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Hqr9uSTJan9r64eIzFnv1G+N8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esa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2A044-711F-4ADD-AAF2-7EF5B7050DBC}" v="100" dt="2021-11-19T14:25:45.640"/>
    <p1510:client id="{D5967B20-B18F-4FE1-850A-A24F56E57BC1}" v="4" dt="2021-11-19T14:12:48.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97"/>
    <p:restoredTop sz="79048" autoAdjust="0"/>
  </p:normalViewPr>
  <p:slideViewPr>
    <p:cSldViewPr snapToGrid="0" snapToObjects="1">
      <p:cViewPr varScale="1">
        <p:scale>
          <a:sx n="67" d="100"/>
          <a:sy n="67" d="100"/>
        </p:scale>
        <p:origin x="90" y="13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1739ea883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101739ea883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01739ea883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101739ea883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1739ea883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g101739ea883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1739ea883_1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101739ea883_1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1739ea883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01739ea883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1739ea883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101739ea883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bb0d6f06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fbb0d6f06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01739ea883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101739ea883_1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1739ea883_1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01739ea883_1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1739ea883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101739ea883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1739ea883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101739ea883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1739ea88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101739ea88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1739ea883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01739ea883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1739ea883_1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101739ea883_1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1739ea88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01739ea88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01739ea88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small groups (3-4 students), have students compile a list of potential ideas. Have groups decide on the top three ideas to share. </a:t>
            </a:r>
            <a:endParaRPr/>
          </a:p>
        </p:txBody>
      </p:sp>
      <p:sp>
        <p:nvSpPr>
          <p:cNvPr id="101" name="Google Shape;101;g101739ea88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1739ea883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01739ea883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1739ea883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101739ea883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Kb2eY1DIdM8?feature=oembed"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yJgeL45OiHk?feature=oembed" TargetMode="Externa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Shape 83"/>
        <p:cNvGrpSpPr/>
        <p:nvPr/>
      </p:nvGrpSpPr>
      <p:grpSpPr>
        <a:xfrm>
          <a:off x="0" y="0"/>
          <a:ext cx="0" cy="0"/>
          <a:chOff x="0" y="0"/>
          <a:chExt cx="0" cy="0"/>
        </a:xfrm>
      </p:grpSpPr>
      <p:pic>
        <p:nvPicPr>
          <p:cNvPr id="2" name="Online Media 1" descr="The Price is Right Theme Song - 1 HOUR (HD)">
            <a:hlinkClick r:id="" action="ppaction://media"/>
            <a:extLst>
              <a:ext uri="{FF2B5EF4-FFF2-40B4-BE49-F238E27FC236}">
                <a16:creationId xmlns:a16="http://schemas.microsoft.com/office/drawing/2014/main" id="{BB3A3406-4115-3248-B117-7421B0EFC51B}"/>
              </a:ext>
            </a:extLst>
          </p:cNvPr>
          <p:cNvPicPr>
            <a:picLocks noRot="1" noChangeAspect="1"/>
          </p:cNvPicPr>
          <p:nvPr>
            <a:videoFile r:link="rId1"/>
          </p:nvPr>
        </p:nvPicPr>
        <p:blipFill>
          <a:blip r:embed="rId5"/>
          <a:stretch>
            <a:fillRect/>
          </a:stretch>
        </p:blipFill>
        <p:spPr>
          <a:xfrm>
            <a:off x="11311206" y="6270278"/>
            <a:ext cx="880794" cy="660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2" name="Google Shape;142;p4"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43" name="Google Shape;143;p4" descr="A picture containing text&#10;&#10;Description automatically generated"/>
          <p:cNvPicPr preferRelativeResize="0"/>
          <p:nvPr/>
        </p:nvPicPr>
        <p:blipFill rotWithShape="1">
          <a:blip r:embed="rId4">
            <a:alphaModFix/>
          </a:blip>
          <a:srcRect/>
          <a:stretch/>
        </p:blipFill>
        <p:spPr>
          <a:xfrm rot="-600540">
            <a:off x="2132362" y="2841921"/>
            <a:ext cx="2108405" cy="2658081"/>
          </a:xfrm>
          <a:prstGeom prst="rect">
            <a:avLst/>
          </a:prstGeom>
          <a:noFill/>
          <a:ln>
            <a:noFill/>
          </a:ln>
          <a:effectLst>
            <a:outerShdw blurRad="50800" dist="38100" dir="10800000" algn="r" rotWithShape="0">
              <a:srgbClr val="000000">
                <a:alpha val="40000"/>
              </a:srgbClr>
            </a:outerShdw>
          </a:effectLst>
        </p:spPr>
      </p:pic>
      <p:sp>
        <p:nvSpPr>
          <p:cNvPr id="144" name="Google Shape;144;p4"/>
          <p:cNvSpPr txBox="1"/>
          <p:nvPr/>
        </p:nvSpPr>
        <p:spPr>
          <a:xfrm>
            <a:off x="704335" y="691919"/>
            <a:ext cx="4534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You have perfect attendance.</a:t>
            </a:r>
            <a:endParaRPr/>
          </a:p>
        </p:txBody>
      </p:sp>
      <p:pic>
        <p:nvPicPr>
          <p:cNvPr id="6" name="Picture 5" descr="Logo, icon&#10;&#10;Description automatically generated">
            <a:extLst>
              <a:ext uri="{FF2B5EF4-FFF2-40B4-BE49-F238E27FC236}">
                <a16:creationId xmlns:a16="http://schemas.microsoft.com/office/drawing/2014/main" id="{6BA3B326-3FE0-2D44-9717-CDC636414310}"/>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875E-6 -1.85185E-6 L 0.06406 -0.05833 " pathEditMode="relative" rAng="0" ptsTypes="AA">
                                      <p:cBhvr>
                                        <p:cTn id="6" dur="2000" fill="hold"/>
                                        <p:tgtEl>
                                          <p:spTgt spid="143"/>
                                        </p:tgtEl>
                                        <p:attrNameLst>
                                          <p:attrName>ppt_x</p:attrName>
                                          <p:attrName>ppt_y</p:attrName>
                                        </p:attrNameLst>
                                      </p:cBhvr>
                                      <p:rCtr x="3203"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0" name="Google Shape;150;p5"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51" name="Google Shape;151;p5" descr="A picture containing text&#10;&#10;Description automatically generated"/>
          <p:cNvPicPr preferRelativeResize="0"/>
          <p:nvPr/>
        </p:nvPicPr>
        <p:blipFill rotWithShape="1">
          <a:blip r:embed="rId4">
            <a:alphaModFix/>
          </a:blip>
          <a:srcRect/>
          <a:stretch/>
        </p:blipFill>
        <p:spPr>
          <a:xfrm rot="20780266">
            <a:off x="2822783" y="2513568"/>
            <a:ext cx="2108405" cy="2631399"/>
          </a:xfrm>
          <a:prstGeom prst="rect">
            <a:avLst/>
          </a:prstGeom>
          <a:noFill/>
          <a:ln>
            <a:noFill/>
          </a:ln>
          <a:effectLst>
            <a:outerShdw blurRad="50800" dist="38100" dir="10800000" algn="r" rotWithShape="0">
              <a:srgbClr val="000000">
                <a:alpha val="40000"/>
              </a:srgbClr>
            </a:outerShdw>
          </a:effectLst>
        </p:spPr>
      </p:pic>
      <p:sp>
        <p:nvSpPr>
          <p:cNvPr id="152" name="Google Shape;152;p5"/>
          <p:cNvSpPr txBox="1"/>
          <p:nvPr/>
        </p:nvSpPr>
        <p:spPr>
          <a:xfrm>
            <a:off x="704323" y="691925"/>
            <a:ext cx="5291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You graduated in the top 10% of your class.</a:t>
            </a:r>
            <a:endParaRPr/>
          </a:p>
        </p:txBody>
      </p:sp>
      <p:pic>
        <p:nvPicPr>
          <p:cNvPr id="6" name="Picture 5" descr="Logo, icon&#10;&#10;Description automatically generated">
            <a:extLst>
              <a:ext uri="{FF2B5EF4-FFF2-40B4-BE49-F238E27FC236}">
                <a16:creationId xmlns:a16="http://schemas.microsoft.com/office/drawing/2014/main" id="{8B5AFE82-D69A-6443-9923-FC952AEB39A1}"/>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3.33333E-6 L 0.03958 -0.03217 " pathEditMode="relative" rAng="0" ptsTypes="AA">
                                      <p:cBhvr>
                                        <p:cTn id="6" dur="2000" fill="hold"/>
                                        <p:tgtEl>
                                          <p:spTgt spid="151"/>
                                        </p:tgtEl>
                                        <p:attrNameLst>
                                          <p:attrName>ppt_x</p:attrName>
                                          <p:attrName>ppt_y</p:attrName>
                                        </p:attrNameLst>
                                      </p:cBhvr>
                                      <p:rCtr x="1979" y="-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6"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59" name="Google Shape;159;p6" descr="A picture containing text&#10;&#10;Description automatically generated"/>
          <p:cNvPicPr preferRelativeResize="0"/>
          <p:nvPr/>
        </p:nvPicPr>
        <p:blipFill rotWithShape="1">
          <a:blip r:embed="rId4">
            <a:alphaModFix/>
          </a:blip>
          <a:srcRect/>
          <a:stretch/>
        </p:blipFill>
        <p:spPr>
          <a:xfrm rot="20739034">
            <a:off x="3276092" y="2198351"/>
            <a:ext cx="2108405" cy="2716314"/>
          </a:xfrm>
          <a:prstGeom prst="rect">
            <a:avLst/>
          </a:prstGeom>
          <a:noFill/>
          <a:ln>
            <a:noFill/>
          </a:ln>
          <a:effectLst>
            <a:outerShdw blurRad="50800" dist="38100" dir="10800000" algn="r" rotWithShape="0">
              <a:srgbClr val="000000">
                <a:alpha val="40000"/>
              </a:srgbClr>
            </a:outerShdw>
          </a:effectLst>
        </p:spPr>
      </p:pic>
      <p:sp>
        <p:nvSpPr>
          <p:cNvPr id="160" name="Google Shape;160;p6"/>
          <p:cNvSpPr txBox="1"/>
          <p:nvPr/>
        </p:nvSpPr>
        <p:spPr>
          <a:xfrm>
            <a:off x="704325" y="691925"/>
            <a:ext cx="6598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You have a part-time job to help your family with expenses.</a:t>
            </a:r>
            <a:endParaRPr/>
          </a:p>
        </p:txBody>
      </p:sp>
      <p:pic>
        <p:nvPicPr>
          <p:cNvPr id="6" name="Picture 5" descr="Logo, icon&#10;&#10;Description automatically generated">
            <a:extLst>
              <a:ext uri="{FF2B5EF4-FFF2-40B4-BE49-F238E27FC236}">
                <a16:creationId xmlns:a16="http://schemas.microsoft.com/office/drawing/2014/main" id="{F2E1CFF7-1AD3-4944-9E79-6A2947E84915}"/>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48148E-6 L 0.06393 -0.05903 " pathEditMode="relative" rAng="0" ptsTypes="AA">
                                      <p:cBhvr>
                                        <p:cTn id="6" dur="2000" fill="hold"/>
                                        <p:tgtEl>
                                          <p:spTgt spid="159"/>
                                        </p:tgtEl>
                                        <p:attrNameLst>
                                          <p:attrName>ppt_x</p:attrName>
                                          <p:attrName>ppt_y</p:attrName>
                                        </p:attrNameLst>
                                      </p:cBhvr>
                                      <p:rCtr x="3190" y="-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6" name="Google Shape;166;p7"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67" name="Google Shape;167;p7" descr="A picture containing text&#10;&#10;Description automatically generated"/>
          <p:cNvPicPr preferRelativeResize="0"/>
          <p:nvPr/>
        </p:nvPicPr>
        <p:blipFill rotWithShape="1">
          <a:blip r:embed="rId4">
            <a:alphaModFix/>
          </a:blip>
          <a:srcRect/>
          <a:stretch/>
        </p:blipFill>
        <p:spPr>
          <a:xfrm rot="-600540">
            <a:off x="4185062" y="1715417"/>
            <a:ext cx="2108405" cy="2760306"/>
          </a:xfrm>
          <a:prstGeom prst="rect">
            <a:avLst/>
          </a:prstGeom>
          <a:noFill/>
          <a:ln>
            <a:noFill/>
          </a:ln>
          <a:effectLst>
            <a:outerShdw blurRad="50800" dist="38100" dir="10800000" algn="r" rotWithShape="0">
              <a:srgbClr val="000000">
                <a:alpha val="40000"/>
              </a:srgbClr>
            </a:outerShdw>
          </a:effectLst>
        </p:spPr>
      </p:pic>
      <p:sp>
        <p:nvSpPr>
          <p:cNvPr id="168" name="Google Shape;168;p7"/>
          <p:cNvSpPr txBox="1"/>
          <p:nvPr/>
        </p:nvSpPr>
        <p:spPr>
          <a:xfrm>
            <a:off x="704335" y="691919"/>
            <a:ext cx="453493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You plagiarized on your English paper.</a:t>
            </a:r>
            <a:endParaRPr/>
          </a:p>
        </p:txBody>
      </p:sp>
      <p:pic>
        <p:nvPicPr>
          <p:cNvPr id="6" name="Picture 5" descr="Logo, icon&#10;&#10;Description automatically generated">
            <a:extLst>
              <a:ext uri="{FF2B5EF4-FFF2-40B4-BE49-F238E27FC236}">
                <a16:creationId xmlns:a16="http://schemas.microsoft.com/office/drawing/2014/main" id="{0CF92289-9731-2B4E-B8F5-BEAD7C5F9B00}"/>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44444E-6 L -0.05469 0.04861 " pathEditMode="relative" rAng="0" ptsTypes="AA">
                                      <p:cBhvr>
                                        <p:cTn id="6" dur="2000" fill="hold"/>
                                        <p:tgtEl>
                                          <p:spTgt spid="167"/>
                                        </p:tgtEl>
                                        <p:attrNameLst>
                                          <p:attrName>ppt_x</p:attrName>
                                          <p:attrName>ppt_y</p:attrName>
                                        </p:attrNameLst>
                                      </p:cBhvr>
                                      <p:rCtr x="-2734"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8"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75" name="Google Shape;175;p8" descr="A picture containing text&#10;&#10;Description automatically generated"/>
          <p:cNvPicPr preferRelativeResize="0"/>
          <p:nvPr/>
        </p:nvPicPr>
        <p:blipFill rotWithShape="1">
          <a:blip r:embed="rId4">
            <a:alphaModFix/>
          </a:blip>
          <a:srcRect/>
          <a:stretch/>
        </p:blipFill>
        <p:spPr>
          <a:xfrm rot="20839945">
            <a:off x="3520654" y="2064738"/>
            <a:ext cx="2108405" cy="2728523"/>
          </a:xfrm>
          <a:prstGeom prst="rect">
            <a:avLst/>
          </a:prstGeom>
          <a:noFill/>
          <a:ln>
            <a:noFill/>
          </a:ln>
          <a:effectLst>
            <a:outerShdw blurRad="50800" dist="38100" dir="10800000" algn="r" rotWithShape="0">
              <a:srgbClr val="000000">
                <a:alpha val="40000"/>
              </a:srgbClr>
            </a:outerShdw>
          </a:effectLst>
        </p:spPr>
      </p:pic>
      <p:sp>
        <p:nvSpPr>
          <p:cNvPr id="176" name="Google Shape;176;p8"/>
          <p:cNvSpPr txBox="1"/>
          <p:nvPr/>
        </p:nvSpPr>
        <p:spPr>
          <a:xfrm>
            <a:off x="704335" y="691919"/>
            <a:ext cx="4534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attended a writing workshop to help write your admissions essay.</a:t>
            </a:r>
            <a:endParaRPr sz="2000" b="1">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DECB0F69-4F46-C649-AC24-AEF677030503}"/>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0 L 0.06146 -0.05139 " pathEditMode="relative" rAng="0" ptsTypes="AA">
                                      <p:cBhvr>
                                        <p:cTn id="6" dur="2000" fill="hold"/>
                                        <p:tgtEl>
                                          <p:spTgt spid="175"/>
                                        </p:tgtEl>
                                        <p:attrNameLst>
                                          <p:attrName>ppt_x</p:attrName>
                                          <p:attrName>ppt_y</p:attrName>
                                        </p:attrNameLst>
                                      </p:cBhvr>
                                      <p:rCtr x="3151" y="-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2" name="Google Shape;182;p9"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83" name="Google Shape;183;p9" descr="A picture containing text&#10;&#10;Description automatically generated"/>
          <p:cNvPicPr preferRelativeResize="0"/>
          <p:nvPr/>
        </p:nvPicPr>
        <p:blipFill rotWithShape="1">
          <a:blip r:embed="rId4">
            <a:alphaModFix/>
          </a:blip>
          <a:srcRect/>
          <a:stretch/>
        </p:blipFill>
        <p:spPr>
          <a:xfrm rot="20656903">
            <a:off x="4185062" y="1715658"/>
            <a:ext cx="2108405" cy="2728523"/>
          </a:xfrm>
          <a:prstGeom prst="rect">
            <a:avLst/>
          </a:prstGeom>
          <a:noFill/>
          <a:ln>
            <a:noFill/>
          </a:ln>
          <a:effectLst>
            <a:outerShdw blurRad="50800" dist="38100" dir="10800000" algn="r" rotWithShape="0">
              <a:srgbClr val="000000">
                <a:alpha val="40000"/>
              </a:srgbClr>
            </a:outerShdw>
          </a:effectLst>
        </p:spPr>
      </p:pic>
      <p:sp>
        <p:nvSpPr>
          <p:cNvPr id="184" name="Google Shape;184;p9"/>
          <p:cNvSpPr txBox="1"/>
          <p:nvPr/>
        </p:nvSpPr>
        <p:spPr>
          <a:xfrm>
            <a:off x="704335" y="691919"/>
            <a:ext cx="4534930"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000" b="1">
                <a:solidFill>
                  <a:schemeClr val="dk1"/>
                </a:solidFill>
                <a:latin typeface="Calibri"/>
                <a:ea typeface="Calibri"/>
                <a:cs typeface="Calibri"/>
                <a:sym typeface="Calibri"/>
              </a:rPr>
              <a:t>You have trouble showing up to class.</a:t>
            </a:r>
            <a:endParaRPr/>
          </a:p>
        </p:txBody>
      </p:sp>
      <p:pic>
        <p:nvPicPr>
          <p:cNvPr id="6" name="Picture 5" descr="Logo, icon&#10;&#10;Description automatically generated">
            <a:extLst>
              <a:ext uri="{FF2B5EF4-FFF2-40B4-BE49-F238E27FC236}">
                <a16:creationId xmlns:a16="http://schemas.microsoft.com/office/drawing/2014/main" id="{0E8A6BC5-A2CA-8B4F-BD41-57A23EA142E2}"/>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05508 0.04862 " pathEditMode="relative" rAng="0" ptsTypes="AA">
                                      <p:cBhvr>
                                        <p:cTn id="6" dur="2000" fill="hold"/>
                                        <p:tgtEl>
                                          <p:spTgt spid="183"/>
                                        </p:tgtEl>
                                        <p:attrNameLst>
                                          <p:attrName>ppt_x</p:attrName>
                                          <p:attrName>ppt_y</p:attrName>
                                        </p:attrNameLst>
                                      </p:cBhvr>
                                      <p:rCtr x="-2760"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10"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91" name="Google Shape;191;p10" descr="A picture containing text&#10;&#10;Description automatically generated"/>
          <p:cNvPicPr preferRelativeResize="0"/>
          <p:nvPr/>
        </p:nvPicPr>
        <p:blipFill rotWithShape="1">
          <a:blip r:embed="rId4">
            <a:alphaModFix/>
          </a:blip>
          <a:srcRect/>
          <a:stretch/>
        </p:blipFill>
        <p:spPr>
          <a:xfrm rot="20577348">
            <a:off x="3504325" y="2064737"/>
            <a:ext cx="2108405" cy="2728523"/>
          </a:xfrm>
          <a:prstGeom prst="rect">
            <a:avLst/>
          </a:prstGeom>
          <a:noFill/>
          <a:ln>
            <a:noFill/>
          </a:ln>
          <a:effectLst>
            <a:outerShdw blurRad="50800" dist="38100" dir="10800000" algn="r" rotWithShape="0">
              <a:srgbClr val="000000">
                <a:alpha val="40000"/>
              </a:srgbClr>
            </a:outerShdw>
          </a:effectLst>
        </p:spPr>
      </p:pic>
      <p:sp>
        <p:nvSpPr>
          <p:cNvPr id="192" name="Google Shape;192;p10"/>
          <p:cNvSpPr txBox="1"/>
          <p:nvPr/>
        </p:nvSpPr>
        <p:spPr>
          <a:xfrm>
            <a:off x="704335" y="691919"/>
            <a:ext cx="4534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You attended an optional ACT prep course to prepare to take the test.</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4B13117F-8434-0944-A003-3F6021C47004}"/>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875E-6 0 L 0.1164 -0.10324 " pathEditMode="relative" rAng="0" ptsTypes="AA">
                                      <p:cBhvr>
                                        <p:cTn id="6" dur="2000" fill="hold"/>
                                        <p:tgtEl>
                                          <p:spTgt spid="191"/>
                                        </p:tgtEl>
                                        <p:attrNameLst>
                                          <p:attrName>ppt_x</p:attrName>
                                          <p:attrName>ppt_y</p:attrName>
                                        </p:attrNameLst>
                                      </p:cBhvr>
                                      <p:rCtr x="5820"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11"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99" name="Google Shape;199;p11" descr="A picture containing text&#10;&#10;Description automatically generated"/>
          <p:cNvPicPr preferRelativeResize="0"/>
          <p:nvPr/>
        </p:nvPicPr>
        <p:blipFill rotWithShape="1">
          <a:blip r:embed="rId4">
            <a:alphaModFix/>
          </a:blip>
          <a:srcRect/>
          <a:stretch/>
        </p:blipFill>
        <p:spPr>
          <a:xfrm rot="20529307">
            <a:off x="4843605" y="1383556"/>
            <a:ext cx="2174473" cy="2701073"/>
          </a:xfrm>
          <a:prstGeom prst="rect">
            <a:avLst/>
          </a:prstGeom>
          <a:noFill/>
          <a:ln>
            <a:noFill/>
          </a:ln>
          <a:effectLst>
            <a:outerShdw blurRad="50800" dist="38100" dir="10800000" algn="r" rotWithShape="0">
              <a:srgbClr val="000000">
                <a:alpha val="40000"/>
              </a:srgbClr>
            </a:outerShdw>
          </a:effectLst>
        </p:spPr>
      </p:pic>
      <p:sp>
        <p:nvSpPr>
          <p:cNvPr id="200" name="Google Shape;200;p11"/>
          <p:cNvSpPr txBox="1"/>
          <p:nvPr/>
        </p:nvSpPr>
        <p:spPr>
          <a:xfrm>
            <a:off x="202169" y="761433"/>
            <a:ext cx="4534800" cy="707846"/>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None/>
            </a:pPr>
            <a:r>
              <a:rPr lang="en-US" sz="2000" b="1" dirty="0">
                <a:solidFill>
                  <a:schemeClr val="dk1"/>
                </a:solidFill>
                <a:latin typeface="Calibri"/>
                <a:ea typeface="Calibri"/>
                <a:cs typeface="Calibri"/>
                <a:sym typeface="Calibri"/>
              </a:rPr>
              <a:t>You met with your counselor to explore options after high school. </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A4696A36-8541-194B-8D3D-EB669610AF06}"/>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25E-7 -4.81481E-6 L 0.04388 -0.04143 " pathEditMode="relative" rAng="0" ptsTypes="AA">
                                      <p:cBhvr>
                                        <p:cTn id="6" dur="2000" fill="hold"/>
                                        <p:tgtEl>
                                          <p:spTgt spid="199"/>
                                        </p:tgtEl>
                                        <p:attrNameLst>
                                          <p:attrName>ppt_x</p:attrName>
                                          <p:attrName>ppt_y</p:attrName>
                                        </p:attrNameLst>
                                      </p:cBhvr>
                                      <p:rCtr x="2474"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6" name="Google Shape;206;p12"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207" name="Google Shape;207;p12" descr="A picture containing text&#10;&#10;Description automatically generated"/>
          <p:cNvPicPr preferRelativeResize="0"/>
          <p:nvPr/>
        </p:nvPicPr>
        <p:blipFill rotWithShape="1">
          <a:blip r:embed="rId4">
            <a:alphaModFix/>
          </a:blip>
          <a:srcRect/>
          <a:stretch/>
        </p:blipFill>
        <p:spPr>
          <a:xfrm rot="20710590">
            <a:off x="5553084" y="1035375"/>
            <a:ext cx="2108405" cy="2728523"/>
          </a:xfrm>
          <a:prstGeom prst="rect">
            <a:avLst/>
          </a:prstGeom>
          <a:noFill/>
          <a:ln>
            <a:noFill/>
          </a:ln>
          <a:effectLst>
            <a:outerShdw blurRad="50800" dist="38100" dir="10800000" algn="r" rotWithShape="0">
              <a:srgbClr val="000000">
                <a:alpha val="40000"/>
              </a:srgbClr>
            </a:outerShdw>
          </a:effectLst>
        </p:spPr>
      </p:pic>
      <p:sp>
        <p:nvSpPr>
          <p:cNvPr id="208" name="Google Shape;208;p12"/>
          <p:cNvSpPr txBox="1"/>
          <p:nvPr/>
        </p:nvSpPr>
        <p:spPr>
          <a:xfrm>
            <a:off x="704335" y="691919"/>
            <a:ext cx="45348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You earned a D in one course, but you communicated with the admissions office about the circumstances around the grade. </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6F330425-C570-4F40-BEE0-48C4AB746F55}"/>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1667E-6 1.48148E-6 L 0.04062 -0.03542 " pathEditMode="relative" rAng="0" ptsTypes="AA">
                                      <p:cBhvr>
                                        <p:cTn id="6" dur="2000" fill="hold"/>
                                        <p:tgtEl>
                                          <p:spTgt spid="207"/>
                                        </p:tgtEl>
                                        <p:attrNameLst>
                                          <p:attrName>ppt_x</p:attrName>
                                          <p:attrName>ppt_y</p:attrName>
                                        </p:attrNameLst>
                                      </p:cBhvr>
                                      <p:rCtr x="2031" y="-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01739ea883_1_191"/>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101739ea883_1_191"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15" name="Google Shape;215;g101739ea883_1_191" descr="A picture containing text&#10;&#10;Description automatically generated"/>
          <p:cNvPicPr preferRelativeResize="0"/>
          <p:nvPr/>
        </p:nvPicPr>
        <p:blipFill rotWithShape="1">
          <a:blip r:embed="rId4">
            <a:alphaModFix/>
          </a:blip>
          <a:srcRect/>
          <a:stretch/>
        </p:blipFill>
        <p:spPr>
          <a:xfrm rot="20678242">
            <a:off x="6017874" y="631601"/>
            <a:ext cx="2108405" cy="2846620"/>
          </a:xfrm>
          <a:prstGeom prst="rect">
            <a:avLst/>
          </a:prstGeom>
          <a:noFill/>
          <a:ln>
            <a:noFill/>
          </a:ln>
          <a:effectLst>
            <a:outerShdw blurRad="50800" dist="38100" dir="10800000" algn="r" rotWithShape="0">
              <a:srgbClr val="000000">
                <a:alpha val="40000"/>
              </a:srgbClr>
            </a:outerShdw>
          </a:effectLst>
        </p:spPr>
      </p:pic>
      <p:sp>
        <p:nvSpPr>
          <p:cNvPr id="216" name="Google Shape;216;g101739ea883_1_191"/>
          <p:cNvSpPr txBox="1"/>
          <p:nvPr/>
        </p:nvSpPr>
        <p:spPr>
          <a:xfrm>
            <a:off x="704335" y="691919"/>
            <a:ext cx="4394439"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You are an Eagle Scout or a Girl Scout Ambassador.</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873BCCAF-114D-7B4B-8E5C-45AA85657802}"/>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2.59259E-6 L 0.03867 -0.03148 " pathEditMode="relative" rAng="0" ptsTypes="AA">
                                      <p:cBhvr>
                                        <p:cTn id="6" dur="2000" fill="hold"/>
                                        <p:tgtEl>
                                          <p:spTgt spid="215"/>
                                        </p:tgtEl>
                                        <p:attrNameLst>
                                          <p:attrName>ppt_x</p:attrName>
                                          <p:attrName>ppt_y</p:attrName>
                                        </p:attrNameLst>
                                      </p:cBhvr>
                                      <p:rCtr x="2812"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90" name="Google Shape;90;g101739ea883_1_142"/>
          <p:cNvSpPr txBox="1">
            <a:spLocks noGrp="1"/>
          </p:cNvSpPr>
          <p:nvPr>
            <p:ph type="title"/>
          </p:nvPr>
        </p:nvSpPr>
        <p:spPr>
          <a:xfrm>
            <a:off x="2829400" y="617575"/>
            <a:ext cx="8763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Housekeeping: Norms</a:t>
            </a:r>
            <a:endParaRPr>
              <a:solidFill>
                <a:schemeClr val="lt1"/>
              </a:solidFill>
            </a:endParaRPr>
          </a:p>
        </p:txBody>
      </p:sp>
      <p:sp>
        <p:nvSpPr>
          <p:cNvPr id="91" name="Google Shape;91;g101739ea883_1_142"/>
          <p:cNvSpPr txBox="1">
            <a:spLocks noGrp="1"/>
          </p:cNvSpPr>
          <p:nvPr>
            <p:ph type="body" idx="1"/>
          </p:nvPr>
        </p:nvSpPr>
        <p:spPr>
          <a:xfrm>
            <a:off x="2707950" y="2094275"/>
            <a:ext cx="86253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chemeClr val="lt1"/>
              </a:buClr>
              <a:buSzPts val="1800"/>
              <a:buChar char="●"/>
            </a:pPr>
            <a:r>
              <a:rPr lang="en-US" dirty="0">
                <a:solidFill>
                  <a:schemeClr val="lt1"/>
                </a:solidFill>
              </a:rPr>
              <a:t>Keep cell phones on silent.</a:t>
            </a:r>
            <a:endParaRPr dirty="0">
              <a:solidFill>
                <a:schemeClr val="lt1"/>
              </a:solidFill>
            </a:endParaRPr>
          </a:p>
          <a:p>
            <a:pPr marL="457200" lvl="0" indent="0" algn="l" rtl="0">
              <a:spcBef>
                <a:spcPts val="1000"/>
              </a:spcBef>
              <a:spcAft>
                <a:spcPts val="0"/>
              </a:spcAft>
              <a:buNone/>
            </a:pPr>
            <a:endParaRPr dirty="0">
              <a:solidFill>
                <a:schemeClr val="lt1"/>
              </a:solidFill>
            </a:endParaRPr>
          </a:p>
          <a:p>
            <a:pPr marL="457200" lvl="0" indent="-342900" algn="l" rtl="0">
              <a:spcBef>
                <a:spcPts val="1000"/>
              </a:spcBef>
              <a:spcAft>
                <a:spcPts val="0"/>
              </a:spcAft>
              <a:buClr>
                <a:schemeClr val="lt1"/>
              </a:buClr>
              <a:buSzPts val="1800"/>
              <a:buChar char="●"/>
            </a:pPr>
            <a:r>
              <a:rPr lang="en-US" dirty="0">
                <a:solidFill>
                  <a:schemeClr val="lt1"/>
                </a:solidFill>
              </a:rPr>
              <a:t>Participate in all activities.</a:t>
            </a:r>
            <a:endParaRPr dirty="0">
              <a:solidFill>
                <a:schemeClr val="lt1"/>
              </a:solidFill>
            </a:endParaRPr>
          </a:p>
          <a:p>
            <a:pPr marL="457200" lvl="0" indent="0" algn="l" rtl="0">
              <a:spcBef>
                <a:spcPts val="1000"/>
              </a:spcBef>
              <a:spcAft>
                <a:spcPts val="0"/>
              </a:spcAft>
              <a:buNone/>
            </a:pPr>
            <a:endParaRPr dirty="0">
              <a:solidFill>
                <a:schemeClr val="lt1"/>
              </a:solidFill>
            </a:endParaRPr>
          </a:p>
          <a:p>
            <a:pPr marL="457200" lvl="0" indent="-342900" algn="l" rtl="0">
              <a:spcBef>
                <a:spcPts val="1000"/>
              </a:spcBef>
              <a:spcAft>
                <a:spcPts val="0"/>
              </a:spcAft>
              <a:buClr>
                <a:schemeClr val="lt1"/>
              </a:buClr>
              <a:buSzPts val="1800"/>
              <a:buChar char="●"/>
            </a:pPr>
            <a:r>
              <a:rPr lang="en-US" dirty="0">
                <a:solidFill>
                  <a:schemeClr val="lt1"/>
                </a:solidFill>
              </a:rPr>
              <a:t>Clean up after yourself.</a:t>
            </a:r>
            <a:endParaRPr dirty="0">
              <a:solidFill>
                <a:schemeClr val="lt1"/>
              </a:solidFill>
            </a:endParaRPr>
          </a:p>
          <a:p>
            <a:pPr marL="0" lvl="0" indent="0" algn="l" rtl="0">
              <a:spcBef>
                <a:spcPts val="1000"/>
              </a:spcBef>
              <a:spcAft>
                <a:spcPts val="0"/>
              </a:spcAft>
              <a:buNone/>
            </a:pPr>
            <a:endParaRPr dirty="0">
              <a:solidFill>
                <a:schemeClr val="lt1"/>
              </a:solidFill>
            </a:endParaRPr>
          </a:p>
          <a:p>
            <a:pPr marL="457200" lvl="0" indent="-342900" algn="l" rtl="0">
              <a:spcBef>
                <a:spcPts val="1000"/>
              </a:spcBef>
              <a:spcAft>
                <a:spcPts val="0"/>
              </a:spcAft>
              <a:buClr>
                <a:schemeClr val="lt1"/>
              </a:buClr>
              <a:buSzPts val="1800"/>
              <a:buChar char="●"/>
            </a:pPr>
            <a:r>
              <a:rPr lang="en-US" dirty="0">
                <a:solidFill>
                  <a:schemeClr val="lt1"/>
                </a:solidFill>
              </a:rPr>
              <a:t>Ask questions.</a:t>
            </a:r>
            <a:endParaRPr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01739ea883_1_238"/>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2" name="Google Shape;222;g101739ea883_1_238"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23" name="Google Shape;223;g101739ea883_1_238" descr="A picture containing text&#10;&#10;Description automatically generated"/>
          <p:cNvPicPr preferRelativeResize="0"/>
          <p:nvPr/>
        </p:nvPicPr>
        <p:blipFill rotWithShape="1">
          <a:blip r:embed="rId4">
            <a:alphaModFix/>
          </a:blip>
          <a:srcRect/>
          <a:stretch/>
        </p:blipFill>
        <p:spPr>
          <a:xfrm rot="20625832">
            <a:off x="6435399" y="591447"/>
            <a:ext cx="2108405" cy="2728523"/>
          </a:xfrm>
          <a:prstGeom prst="rect">
            <a:avLst/>
          </a:prstGeom>
          <a:noFill/>
          <a:ln>
            <a:noFill/>
          </a:ln>
          <a:effectLst>
            <a:outerShdw blurRad="50800" dist="38100" dir="10800000" algn="r" rotWithShape="0">
              <a:srgbClr val="000000">
                <a:alpha val="40000"/>
              </a:srgbClr>
            </a:outerShdw>
          </a:effectLst>
        </p:spPr>
      </p:pic>
      <p:sp>
        <p:nvSpPr>
          <p:cNvPr id="224" name="Google Shape;224;g101739ea883_1_238"/>
          <p:cNvSpPr txBox="1"/>
          <p:nvPr/>
        </p:nvSpPr>
        <p:spPr>
          <a:xfrm>
            <a:off x="704335" y="691919"/>
            <a:ext cx="453480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You and your family went to a GEAR UP Family Night, and you applied for Oklahoma’s Promise. </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DDB58E60-7ABF-F944-877F-83CFDF326882}"/>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1.48148E-6 L 0.01107 -0.00417 " pathEditMode="relative" rAng="0" ptsTypes="AA">
                                      <p:cBhvr>
                                        <p:cTn id="6" dur="2000" fill="hold"/>
                                        <p:tgtEl>
                                          <p:spTgt spid="223"/>
                                        </p:tgtEl>
                                        <p:attrNameLst>
                                          <p:attrName>ppt_x</p:attrName>
                                          <p:attrName>ppt_y</p:attrName>
                                        </p:attrNameLst>
                                      </p:cBhvr>
                                      <p:rCtr x="3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01739ea883_1_198"/>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g101739ea883_1_198"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31" name="Google Shape;231;g101739ea883_1_198" descr="A picture containing text&#10;&#10;Description automatically generated"/>
          <p:cNvPicPr preferRelativeResize="0"/>
          <p:nvPr/>
        </p:nvPicPr>
        <p:blipFill rotWithShape="1">
          <a:blip r:embed="rId4">
            <a:alphaModFix/>
          </a:blip>
          <a:srcRect/>
          <a:stretch/>
        </p:blipFill>
        <p:spPr>
          <a:xfrm rot="20513581">
            <a:off x="6448286" y="638724"/>
            <a:ext cx="2284565" cy="2631041"/>
          </a:xfrm>
          <a:prstGeom prst="rect">
            <a:avLst/>
          </a:prstGeom>
          <a:noFill/>
          <a:ln>
            <a:noFill/>
          </a:ln>
          <a:effectLst>
            <a:outerShdw blurRad="50800" dist="38100" dir="10800000" algn="r" rotWithShape="0">
              <a:srgbClr val="000000">
                <a:alpha val="40000"/>
              </a:srgbClr>
            </a:outerShdw>
          </a:effectLst>
        </p:spPr>
      </p:pic>
      <p:sp>
        <p:nvSpPr>
          <p:cNvPr id="232" name="Google Shape;232;g101739ea883_1_198"/>
          <p:cNvSpPr txBox="1"/>
          <p:nvPr/>
        </p:nvSpPr>
        <p:spPr>
          <a:xfrm>
            <a:off x="704335" y="691919"/>
            <a:ext cx="453480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are not involved in extracurricular activities.</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0817B0F0-CC6B-F347-92AB-1D1105805EC5}"/>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5833E-6 -3.7037E-6 L -0.02683 0.02871 " pathEditMode="relative" rAng="0" ptsTypes="AA">
                                      <p:cBhvr>
                                        <p:cTn id="6" dur="2000" fill="hold"/>
                                        <p:tgtEl>
                                          <p:spTgt spid="231"/>
                                        </p:tgtEl>
                                        <p:attrNameLst>
                                          <p:attrName>ppt_x</p:attrName>
                                          <p:attrName>ppt_y</p:attrName>
                                        </p:attrNameLst>
                                      </p:cBhvr>
                                      <p:rCtr x="-134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01739ea883_1_205"/>
          <p:cNvSpPr/>
          <p:nvPr/>
        </p:nvSpPr>
        <p:spPr>
          <a:xfrm>
            <a:off x="0" y="0"/>
            <a:ext cx="12603900" cy="6858000"/>
          </a:xfrm>
          <a:prstGeom prst="rect">
            <a:avLst/>
          </a:prstGeom>
          <a:solidFill>
            <a:srgbClr val="A8DFF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g101739ea883_1_205"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39" name="Google Shape;239;g101739ea883_1_205" descr="A picture containing text&#10;&#10;Description automatically generated"/>
          <p:cNvPicPr preferRelativeResize="0"/>
          <p:nvPr/>
        </p:nvPicPr>
        <p:blipFill rotWithShape="1">
          <a:blip r:embed="rId4">
            <a:alphaModFix/>
          </a:blip>
          <a:srcRect/>
          <a:stretch/>
        </p:blipFill>
        <p:spPr>
          <a:xfrm rot="20796611">
            <a:off x="6280810" y="585530"/>
            <a:ext cx="2108405" cy="2830769"/>
          </a:xfrm>
          <a:prstGeom prst="rect">
            <a:avLst/>
          </a:prstGeom>
          <a:noFill/>
          <a:ln>
            <a:noFill/>
          </a:ln>
          <a:effectLst>
            <a:outerShdw blurRad="50800" dist="38100" dir="10800000" algn="r" rotWithShape="0">
              <a:srgbClr val="000000">
                <a:alpha val="40000"/>
              </a:srgbClr>
            </a:outerShdw>
          </a:effectLst>
        </p:spPr>
      </p:pic>
      <p:sp>
        <p:nvSpPr>
          <p:cNvPr id="240" name="Google Shape;240;g101739ea883_1_205"/>
          <p:cNvSpPr txBox="1"/>
          <p:nvPr/>
        </p:nvSpPr>
        <p:spPr>
          <a:xfrm>
            <a:off x="704335" y="691919"/>
            <a:ext cx="453480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stayed up too late the night before the SAT and fell asleep during the test. </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8ED6CC1C-D2CF-034A-B305-26A2A4DB08AA}"/>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375E-6 -2.22222E-6 L -0.0457 0.03935 " pathEditMode="relative" rAng="0" ptsTypes="AA">
                                      <p:cBhvr>
                                        <p:cTn id="6" dur="2000" fill="hold"/>
                                        <p:tgtEl>
                                          <p:spTgt spid="239"/>
                                        </p:tgtEl>
                                        <p:attrNameLst>
                                          <p:attrName>ppt_x</p:attrName>
                                          <p:attrName>ppt_y</p:attrName>
                                        </p:attrNameLst>
                                      </p:cBhvr>
                                      <p:rCtr x="-2344"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244"/>
        <p:cNvGrpSpPr/>
        <p:nvPr/>
      </p:nvGrpSpPr>
      <p:grpSpPr>
        <a:xfrm>
          <a:off x="0" y="0"/>
          <a:ext cx="0" cy="0"/>
          <a:chOff x="0" y="0"/>
          <a:chExt cx="0" cy="0"/>
        </a:xfrm>
      </p:grpSpPr>
      <p:sp>
        <p:nvSpPr>
          <p:cNvPr id="246" name="Google Shape;246;p14"/>
          <p:cNvSpPr txBox="1">
            <a:spLocks noGrp="1"/>
          </p:cNvSpPr>
          <p:nvPr>
            <p:ph type="title"/>
          </p:nvPr>
        </p:nvSpPr>
        <p:spPr>
          <a:xfrm>
            <a:off x="3730916" y="1007417"/>
            <a:ext cx="7136700" cy="3630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lt1"/>
                </a:solidFill>
              </a:rPr>
              <a:t>CONGRATULATIONS! YOU’VE BEEN ACCEPTED TO ANYWHERE PSE SCHOOL!! </a:t>
            </a:r>
            <a:endParaRPr dirty="0">
              <a:solidFill>
                <a:schemeClr val="lt1"/>
              </a:solidFill>
            </a:endParaRPr>
          </a:p>
        </p:txBody>
      </p:sp>
      <p:pic>
        <p:nvPicPr>
          <p:cNvPr id="247" name="Google Shape;247;p14"/>
          <p:cNvPicPr preferRelativeResize="0"/>
          <p:nvPr/>
        </p:nvPicPr>
        <p:blipFill>
          <a:blip r:embed="rId4">
            <a:alphaModFix/>
          </a:blip>
          <a:stretch>
            <a:fillRect/>
          </a:stretch>
        </p:blipFill>
        <p:spPr>
          <a:xfrm rot="153413">
            <a:off x="-109673" y="2147776"/>
            <a:ext cx="5638944" cy="5978577"/>
          </a:xfrm>
          <a:prstGeom prst="rect">
            <a:avLst/>
          </a:prstGeom>
          <a:noFill/>
          <a:ln>
            <a:noFill/>
          </a:ln>
        </p:spPr>
      </p:pic>
      <p:pic>
        <p:nvPicPr>
          <p:cNvPr id="248" name="Google Shape;248;p14"/>
          <p:cNvPicPr preferRelativeResize="0"/>
          <p:nvPr/>
        </p:nvPicPr>
        <p:blipFill>
          <a:blip r:embed="rId5">
            <a:alphaModFix/>
          </a:blip>
          <a:stretch>
            <a:fillRect/>
          </a:stretch>
        </p:blipFill>
        <p:spPr>
          <a:xfrm rot="-1065960">
            <a:off x="-124455" y="281729"/>
            <a:ext cx="2656230" cy="2656212"/>
          </a:xfrm>
          <a:prstGeom prst="rect">
            <a:avLst/>
          </a:prstGeom>
          <a:noFill/>
          <a:ln>
            <a:noFill/>
          </a:ln>
        </p:spPr>
      </p:pic>
      <p:pic>
        <p:nvPicPr>
          <p:cNvPr id="249" name="Google Shape;249;p14"/>
          <p:cNvPicPr preferRelativeResize="0"/>
          <p:nvPr/>
        </p:nvPicPr>
        <p:blipFill>
          <a:blip r:embed="rId6">
            <a:alphaModFix/>
          </a:blip>
          <a:stretch>
            <a:fillRect/>
          </a:stretch>
        </p:blipFill>
        <p:spPr>
          <a:xfrm rot="602172">
            <a:off x="2958440" y="1156713"/>
            <a:ext cx="1066275" cy="1066275"/>
          </a:xfrm>
          <a:prstGeom prst="rect">
            <a:avLst/>
          </a:prstGeom>
          <a:noFill/>
          <a:ln>
            <a:noFill/>
          </a:ln>
        </p:spPr>
      </p:pic>
      <p:pic>
        <p:nvPicPr>
          <p:cNvPr id="250" name="Google Shape;250;p14"/>
          <p:cNvPicPr preferRelativeResize="0"/>
          <p:nvPr/>
        </p:nvPicPr>
        <p:blipFill>
          <a:blip r:embed="rId6">
            <a:alphaModFix/>
          </a:blip>
          <a:stretch>
            <a:fillRect/>
          </a:stretch>
        </p:blipFill>
        <p:spPr>
          <a:xfrm rot="-1005192">
            <a:off x="2587652" y="277635"/>
            <a:ext cx="649890" cy="6499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54"/>
        <p:cNvGrpSpPr/>
        <p:nvPr/>
      </p:nvGrpSpPr>
      <p:grpSpPr>
        <a:xfrm>
          <a:off x="0" y="0"/>
          <a:ext cx="0" cy="0"/>
          <a:chOff x="0" y="0"/>
          <a:chExt cx="0" cy="0"/>
        </a:xfrm>
      </p:grpSpPr>
      <p:sp>
        <p:nvSpPr>
          <p:cNvPr id="256" name="Google Shape;256;gfbb0d6f06f_2_1"/>
          <p:cNvSpPr txBox="1">
            <a:spLocks noGrp="1"/>
          </p:cNvSpPr>
          <p:nvPr>
            <p:ph type="title"/>
          </p:nvPr>
        </p:nvSpPr>
        <p:spPr>
          <a:xfrm>
            <a:off x="2449308" y="4999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lt1"/>
                </a:solidFill>
              </a:rPr>
              <a:t>Paul Steven Edwards:</a:t>
            </a:r>
            <a:endParaRPr dirty="0">
              <a:solidFill>
                <a:schemeClr val="lt1"/>
              </a:solidFill>
            </a:endParaRPr>
          </a:p>
        </p:txBody>
      </p:sp>
      <p:sp>
        <p:nvSpPr>
          <p:cNvPr id="257" name="Google Shape;257;gfbb0d6f06f_2_1"/>
          <p:cNvSpPr txBox="1">
            <a:spLocks noGrp="1"/>
          </p:cNvSpPr>
          <p:nvPr>
            <p:ph type="body" idx="1"/>
          </p:nvPr>
        </p:nvSpPr>
        <p:spPr>
          <a:xfrm>
            <a:off x="2126952" y="1825625"/>
            <a:ext cx="951672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chemeClr val="lt1"/>
                </a:solidFill>
              </a:rPr>
              <a:t>Now that Paul has achieved his goal of being accepted to Anywhere PSE School, he wants to become an anything career. He is attending Anywhere PSE school to help him achieve this new career goal.  </a:t>
            </a:r>
            <a:endParaRPr dirty="0">
              <a:solidFill>
                <a:schemeClr val="lt1"/>
              </a:solidFill>
            </a:endParaRPr>
          </a:p>
          <a:p>
            <a:pPr marL="0" lvl="0" indent="0" algn="l" rtl="0">
              <a:spcBef>
                <a:spcPts val="1000"/>
              </a:spcBef>
              <a:spcAft>
                <a:spcPts val="0"/>
              </a:spcAft>
              <a:buNone/>
            </a:pPr>
            <a:endParaRPr dirty="0">
              <a:solidFill>
                <a:schemeClr val="lt1"/>
              </a:solidFill>
            </a:endParaRPr>
          </a:p>
          <a:p>
            <a:pPr marL="0" lvl="0" indent="0" algn="l" rtl="0">
              <a:spcBef>
                <a:spcPts val="1000"/>
              </a:spcBef>
              <a:spcAft>
                <a:spcPts val="0"/>
              </a:spcAft>
              <a:buNone/>
            </a:pPr>
            <a:r>
              <a:rPr lang="en-US" dirty="0">
                <a:solidFill>
                  <a:schemeClr val="lt1"/>
                </a:solidFill>
              </a:rPr>
              <a:t>Over the next couple of slides, Paul is going to make various decisions about his post secondary education, and you are going to decide if the statements will help Paul get closer or further away from his goal of becoming an anything career. </a:t>
            </a:r>
            <a:endParaRPr dirty="0">
              <a:solidFill>
                <a:schemeClr val="lt1"/>
              </a:solidFill>
            </a:endParaRPr>
          </a:p>
        </p:txBody>
      </p:sp>
      <p:pic>
        <p:nvPicPr>
          <p:cNvPr id="258" name="Google Shape;258;gfbb0d6f06f_2_1" descr="A picture containing text&#10;&#10;Description automatically generated"/>
          <p:cNvPicPr preferRelativeResize="0"/>
          <p:nvPr/>
        </p:nvPicPr>
        <p:blipFill rotWithShape="1">
          <a:blip r:embed="rId4">
            <a:alphaModFix/>
          </a:blip>
          <a:srcRect/>
          <a:stretch/>
        </p:blipFill>
        <p:spPr>
          <a:xfrm>
            <a:off x="18546" y="2212464"/>
            <a:ext cx="2108406" cy="2728521"/>
          </a:xfrm>
          <a:prstGeom prst="rect">
            <a:avLst/>
          </a:prstGeom>
          <a:noFill/>
          <a:ln>
            <a:noFill/>
          </a:ln>
          <a:effectLst>
            <a:outerShdw blurRad="50800" dist="38100" dir="10800000" algn="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01739ea883_1_212"/>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4" name="Google Shape;264;g101739ea883_1_212"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65" name="Google Shape;265;g101739ea883_1_212" descr="A picture containing text&#10;&#10;Description automatically generated"/>
          <p:cNvPicPr preferRelativeResize="0"/>
          <p:nvPr/>
        </p:nvPicPr>
        <p:blipFill rotWithShape="1">
          <a:blip r:embed="rId4">
            <a:alphaModFix/>
          </a:blip>
          <a:srcRect/>
          <a:stretch/>
        </p:blipFill>
        <p:spPr>
          <a:xfrm rot="20776609">
            <a:off x="5670528" y="853664"/>
            <a:ext cx="2108405" cy="2822390"/>
          </a:xfrm>
          <a:prstGeom prst="rect">
            <a:avLst/>
          </a:prstGeom>
          <a:noFill/>
          <a:ln>
            <a:noFill/>
          </a:ln>
          <a:effectLst>
            <a:outerShdw blurRad="50800" dist="38100" dir="10800000" algn="r" rotWithShape="0">
              <a:srgbClr val="000000">
                <a:alpha val="40000"/>
              </a:srgbClr>
            </a:outerShdw>
          </a:effectLst>
        </p:spPr>
      </p:pic>
      <p:sp>
        <p:nvSpPr>
          <p:cNvPr id="266" name="Google Shape;266;g101739ea883_1_212"/>
          <p:cNvSpPr txBox="1"/>
          <p:nvPr/>
        </p:nvSpPr>
        <p:spPr>
          <a:xfrm>
            <a:off x="704335" y="691919"/>
            <a:ext cx="4534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forgot to budget for textbooks. </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58E97A0A-7CCD-5945-AF29-E7A5B0245CBA}"/>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07407E-6 L -0.03997 0.03635 " pathEditMode="relative" rAng="0" ptsTypes="AA">
                                      <p:cBhvr>
                                        <p:cTn id="6" dur="2000" fill="hold"/>
                                        <p:tgtEl>
                                          <p:spTgt spid="265"/>
                                        </p:tgtEl>
                                        <p:attrNameLst>
                                          <p:attrName>ppt_x</p:attrName>
                                          <p:attrName>ppt_y</p:attrName>
                                        </p:attrNameLst>
                                      </p:cBhvr>
                                      <p:rCtr x="-2005"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01739ea883_1_226"/>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2" name="Google Shape;272;g101739ea883_1_226"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73" name="Google Shape;273;g101739ea883_1_226" descr="A picture containing text&#10;&#10;Description automatically generated"/>
          <p:cNvPicPr preferRelativeResize="0"/>
          <p:nvPr/>
        </p:nvPicPr>
        <p:blipFill rotWithShape="1">
          <a:blip r:embed="rId4">
            <a:alphaModFix/>
          </a:blip>
          <a:srcRect/>
          <a:stretch/>
        </p:blipFill>
        <p:spPr>
          <a:xfrm rot="20757066">
            <a:off x="5234000" y="1073550"/>
            <a:ext cx="2108405" cy="2837935"/>
          </a:xfrm>
          <a:prstGeom prst="rect">
            <a:avLst/>
          </a:prstGeom>
          <a:noFill/>
          <a:ln>
            <a:noFill/>
          </a:ln>
          <a:effectLst>
            <a:outerShdw blurRad="50800" dist="38100" dir="10800000" algn="r" rotWithShape="0">
              <a:srgbClr val="000000">
                <a:alpha val="40000"/>
              </a:srgbClr>
            </a:outerShdw>
          </a:effectLst>
        </p:spPr>
      </p:pic>
      <p:sp>
        <p:nvSpPr>
          <p:cNvPr id="274" name="Google Shape;274;g101739ea883_1_226"/>
          <p:cNvSpPr txBox="1"/>
          <p:nvPr/>
        </p:nvSpPr>
        <p:spPr>
          <a:xfrm>
            <a:off x="704325" y="691923"/>
            <a:ext cx="45348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Your grades are not the best, but you wrote a short story to receive a scholarship.</a:t>
            </a:r>
            <a:endParaRPr sz="2000" b="1">
              <a:solidFill>
                <a:schemeClr val="dk1"/>
              </a:solidFill>
              <a:latin typeface="Calibri"/>
              <a:ea typeface="Calibri"/>
              <a:cs typeface="Calibri"/>
              <a:sym typeface="Calibri"/>
            </a:endParaRPr>
          </a:p>
          <a:p>
            <a:pPr marL="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C34F6E10-4B74-E24C-9361-C6834648D0B1}"/>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9167E-6 4.07407E-6 L 0.13385 -0.12524 " pathEditMode="relative" rAng="0" ptsTypes="AA">
                                      <p:cBhvr>
                                        <p:cTn id="6" dur="2000" fill="hold"/>
                                        <p:tgtEl>
                                          <p:spTgt spid="273"/>
                                        </p:tgtEl>
                                        <p:attrNameLst>
                                          <p:attrName>ppt_x</p:attrName>
                                          <p:attrName>ppt_y</p:attrName>
                                        </p:attrNameLst>
                                      </p:cBhvr>
                                      <p:rCtr x="6693" y="-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3"/>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0" name="Google Shape;280;p13"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281" name="Google Shape;281;p13" descr="A picture containing text&#10;&#10;Description automatically generated"/>
          <p:cNvPicPr preferRelativeResize="0"/>
          <p:nvPr/>
        </p:nvPicPr>
        <p:blipFill rotWithShape="1">
          <a:blip r:embed="rId4">
            <a:alphaModFix/>
          </a:blip>
          <a:srcRect/>
          <a:stretch/>
        </p:blipFill>
        <p:spPr>
          <a:xfrm rot="20721329">
            <a:off x="6913260" y="343457"/>
            <a:ext cx="2108405" cy="2728523"/>
          </a:xfrm>
          <a:prstGeom prst="rect">
            <a:avLst/>
          </a:prstGeom>
          <a:noFill/>
          <a:ln>
            <a:noFill/>
          </a:ln>
          <a:effectLst>
            <a:outerShdw blurRad="50800" dist="38100" dir="10800000" algn="r" rotWithShape="0">
              <a:srgbClr val="000000">
                <a:alpha val="40000"/>
              </a:srgbClr>
            </a:outerShdw>
          </a:effectLst>
        </p:spPr>
      </p:pic>
      <p:sp>
        <p:nvSpPr>
          <p:cNvPr id="282" name="Google Shape;282;p13"/>
          <p:cNvSpPr txBox="1"/>
          <p:nvPr/>
        </p:nvSpPr>
        <p:spPr>
          <a:xfrm>
            <a:off x="704335" y="691919"/>
            <a:ext cx="453480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didn’t realize paying for PSE was more than just the tuition. </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22769F6C-9AC9-854B-AE1E-62F62A01C0A8}"/>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375E-6 -2.59259E-6 L -0.03347 0.03195 " pathEditMode="relative" rAng="0" ptsTypes="AA">
                                      <p:cBhvr>
                                        <p:cTn id="6" dur="2000" fill="hold"/>
                                        <p:tgtEl>
                                          <p:spTgt spid="281"/>
                                        </p:tgtEl>
                                        <p:attrNameLst>
                                          <p:attrName>ppt_x</p:attrName>
                                          <p:attrName>ppt_y</p:attrName>
                                        </p:attrNameLst>
                                      </p:cBhvr>
                                      <p:rCtr x="-1680" y="1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01739ea883_1_219"/>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8" name="Google Shape;288;g101739ea883_1_219"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89" name="Google Shape;289;g101739ea883_1_219" descr="A picture containing text&#10;&#10;Description automatically generated"/>
          <p:cNvPicPr preferRelativeResize="0"/>
          <p:nvPr/>
        </p:nvPicPr>
        <p:blipFill rotWithShape="1">
          <a:blip r:embed="rId4">
            <a:alphaModFix/>
          </a:blip>
          <a:srcRect/>
          <a:stretch/>
        </p:blipFill>
        <p:spPr>
          <a:xfrm rot="20638944">
            <a:off x="6470856" y="534959"/>
            <a:ext cx="2108405" cy="2751046"/>
          </a:xfrm>
          <a:prstGeom prst="rect">
            <a:avLst/>
          </a:prstGeom>
          <a:noFill/>
          <a:ln>
            <a:noFill/>
          </a:ln>
          <a:effectLst>
            <a:outerShdw blurRad="50800" dist="38100" dir="10800000" algn="r" rotWithShape="0">
              <a:srgbClr val="000000">
                <a:alpha val="40000"/>
              </a:srgbClr>
            </a:outerShdw>
          </a:effectLst>
        </p:spPr>
      </p:pic>
      <p:sp>
        <p:nvSpPr>
          <p:cNvPr id="290" name="Google Shape;290;g101739ea883_1_219"/>
          <p:cNvSpPr txBox="1"/>
          <p:nvPr/>
        </p:nvSpPr>
        <p:spPr>
          <a:xfrm>
            <a:off x="704335" y="691919"/>
            <a:ext cx="45348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Your family is unable to pay for college, but you qualify for financial aid like Oklahoma’s Promise. </a:t>
            </a:r>
            <a:endParaRPr sz="2000" b="1">
              <a:solidFill>
                <a:schemeClr val="dk1"/>
              </a:solidFill>
              <a:latin typeface="Calibri"/>
              <a:ea typeface="Calibri"/>
              <a:cs typeface="Calibri"/>
              <a:sym typeface="Calibri"/>
            </a:endParaRPr>
          </a:p>
          <a:p>
            <a:pPr marL="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F5AD9739-8CDD-C642-AF08-F5F2A66D87EC}"/>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20508 -0.17754 " pathEditMode="relative" rAng="0" ptsTypes="AA">
                                      <p:cBhvr>
                                        <p:cTn id="6" dur="2000" fill="hold"/>
                                        <p:tgtEl>
                                          <p:spTgt spid="289"/>
                                        </p:tgtEl>
                                        <p:attrNameLst>
                                          <p:attrName>ppt_x</p:attrName>
                                          <p:attrName>ppt_y</p:attrName>
                                        </p:attrNameLst>
                                      </p:cBhvr>
                                      <p:rCtr x="10247"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94"/>
        <p:cNvGrpSpPr/>
        <p:nvPr/>
      </p:nvGrpSpPr>
      <p:grpSpPr>
        <a:xfrm>
          <a:off x="0" y="0"/>
          <a:ext cx="0" cy="0"/>
          <a:chOff x="0" y="0"/>
          <a:chExt cx="0" cy="0"/>
        </a:xfrm>
      </p:grpSpPr>
      <p:sp>
        <p:nvSpPr>
          <p:cNvPr id="296" name="Google Shape;296;g101739ea883_1_245"/>
          <p:cNvSpPr txBox="1">
            <a:spLocks noGrp="1"/>
          </p:cNvSpPr>
          <p:nvPr>
            <p:ph type="title"/>
          </p:nvPr>
        </p:nvSpPr>
        <p:spPr>
          <a:xfrm>
            <a:off x="2481025" y="6234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Discussion</a:t>
            </a:r>
            <a:endParaRPr>
              <a:solidFill>
                <a:schemeClr val="lt1"/>
              </a:solidFill>
            </a:endParaRPr>
          </a:p>
        </p:txBody>
      </p:sp>
      <p:sp>
        <p:nvSpPr>
          <p:cNvPr id="297" name="Google Shape;297;g101739ea883_1_245"/>
          <p:cNvSpPr txBox="1">
            <a:spLocks noGrp="1"/>
          </p:cNvSpPr>
          <p:nvPr>
            <p:ph type="body" idx="1"/>
          </p:nvPr>
        </p:nvSpPr>
        <p:spPr>
          <a:xfrm>
            <a:off x="2159425" y="1825625"/>
            <a:ext cx="9194400" cy="43512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Clr>
                <a:schemeClr val="lt1"/>
              </a:buClr>
              <a:buSzPts val="2600"/>
              <a:buChar char="•"/>
            </a:pPr>
            <a:r>
              <a:rPr lang="en-US" sz="2600">
                <a:solidFill>
                  <a:schemeClr val="lt1"/>
                </a:solidFill>
              </a:rPr>
              <a:t>What key items allowed the climber to move up?</a:t>
            </a:r>
            <a:endParaRPr sz="2600">
              <a:solidFill>
                <a:schemeClr val="lt1"/>
              </a:solidFill>
            </a:endParaRPr>
          </a:p>
          <a:p>
            <a:pPr marL="457200" lvl="0" indent="-393700" algn="l" rtl="0">
              <a:spcBef>
                <a:spcPts val="0"/>
              </a:spcBef>
              <a:spcAft>
                <a:spcPts val="0"/>
              </a:spcAft>
              <a:buClr>
                <a:schemeClr val="lt1"/>
              </a:buClr>
              <a:buSzPts val="2600"/>
              <a:buChar char="•"/>
            </a:pPr>
            <a:r>
              <a:rPr lang="en-US" sz="2600">
                <a:solidFill>
                  <a:schemeClr val="lt1"/>
                </a:solidFill>
              </a:rPr>
              <a:t>What key items made the climber move down?</a:t>
            </a:r>
            <a:endParaRPr sz="2600">
              <a:solidFill>
                <a:schemeClr val="lt1"/>
              </a:solidFill>
            </a:endParaRPr>
          </a:p>
          <a:p>
            <a:pPr marL="457200" lvl="0" indent="-393700" algn="l" rtl="0">
              <a:spcBef>
                <a:spcPts val="0"/>
              </a:spcBef>
              <a:spcAft>
                <a:spcPts val="0"/>
              </a:spcAft>
              <a:buClr>
                <a:schemeClr val="lt1"/>
              </a:buClr>
              <a:buSzPts val="2600"/>
              <a:buChar char="•"/>
            </a:pPr>
            <a:r>
              <a:rPr lang="en-US" sz="2600">
                <a:solidFill>
                  <a:schemeClr val="lt1"/>
                </a:solidFill>
              </a:rPr>
              <a:t>Which of these items can you do to “move up” towards a PSE goal?</a:t>
            </a:r>
            <a:endParaRPr sz="26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animEffect transition="in" filter="fade">
                                      <p:cBhvr>
                                        <p:cTn id="7" dur="1000"/>
                                        <p:tgtEl>
                                          <p:spTgt spid="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xEl>
                                              <p:pRg st="1" end="1"/>
                                            </p:txEl>
                                          </p:spTgt>
                                        </p:tgtEl>
                                        <p:attrNameLst>
                                          <p:attrName>style.visibility</p:attrName>
                                        </p:attrNameLst>
                                      </p:cBhvr>
                                      <p:to>
                                        <p:strVal val="visible"/>
                                      </p:to>
                                    </p:set>
                                    <p:animEffect transition="in" filter="fade">
                                      <p:cBhvr>
                                        <p:cTn id="12" dur="1000"/>
                                        <p:tgtEl>
                                          <p:spTgt spid="2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
                                            <p:txEl>
                                              <p:pRg st="2" end="2"/>
                                            </p:txEl>
                                          </p:spTgt>
                                        </p:tgtEl>
                                        <p:attrNameLst>
                                          <p:attrName>style.visibility</p:attrName>
                                        </p:attrNameLst>
                                      </p:cBhvr>
                                      <p:to>
                                        <p:strVal val="visible"/>
                                      </p:to>
                                    </p:set>
                                    <p:animEffect transition="in" filter="fade">
                                      <p:cBhvr>
                                        <p:cTn id="17" dur="1000"/>
                                        <p:tgtEl>
                                          <p:spTgt spid="2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95"/>
        <p:cNvGrpSpPr/>
        <p:nvPr/>
      </p:nvGrpSpPr>
      <p:grpSpPr>
        <a:xfrm>
          <a:off x="0" y="0"/>
          <a:ext cx="0" cy="0"/>
          <a:chOff x="0" y="0"/>
          <a:chExt cx="0" cy="0"/>
        </a:xfrm>
      </p:grpSpPr>
      <p:sp>
        <p:nvSpPr>
          <p:cNvPr id="97" name="Google Shape;97;g101739ea883_1_148"/>
          <p:cNvSpPr txBox="1">
            <a:spLocks noGrp="1"/>
          </p:cNvSpPr>
          <p:nvPr>
            <p:ph type="title"/>
          </p:nvPr>
        </p:nvSpPr>
        <p:spPr>
          <a:xfrm>
            <a:off x="2248650" y="726750"/>
            <a:ext cx="909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Objectives</a:t>
            </a:r>
            <a:endParaRPr>
              <a:solidFill>
                <a:schemeClr val="lt1"/>
              </a:solidFill>
            </a:endParaRPr>
          </a:p>
        </p:txBody>
      </p:sp>
      <p:sp>
        <p:nvSpPr>
          <p:cNvPr id="98" name="Google Shape;98;g101739ea883_1_148"/>
          <p:cNvSpPr txBox="1">
            <a:spLocks noGrp="1"/>
          </p:cNvSpPr>
          <p:nvPr>
            <p:ph type="body" idx="1"/>
          </p:nvPr>
        </p:nvSpPr>
        <p:spPr>
          <a:xfrm>
            <a:off x="2248650" y="2187250"/>
            <a:ext cx="9094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a:solidFill>
                  <a:schemeClr val="lt1"/>
                </a:solidFill>
              </a:rPr>
              <a:t>You will:</a:t>
            </a:r>
            <a:endParaRPr>
              <a:solidFill>
                <a:schemeClr val="lt1"/>
              </a:solidFill>
            </a:endParaRPr>
          </a:p>
          <a:p>
            <a:pPr marL="457200" lvl="0" indent="-298450" algn="l" rtl="0">
              <a:lnSpc>
                <a:spcPct val="115000"/>
              </a:lnSpc>
              <a:spcBef>
                <a:spcPts val="1200"/>
              </a:spcBef>
              <a:spcAft>
                <a:spcPts val="0"/>
              </a:spcAft>
              <a:buClr>
                <a:schemeClr val="lt1"/>
              </a:buClr>
              <a:buSzPts val="1100"/>
              <a:buChar char="●"/>
            </a:pPr>
            <a:r>
              <a:rPr lang="en-US">
                <a:solidFill>
                  <a:schemeClr val="lt1"/>
                </a:solidFill>
              </a:rPr>
              <a:t>Recognize the factors that influence your ability to gain acceptance to the postsecondary education (PSE) option of your choice.</a:t>
            </a:r>
            <a:endParaRPr>
              <a:solidFill>
                <a:schemeClr val="lt1"/>
              </a:solidFill>
            </a:endParaRPr>
          </a:p>
          <a:p>
            <a:pPr marL="457200" lvl="0" indent="-298450" algn="l" rtl="0">
              <a:lnSpc>
                <a:spcPct val="115000"/>
              </a:lnSpc>
              <a:spcBef>
                <a:spcPts val="0"/>
              </a:spcBef>
              <a:spcAft>
                <a:spcPts val="0"/>
              </a:spcAft>
              <a:buClr>
                <a:schemeClr val="lt1"/>
              </a:buClr>
              <a:buSzPts val="1100"/>
              <a:buChar char="●"/>
            </a:pPr>
            <a:r>
              <a:rPr lang="en-US">
                <a:solidFill>
                  <a:schemeClr val="lt1"/>
                </a:solidFill>
              </a:rPr>
              <a:t>List the different expenses related to PSE.</a:t>
            </a:r>
            <a:endParaRPr>
              <a:solidFill>
                <a:schemeClr val="lt1"/>
              </a:solidFill>
            </a:endParaRPr>
          </a:p>
          <a:p>
            <a:pPr marL="457200" lvl="0" indent="-298450" algn="l" rtl="0">
              <a:lnSpc>
                <a:spcPct val="115000"/>
              </a:lnSpc>
              <a:spcBef>
                <a:spcPts val="0"/>
              </a:spcBef>
              <a:spcAft>
                <a:spcPts val="0"/>
              </a:spcAft>
              <a:buClr>
                <a:schemeClr val="lt1"/>
              </a:buClr>
              <a:buSzPts val="1100"/>
              <a:buChar char="●"/>
            </a:pPr>
            <a:r>
              <a:rPr lang="en-US">
                <a:solidFill>
                  <a:schemeClr val="lt1"/>
                </a:solidFill>
              </a:rPr>
              <a:t>Identify at least one solution to fund PSE.</a:t>
            </a:r>
            <a:endParaRPr>
              <a:solidFill>
                <a:schemeClr val="lt1"/>
              </a:solidFill>
            </a:endParaRPr>
          </a:p>
          <a:p>
            <a:pPr marL="0" lvl="0" indent="0" algn="l" rtl="0">
              <a:spcBef>
                <a:spcPts val="12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301"/>
        <p:cNvGrpSpPr/>
        <p:nvPr/>
      </p:nvGrpSpPr>
      <p:grpSpPr>
        <a:xfrm>
          <a:off x="0" y="0"/>
          <a:ext cx="0" cy="0"/>
          <a:chOff x="0" y="0"/>
          <a:chExt cx="0" cy="0"/>
        </a:xfrm>
      </p:grpSpPr>
      <p:sp>
        <p:nvSpPr>
          <p:cNvPr id="303" name="Google Shape;303;g101739ea883_1_2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lt1"/>
                </a:solidFill>
              </a:rPr>
              <a:t>Oklahoma’s Promise</a:t>
            </a:r>
            <a:endParaRPr dirty="0">
              <a:solidFill>
                <a:schemeClr val="lt1"/>
              </a:solidFill>
            </a:endParaRPr>
          </a:p>
        </p:txBody>
      </p:sp>
      <p:sp>
        <p:nvSpPr>
          <p:cNvPr id="304" name="Google Shape;304;g101739ea883_1_25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15000"/>
              </a:lnSpc>
              <a:spcBef>
                <a:spcPts val="0"/>
              </a:spcBef>
              <a:spcAft>
                <a:spcPts val="0"/>
              </a:spcAft>
              <a:buClr>
                <a:schemeClr val="lt1"/>
              </a:buClr>
              <a:buSzPts val="2600"/>
              <a:buChar char="•"/>
            </a:pPr>
            <a:r>
              <a:rPr lang="en-US" sz="2600" dirty="0">
                <a:solidFill>
                  <a:schemeClr val="lt1"/>
                </a:solidFill>
              </a:rPr>
              <a:t>Oklahoma resident</a:t>
            </a:r>
            <a:endParaRPr sz="2600" dirty="0">
              <a:solidFill>
                <a:schemeClr val="lt1"/>
              </a:solidFill>
            </a:endParaRPr>
          </a:p>
          <a:p>
            <a:pPr marL="457200" lvl="0" indent="-393700" algn="l" rtl="0">
              <a:lnSpc>
                <a:spcPct val="115000"/>
              </a:lnSpc>
              <a:spcBef>
                <a:spcPts val="0"/>
              </a:spcBef>
              <a:spcAft>
                <a:spcPts val="0"/>
              </a:spcAft>
              <a:buClr>
                <a:schemeClr val="lt1"/>
              </a:buClr>
              <a:buSzPts val="2600"/>
              <a:buChar char="•"/>
            </a:pPr>
            <a:r>
              <a:rPr lang="en-US" sz="2600" dirty="0">
                <a:solidFill>
                  <a:schemeClr val="lt1"/>
                </a:solidFill>
              </a:rPr>
              <a:t>8th, 9th, 10th, or 11th grade</a:t>
            </a:r>
            <a:endParaRPr sz="2600" dirty="0">
              <a:solidFill>
                <a:schemeClr val="lt1"/>
              </a:solidFill>
            </a:endParaRPr>
          </a:p>
          <a:p>
            <a:pPr marL="457200" lvl="0" indent="-393700" algn="l" rtl="0">
              <a:lnSpc>
                <a:spcPct val="115000"/>
              </a:lnSpc>
              <a:spcBef>
                <a:spcPts val="0"/>
              </a:spcBef>
              <a:spcAft>
                <a:spcPts val="0"/>
              </a:spcAft>
              <a:buClr>
                <a:schemeClr val="lt1"/>
              </a:buClr>
              <a:buSzPts val="2600"/>
              <a:buChar char="•"/>
            </a:pPr>
            <a:r>
              <a:rPr lang="en-US" sz="2600" dirty="0">
                <a:solidFill>
                  <a:schemeClr val="lt1"/>
                </a:solidFill>
              </a:rPr>
              <a:t>Household income is $60,000 or less</a:t>
            </a:r>
            <a:endParaRPr sz="2600" dirty="0">
              <a:solidFill>
                <a:schemeClr val="lt1"/>
              </a:solidFill>
            </a:endParaRPr>
          </a:p>
          <a:p>
            <a:pPr marL="457200" lvl="0" indent="-393700" algn="l" rtl="0">
              <a:lnSpc>
                <a:spcPct val="115000"/>
              </a:lnSpc>
              <a:spcBef>
                <a:spcPts val="0"/>
              </a:spcBef>
              <a:spcAft>
                <a:spcPts val="0"/>
              </a:spcAft>
              <a:buClr>
                <a:schemeClr val="lt1"/>
              </a:buClr>
              <a:buSzPts val="2600"/>
              <a:buChar char="•"/>
            </a:pPr>
            <a:r>
              <a:rPr lang="en-US" sz="2600" dirty="0">
                <a:solidFill>
                  <a:schemeClr val="lt1"/>
                </a:solidFill>
              </a:rPr>
              <a:t>Complete 17 units of required high school classes</a:t>
            </a:r>
            <a:endParaRPr sz="2600" dirty="0">
              <a:solidFill>
                <a:schemeClr val="lt1"/>
              </a:solidFill>
            </a:endParaRPr>
          </a:p>
          <a:p>
            <a:pPr marL="457200" lvl="0" indent="-393700" algn="l" rtl="0">
              <a:spcBef>
                <a:spcPts val="0"/>
              </a:spcBef>
              <a:spcAft>
                <a:spcPts val="0"/>
              </a:spcAft>
              <a:buClr>
                <a:schemeClr val="lt1"/>
              </a:buClr>
              <a:buSzPts val="2600"/>
              <a:buChar char="•"/>
            </a:pPr>
            <a:r>
              <a:rPr lang="en-US" sz="2600" dirty="0">
                <a:solidFill>
                  <a:schemeClr val="lt1"/>
                </a:solidFill>
              </a:rPr>
              <a:t>Make a 2.5 GPA or higher in 9th-12th grades</a:t>
            </a:r>
            <a:endParaRPr dirty="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308"/>
        <p:cNvGrpSpPr/>
        <p:nvPr/>
      </p:nvGrpSpPr>
      <p:grpSpPr>
        <a:xfrm>
          <a:off x="0" y="0"/>
          <a:ext cx="0" cy="0"/>
          <a:chOff x="0" y="0"/>
          <a:chExt cx="0" cy="0"/>
        </a:xfrm>
      </p:grpSpPr>
      <p:sp>
        <p:nvSpPr>
          <p:cNvPr id="310" name="Google Shape;310;g101739ea883_1_263"/>
          <p:cNvSpPr txBox="1">
            <a:spLocks noGrp="1"/>
          </p:cNvSpPr>
          <p:nvPr>
            <p:ph type="title"/>
          </p:nvPr>
        </p:nvSpPr>
        <p:spPr>
          <a:xfrm>
            <a:off x="1676400" y="156757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solidFill>
                  <a:schemeClr val="lt1"/>
                </a:solidFill>
              </a:rPr>
              <a:t>What have you already done to meet PSE requirements?</a:t>
            </a:r>
            <a:endParaRPr dirty="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314"/>
        <p:cNvGrpSpPr/>
        <p:nvPr/>
      </p:nvGrpSpPr>
      <p:grpSpPr>
        <a:xfrm>
          <a:off x="0" y="0"/>
          <a:ext cx="0" cy="0"/>
          <a:chOff x="0" y="0"/>
          <a:chExt cx="0" cy="0"/>
        </a:xfrm>
      </p:grpSpPr>
      <p:sp>
        <p:nvSpPr>
          <p:cNvPr id="316" name="Google Shape;316;g101739ea883_2_0"/>
          <p:cNvSpPr txBox="1">
            <a:spLocks noGrp="1"/>
          </p:cNvSpPr>
          <p:nvPr>
            <p:ph type="title"/>
          </p:nvPr>
        </p:nvSpPr>
        <p:spPr>
          <a:xfrm>
            <a:off x="2655400" y="954050"/>
            <a:ext cx="86364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Checklist</a:t>
            </a:r>
            <a:endParaRPr>
              <a:solidFill>
                <a:schemeClr val="lt1"/>
              </a:solidFill>
            </a:endParaRPr>
          </a:p>
        </p:txBody>
      </p:sp>
      <p:sp>
        <p:nvSpPr>
          <p:cNvPr id="317" name="Google Shape;317;g101739ea883_2_0"/>
          <p:cNvSpPr txBox="1">
            <a:spLocks noGrp="1"/>
          </p:cNvSpPr>
          <p:nvPr>
            <p:ph type="body" idx="1"/>
          </p:nvPr>
        </p:nvSpPr>
        <p:spPr>
          <a:xfrm>
            <a:off x="2407425" y="2414550"/>
            <a:ext cx="8884500" cy="3220937"/>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chemeClr val="lt1"/>
              </a:buClr>
              <a:buSzPts val="1800"/>
              <a:buChar char="•"/>
            </a:pPr>
            <a:r>
              <a:rPr lang="en-US" dirty="0">
                <a:solidFill>
                  <a:schemeClr val="lt1"/>
                </a:solidFill>
              </a:rPr>
              <a:t>Put a check mark by the items you have already completed.</a:t>
            </a:r>
            <a:endParaRPr dirty="0">
              <a:solidFill>
                <a:schemeClr val="lt1"/>
              </a:solidFill>
            </a:endParaRPr>
          </a:p>
          <a:p>
            <a:pPr marL="457200" lvl="0" indent="-342900" algn="l" rtl="0">
              <a:spcBef>
                <a:spcPts val="0"/>
              </a:spcBef>
              <a:spcAft>
                <a:spcPts val="0"/>
              </a:spcAft>
              <a:buClr>
                <a:schemeClr val="lt1"/>
              </a:buClr>
              <a:buSzPts val="1800"/>
              <a:buChar char="•"/>
            </a:pPr>
            <a:r>
              <a:rPr lang="en-US" dirty="0">
                <a:solidFill>
                  <a:schemeClr val="lt1"/>
                </a:solidFill>
              </a:rPr>
              <a:t>Put a star by the items you can complete this school year.</a:t>
            </a:r>
            <a:endParaRPr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102"/>
        <p:cNvGrpSpPr/>
        <p:nvPr/>
      </p:nvGrpSpPr>
      <p:grpSpPr>
        <a:xfrm>
          <a:off x="0" y="0"/>
          <a:ext cx="0" cy="0"/>
          <a:chOff x="0" y="0"/>
          <a:chExt cx="0" cy="0"/>
        </a:xfrm>
      </p:grpSpPr>
      <p:sp>
        <p:nvSpPr>
          <p:cNvPr id="104" name="Google Shape;104;g101739ea883_1_159"/>
          <p:cNvSpPr txBox="1">
            <a:spLocks noGrp="1"/>
          </p:cNvSpPr>
          <p:nvPr>
            <p:ph type="title"/>
          </p:nvPr>
        </p:nvSpPr>
        <p:spPr>
          <a:xfrm>
            <a:off x="645875" y="1720100"/>
            <a:ext cx="9021900" cy="2852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solidFill>
                  <a:schemeClr val="lt1"/>
                </a:solidFill>
              </a:rPr>
              <a:t>What do you think PSEs look for when they decide who they will admit to their school?</a:t>
            </a:r>
            <a:endParaRPr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 descr="A picture containing text, clipart&#10;&#10;Description automatically generated"/>
          <p:cNvPicPr preferRelativeResize="0"/>
          <p:nvPr/>
        </p:nvPicPr>
        <p:blipFill rotWithShape="1">
          <a:blip r:embed="rId3">
            <a:alphaModFix/>
          </a:blip>
          <a:srcRect/>
          <a:stretch/>
        </p:blipFill>
        <p:spPr>
          <a:xfrm>
            <a:off x="0" y="0"/>
            <a:ext cx="13236318" cy="70074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descr="A screenshot of a video game&#10;&#10;Description automatically generated with medium confidence"/>
          <p:cNvPicPr preferRelativeResize="0"/>
          <p:nvPr/>
        </p:nvPicPr>
        <p:blipFill rotWithShape="1">
          <a:blip r:embed="rId3">
            <a:alphaModFix/>
          </a:blip>
          <a:srcRect/>
          <a:stretch/>
        </p:blipFill>
        <p:spPr>
          <a:xfrm>
            <a:off x="3048" y="0"/>
            <a:ext cx="12185904"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3" descr="A picture containing text, vector graphics&#10;&#10;Description automatically generated"/>
          <p:cNvPicPr preferRelativeResize="0"/>
          <p:nvPr/>
        </p:nvPicPr>
        <p:blipFill rotWithShape="1">
          <a:blip r:embed="rId4">
            <a:alphaModFix/>
          </a:blip>
          <a:srcRect/>
          <a:stretch/>
        </p:blipFill>
        <p:spPr>
          <a:xfrm>
            <a:off x="212296" y="0"/>
            <a:ext cx="12179300" cy="6858000"/>
          </a:xfrm>
          <a:prstGeom prst="rect">
            <a:avLst/>
          </a:prstGeom>
          <a:noFill/>
          <a:ln>
            <a:noFill/>
          </a:ln>
        </p:spPr>
      </p:pic>
      <p:pic>
        <p:nvPicPr>
          <p:cNvPr id="121" name="Google Shape;121;p3" descr="A picture containing text&#10;&#10;Description automatically generated"/>
          <p:cNvPicPr preferRelativeResize="0"/>
          <p:nvPr/>
        </p:nvPicPr>
        <p:blipFill rotWithShape="1">
          <a:blip r:embed="rId5">
            <a:alphaModFix/>
          </a:blip>
          <a:srcRect/>
          <a:stretch/>
        </p:blipFill>
        <p:spPr>
          <a:xfrm rot="-600540">
            <a:off x="1887797" y="2874988"/>
            <a:ext cx="2108405" cy="2728523"/>
          </a:xfrm>
          <a:prstGeom prst="rect">
            <a:avLst/>
          </a:prstGeom>
          <a:noFill/>
          <a:ln>
            <a:noFill/>
          </a:ln>
          <a:effectLst>
            <a:outerShdw blurRad="50800" dist="38100" dir="8100000" algn="tr" rotWithShape="0">
              <a:srgbClr val="000000">
                <a:alpha val="40000"/>
              </a:srgbClr>
            </a:outerShdw>
          </a:effectLst>
        </p:spPr>
      </p:pic>
      <p:pic>
        <p:nvPicPr>
          <p:cNvPr id="2" name="Online Media 1" descr="Over an hour of Price Is Right yodeling">
            <a:hlinkClick r:id="" action="ppaction://media"/>
            <a:extLst>
              <a:ext uri="{FF2B5EF4-FFF2-40B4-BE49-F238E27FC236}">
                <a16:creationId xmlns:a16="http://schemas.microsoft.com/office/drawing/2014/main" id="{2C340058-3D2A-0547-BFE0-3287E5EEE97C}"/>
              </a:ext>
            </a:extLst>
          </p:cNvPr>
          <p:cNvPicPr>
            <a:picLocks noRot="1" noChangeAspect="1"/>
          </p:cNvPicPr>
          <p:nvPr>
            <a:videoFile r:link="rId1"/>
          </p:nvPr>
        </p:nvPicPr>
        <p:blipFill>
          <a:blip r:embed="rId6"/>
          <a:stretch>
            <a:fillRect/>
          </a:stretch>
        </p:blipFill>
        <p:spPr>
          <a:xfrm>
            <a:off x="11264293" y="6333846"/>
            <a:ext cx="927707" cy="524154"/>
          </a:xfrm>
          <a:prstGeom prst="rect">
            <a:avLst/>
          </a:prstGeom>
        </p:spPr>
      </p:pic>
      <p:pic>
        <p:nvPicPr>
          <p:cNvPr id="4" name="Picture 3" descr="Logo, icon&#10;&#10;Description automatically generated">
            <a:extLst>
              <a:ext uri="{FF2B5EF4-FFF2-40B4-BE49-F238E27FC236}">
                <a16:creationId xmlns:a16="http://schemas.microsoft.com/office/drawing/2014/main" id="{603A07BC-ECC1-1840-A7B8-C2B4AAA0205F}"/>
              </a:ext>
            </a:extLst>
          </p:cNvPr>
          <p:cNvPicPr>
            <a:picLocks noChangeAspect="1"/>
          </p:cNvPicPr>
          <p:nvPr/>
        </p:nvPicPr>
        <p:blipFill>
          <a:blip r:embed="rId7"/>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5"/>
        <p:cNvGrpSpPr/>
        <p:nvPr/>
      </p:nvGrpSpPr>
      <p:grpSpPr>
        <a:xfrm>
          <a:off x="0" y="0"/>
          <a:ext cx="0" cy="0"/>
          <a:chOff x="0" y="0"/>
          <a:chExt cx="0" cy="0"/>
        </a:xfrm>
      </p:grpSpPr>
      <p:sp>
        <p:nvSpPr>
          <p:cNvPr id="127" name="Google Shape;127;g101739ea883_1_185"/>
          <p:cNvSpPr txBox="1">
            <a:spLocks noGrp="1"/>
          </p:cNvSpPr>
          <p:nvPr>
            <p:ph type="title"/>
          </p:nvPr>
        </p:nvSpPr>
        <p:spPr>
          <a:xfrm>
            <a:off x="2522325" y="6544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lt1"/>
                </a:solidFill>
              </a:rPr>
              <a:t>Arrow Cards</a:t>
            </a:r>
            <a:endParaRPr dirty="0">
              <a:solidFill>
                <a:schemeClr val="lt1"/>
              </a:solidFill>
            </a:endParaRPr>
          </a:p>
        </p:txBody>
      </p:sp>
      <p:sp>
        <p:nvSpPr>
          <p:cNvPr id="128" name="Google Shape;128;g101739ea883_1_185"/>
          <p:cNvSpPr txBox="1">
            <a:spLocks noGrp="1"/>
          </p:cNvSpPr>
          <p:nvPr>
            <p:ph type="body" idx="1"/>
          </p:nvPr>
        </p:nvSpPr>
        <p:spPr>
          <a:xfrm>
            <a:off x="2448750" y="1773975"/>
            <a:ext cx="9164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chemeClr val="lt1"/>
                </a:solidFill>
              </a:rPr>
              <a:t>After each statement, decide as a group if Paul Steven Edwards (PSE) will move up or down the mountain.</a:t>
            </a:r>
            <a:endParaRPr dirty="0">
              <a:solidFill>
                <a:schemeClr val="lt1"/>
              </a:solidFill>
            </a:endParaRPr>
          </a:p>
          <a:p>
            <a:pPr marL="0" lvl="0" indent="0" algn="l" rtl="0">
              <a:spcBef>
                <a:spcPts val="1000"/>
              </a:spcBef>
              <a:spcAft>
                <a:spcPts val="0"/>
              </a:spcAft>
              <a:buClr>
                <a:schemeClr val="dk1"/>
              </a:buClr>
              <a:buSzPts val="1100"/>
              <a:buFont typeface="Arial"/>
              <a:buNone/>
            </a:pPr>
            <a:endParaRPr dirty="0">
              <a:solidFill>
                <a:schemeClr val="lt1"/>
              </a:solidFill>
            </a:endParaRPr>
          </a:p>
          <a:p>
            <a:pPr marL="0" lvl="0" indent="0" algn="l" rtl="0">
              <a:spcBef>
                <a:spcPts val="1000"/>
              </a:spcBef>
              <a:spcAft>
                <a:spcPts val="0"/>
              </a:spcAft>
              <a:buNone/>
            </a:pPr>
            <a:r>
              <a:rPr lang="en-US" dirty="0">
                <a:solidFill>
                  <a:schemeClr val="lt1"/>
                </a:solidFill>
              </a:rPr>
              <a:t>Within your group, decide who will hold the arrow card. </a:t>
            </a:r>
            <a:endParaRPr dirty="0">
              <a:solidFill>
                <a:schemeClr val="lt1"/>
              </a:solidFill>
            </a:endParaRPr>
          </a:p>
          <a:p>
            <a:pPr marL="0" lvl="0" indent="0" algn="l" rtl="0">
              <a:spcBef>
                <a:spcPts val="1000"/>
              </a:spcBef>
              <a:spcAft>
                <a:spcPts val="0"/>
              </a:spcAft>
              <a:buNone/>
            </a:pPr>
            <a:endParaRPr dirty="0">
              <a:solidFill>
                <a:schemeClr val="lt1"/>
              </a:solidFill>
            </a:endParaRPr>
          </a:p>
          <a:p>
            <a:pPr marL="0" lvl="0" indent="0" algn="l" rtl="0">
              <a:spcBef>
                <a:spcPts val="1000"/>
              </a:spcBef>
              <a:spcAft>
                <a:spcPts val="0"/>
              </a:spcAft>
              <a:buNone/>
            </a:pPr>
            <a:r>
              <a:rPr lang="en-US" dirty="0">
                <a:solidFill>
                  <a:schemeClr val="lt1"/>
                </a:solidFill>
              </a:rPr>
              <a:t>For moving up the mountain, hold the arrow card pointing up. </a:t>
            </a:r>
            <a:endParaRPr dirty="0">
              <a:solidFill>
                <a:schemeClr val="lt1"/>
              </a:solidFill>
            </a:endParaRPr>
          </a:p>
          <a:p>
            <a:pPr marL="0" lvl="0" indent="0" algn="l" rtl="0">
              <a:spcBef>
                <a:spcPts val="1000"/>
              </a:spcBef>
              <a:spcAft>
                <a:spcPts val="0"/>
              </a:spcAft>
              <a:buNone/>
            </a:pPr>
            <a:r>
              <a:rPr lang="en-US" dirty="0">
                <a:solidFill>
                  <a:schemeClr val="lt1"/>
                </a:solidFill>
              </a:rPr>
              <a:t>For moving down the mountain, hold the arrow card pointing down. </a:t>
            </a:r>
            <a:endParaRPr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132"/>
        <p:cNvGrpSpPr/>
        <p:nvPr/>
      </p:nvGrpSpPr>
      <p:grpSpPr>
        <a:xfrm>
          <a:off x="0" y="0"/>
          <a:ext cx="0" cy="0"/>
          <a:chOff x="0" y="0"/>
          <a:chExt cx="0" cy="0"/>
        </a:xfrm>
      </p:grpSpPr>
      <p:sp>
        <p:nvSpPr>
          <p:cNvPr id="134" name="Google Shape;134;g101739ea883_2_8"/>
          <p:cNvSpPr txBox="1">
            <a:spLocks noGrp="1"/>
          </p:cNvSpPr>
          <p:nvPr>
            <p:ph type="title"/>
          </p:nvPr>
        </p:nvSpPr>
        <p:spPr>
          <a:xfrm>
            <a:off x="1881750" y="4999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Paul Steven Edwards:</a:t>
            </a:r>
            <a:endParaRPr>
              <a:solidFill>
                <a:schemeClr val="lt1"/>
              </a:solidFill>
            </a:endParaRPr>
          </a:p>
        </p:txBody>
      </p:sp>
      <p:sp>
        <p:nvSpPr>
          <p:cNvPr id="135" name="Google Shape;135;g101739ea883_2_8"/>
          <p:cNvSpPr txBox="1">
            <a:spLocks noGrp="1"/>
          </p:cNvSpPr>
          <p:nvPr>
            <p:ph type="body" idx="1"/>
          </p:nvPr>
        </p:nvSpPr>
        <p:spPr>
          <a:xfrm>
            <a:off x="1964400" y="1825625"/>
            <a:ext cx="96480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chemeClr val="lt1"/>
                </a:solidFill>
              </a:rPr>
              <a:t>Paul Steven Edwards is a 10th grader from Anywhere High School. Paul is interested in researching post secondary education (PSE) options to help him decide what he will do after he graduates from high school. </a:t>
            </a:r>
            <a:endParaRPr dirty="0">
              <a:solidFill>
                <a:schemeClr val="lt1"/>
              </a:solidFill>
            </a:endParaRPr>
          </a:p>
          <a:p>
            <a:pPr marL="0" lvl="0" indent="0" algn="l" rtl="0">
              <a:spcBef>
                <a:spcPts val="1000"/>
              </a:spcBef>
              <a:spcAft>
                <a:spcPts val="0"/>
              </a:spcAft>
              <a:buNone/>
            </a:pPr>
            <a:endParaRPr dirty="0">
              <a:solidFill>
                <a:schemeClr val="lt1"/>
              </a:solidFill>
            </a:endParaRPr>
          </a:p>
          <a:p>
            <a:pPr marL="0" lvl="0" indent="0" algn="l" rtl="0">
              <a:spcBef>
                <a:spcPts val="1000"/>
              </a:spcBef>
              <a:spcAft>
                <a:spcPts val="0"/>
              </a:spcAft>
              <a:buNone/>
            </a:pPr>
            <a:r>
              <a:rPr lang="en-US" dirty="0">
                <a:solidFill>
                  <a:schemeClr val="lt1"/>
                </a:solidFill>
              </a:rPr>
              <a:t>Over the next several slides, Paul is going to make various decisions during high school, and you are going to decide if the statements will help Paul get closer or further away from his goal of attending Anywhere PSE School. </a:t>
            </a:r>
            <a:endParaRPr dirty="0">
              <a:solidFill>
                <a:schemeClr val="lt1"/>
              </a:solidFill>
            </a:endParaRPr>
          </a:p>
        </p:txBody>
      </p:sp>
      <p:pic>
        <p:nvPicPr>
          <p:cNvPr id="136" name="Google Shape;136;g101739ea883_2_8" descr="A picture containing text&#10;&#10;Description automatically generated"/>
          <p:cNvPicPr preferRelativeResize="0"/>
          <p:nvPr/>
        </p:nvPicPr>
        <p:blipFill rotWithShape="1">
          <a:blip r:embed="rId4">
            <a:alphaModFix/>
          </a:blip>
          <a:srcRect/>
          <a:stretch/>
        </p:blipFill>
        <p:spPr>
          <a:xfrm>
            <a:off x="125247" y="3316050"/>
            <a:ext cx="2108406" cy="2728521"/>
          </a:xfrm>
          <a:prstGeom prst="rect">
            <a:avLst/>
          </a:prstGeom>
          <a:noFill/>
          <a:ln>
            <a:noFill/>
          </a:ln>
          <a:effectLst>
            <a:outerShdw blurRad="50800" dist="38100" dir="10800000" algn="r"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682</Words>
  <Application>Microsoft Office PowerPoint</Application>
  <PresentationFormat>Widescreen</PresentationFormat>
  <Paragraphs>62</Paragraphs>
  <Slides>32</Slides>
  <Notes>32</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Housekeeping: Norms</vt:lpstr>
      <vt:lpstr>Objectives</vt:lpstr>
      <vt:lpstr>What do you think PSEs look for when they decide who they will admit to their school?</vt:lpstr>
      <vt:lpstr>PowerPoint Presentation</vt:lpstr>
      <vt:lpstr>PowerPoint Presentation</vt:lpstr>
      <vt:lpstr>PowerPoint Presentation</vt:lpstr>
      <vt:lpstr>Arrow Cards</vt:lpstr>
      <vt:lpstr>Paul Steven Edwards: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 YOU’VE BEEN ACCEPTED TO ANYWHERE PSE SCHOOL!! </vt:lpstr>
      <vt:lpstr>Paul Steven Edwards:</vt:lpstr>
      <vt:lpstr>PowerPoint Presentation</vt:lpstr>
      <vt:lpstr>PowerPoint Presentation</vt:lpstr>
      <vt:lpstr>PowerPoint Presentation</vt:lpstr>
      <vt:lpstr>PowerPoint Presentation</vt:lpstr>
      <vt:lpstr>Discussion</vt:lpstr>
      <vt:lpstr>Oklahoma’s Promise</vt:lpstr>
      <vt:lpstr>What have you already done to meet PSE requirements?</vt:lpstr>
      <vt:lpstr>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K20 Center</cp:lastModifiedBy>
  <cp:revision>39</cp:revision>
  <dcterms:created xsi:type="dcterms:W3CDTF">2021-11-08T14:14:50Z</dcterms:created>
  <dcterms:modified xsi:type="dcterms:W3CDTF">2022-01-04T16:03:18Z</dcterms:modified>
</cp:coreProperties>
</file>