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307" r:id="rId41"/>
    <p:sldId id="296" r:id="rId42"/>
    <p:sldId id="297" r:id="rId43"/>
    <p:sldId id="30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514826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gDq84EGsnF8+R8WLhnFWgEZlq6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202" d="100"/>
          <a:sy n="202" d="100"/>
        </p:scale>
        <p:origin x="620" y="108"/>
      </p:cViewPr>
      <p:guideLst>
        <p:guide orient="horz" pos="162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customschemas.google.com/relationships/presentationmetadata" Target="meta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37cd7835ff_2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137cd7835ff_2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37cd7835f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137cd7835f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d21a170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d21a170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3cb8a17653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3cb8a17653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7cd7835ff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37cd7835ff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3cb8a17653_5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3cb8a17653_5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353b34073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353b34073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377391200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377391200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377391200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377391200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37cd7835ff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37cd7835ff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377391200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377391200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3cb8a1765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13cb8a1765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3d0492ec1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3d0492ec1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ky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37cd7835ff_2_135"/>
          <p:cNvSpPr txBox="1">
            <a:spLocks noGrp="1"/>
          </p:cNvSpPr>
          <p:nvPr>
            <p:ph type="sldNum" idx="12"/>
          </p:nvPr>
        </p:nvSpPr>
        <p:spPr>
          <a:xfrm>
            <a:off x="8472459" y="4667535"/>
            <a:ext cx="548776" cy="39388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oogle Shape;11;g137cd7835ff_2_1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9237700" cy="5201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37cd7835ff_2_166"/>
          <p:cNvSpPr txBox="1">
            <a:spLocks noGrp="1"/>
          </p:cNvSpPr>
          <p:nvPr>
            <p:ph type="sldNum" idx="12"/>
          </p:nvPr>
        </p:nvSpPr>
        <p:spPr>
          <a:xfrm>
            <a:off x="8472459" y="4667535"/>
            <a:ext cx="548776" cy="39388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ard 1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137cd7835ff_2_138"/>
          <p:cNvSpPr txBox="1">
            <a:spLocks noGrp="1"/>
          </p:cNvSpPr>
          <p:nvPr>
            <p:ph type="sldNum" idx="12"/>
          </p:nvPr>
        </p:nvSpPr>
        <p:spPr>
          <a:xfrm>
            <a:off x="8472459" y="4667535"/>
            <a:ext cx="548776" cy="39388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Google Shape;14;g137cd7835ff_2_1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4" cy="5148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ard 2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137cd7835ff_2_141"/>
          <p:cNvSpPr txBox="1">
            <a:spLocks noGrp="1"/>
          </p:cNvSpPr>
          <p:nvPr>
            <p:ph type="sldNum" idx="12"/>
          </p:nvPr>
        </p:nvSpPr>
        <p:spPr>
          <a:xfrm>
            <a:off x="8472459" y="4667535"/>
            <a:ext cx="548776" cy="39388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oogle Shape;17;g137cd7835ff_2_1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4" cy="5148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op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137cd7835ff_2_144"/>
          <p:cNvSpPr txBox="1">
            <a:spLocks noGrp="1"/>
          </p:cNvSpPr>
          <p:nvPr>
            <p:ph type="sldNum" idx="12"/>
          </p:nvPr>
        </p:nvSpPr>
        <p:spPr>
          <a:xfrm>
            <a:off x="8472459" y="4667535"/>
            <a:ext cx="548776" cy="39388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Google Shape;20;g137cd7835ff_2_1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4" cy="5148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int Value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37cd7835ff_2_147"/>
          <p:cNvSpPr txBox="1">
            <a:spLocks noGrp="1"/>
          </p:cNvSpPr>
          <p:nvPr>
            <p:ph type="sldNum" idx="12"/>
          </p:nvPr>
        </p:nvSpPr>
        <p:spPr>
          <a:xfrm>
            <a:off x="8472459" y="4667535"/>
            <a:ext cx="548776" cy="39388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Google Shape;23;g137cd7835ff_2_1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4" cy="5148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">
  <p:cSld name="ONE_COLUM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137cd7835ff_2_150"/>
          <p:cNvSpPr txBox="1">
            <a:spLocks noGrp="1"/>
          </p:cNvSpPr>
          <p:nvPr>
            <p:ph type="sldNum" idx="12"/>
          </p:nvPr>
        </p:nvSpPr>
        <p:spPr>
          <a:xfrm>
            <a:off x="8472459" y="4667535"/>
            <a:ext cx="548776" cy="39388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6" name="Google Shape;26;g137cd7835ff_2_1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4" cy="5148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S">
  <p:cSld name="MAIN_POI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37cd7835ff_2_153"/>
          <p:cNvSpPr txBox="1">
            <a:spLocks noGrp="1"/>
          </p:cNvSpPr>
          <p:nvPr>
            <p:ph type="sldNum" idx="12"/>
          </p:nvPr>
        </p:nvSpPr>
        <p:spPr>
          <a:xfrm>
            <a:off x="8472459" y="4667535"/>
            <a:ext cx="548776" cy="39388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oogle Shape;29;g137cd7835ff_2_1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" y="3"/>
            <a:ext cx="9178199" cy="5189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ter HS">
  <p:cSld name="SECTION_TITLE_AND_DESCRI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137cd7835ff_2_156"/>
          <p:cNvSpPr txBox="1">
            <a:spLocks noGrp="1"/>
          </p:cNvSpPr>
          <p:nvPr>
            <p:ph type="sldNum" idx="12"/>
          </p:nvPr>
        </p:nvSpPr>
        <p:spPr>
          <a:xfrm>
            <a:off x="8472459" y="4667535"/>
            <a:ext cx="548776" cy="39388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2" name="Google Shape;32;g137cd7835ff_2_1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4" cy="5170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ish Line">
  <p:cSld name="BIG_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37cd7835ff_2_162"/>
          <p:cNvSpPr txBox="1">
            <a:spLocks noGrp="1"/>
          </p:cNvSpPr>
          <p:nvPr>
            <p:ph type="sldNum" idx="12"/>
          </p:nvPr>
        </p:nvSpPr>
        <p:spPr>
          <a:xfrm>
            <a:off x="8472459" y="4667535"/>
            <a:ext cx="548776" cy="39388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8" name="Google Shape;38;g137cd7835ff_2_1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0"/>
            <a:ext cx="9143981" cy="514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37cd7835ff_2_131"/>
          <p:cNvSpPr txBox="1">
            <a:spLocks noGrp="1"/>
          </p:cNvSpPr>
          <p:nvPr>
            <p:ph type="title"/>
          </p:nvPr>
        </p:nvSpPr>
        <p:spPr>
          <a:xfrm>
            <a:off x="311701" y="445437"/>
            <a:ext cx="8520526" cy="573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137cd7835ff_2_131"/>
          <p:cNvSpPr txBox="1">
            <a:spLocks noGrp="1"/>
          </p:cNvSpPr>
          <p:nvPr>
            <p:ph type="body" idx="1"/>
          </p:nvPr>
        </p:nvSpPr>
        <p:spPr>
          <a:xfrm>
            <a:off x="311701" y="1153542"/>
            <a:ext cx="8520526" cy="3419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137cd7835ff_2_131"/>
          <p:cNvSpPr txBox="1">
            <a:spLocks noGrp="1"/>
          </p:cNvSpPr>
          <p:nvPr>
            <p:ph type="sldNum" idx="12"/>
          </p:nvPr>
        </p:nvSpPr>
        <p:spPr>
          <a:xfrm>
            <a:off x="8472459" y="4667535"/>
            <a:ext cx="548776" cy="393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975">
                <a:solidFill>
                  <a:schemeClr val="dk2"/>
                </a:solidFill>
              </a:defRPr>
            </a:lvl1pPr>
            <a:lvl2pPr lvl="1" algn="r">
              <a:buNone/>
              <a:defRPr sz="975">
                <a:solidFill>
                  <a:schemeClr val="dk2"/>
                </a:solidFill>
              </a:defRPr>
            </a:lvl2pPr>
            <a:lvl3pPr lvl="2" algn="r">
              <a:buNone/>
              <a:defRPr sz="975">
                <a:solidFill>
                  <a:schemeClr val="dk2"/>
                </a:solidFill>
              </a:defRPr>
            </a:lvl3pPr>
            <a:lvl4pPr lvl="3" algn="r">
              <a:buNone/>
              <a:defRPr sz="975">
                <a:solidFill>
                  <a:schemeClr val="dk2"/>
                </a:solidFill>
              </a:defRPr>
            </a:lvl4pPr>
            <a:lvl5pPr lvl="4" algn="r">
              <a:buNone/>
              <a:defRPr sz="975">
                <a:solidFill>
                  <a:schemeClr val="dk2"/>
                </a:solidFill>
              </a:defRPr>
            </a:lvl5pPr>
            <a:lvl6pPr lvl="5" algn="r">
              <a:buNone/>
              <a:defRPr sz="975">
                <a:solidFill>
                  <a:schemeClr val="dk2"/>
                </a:solidFill>
              </a:defRPr>
            </a:lvl6pPr>
            <a:lvl7pPr lvl="6" algn="r">
              <a:buNone/>
              <a:defRPr sz="975">
                <a:solidFill>
                  <a:schemeClr val="dk2"/>
                </a:solidFill>
              </a:defRPr>
            </a:lvl7pPr>
            <a:lvl8pPr lvl="7" algn="r">
              <a:buNone/>
              <a:defRPr sz="975">
                <a:solidFill>
                  <a:schemeClr val="dk2"/>
                </a:solidFill>
              </a:defRPr>
            </a:lvl8pPr>
            <a:lvl9pPr lvl="8" algn="r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o5i5U-SAtk?feature=oembed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"/>
          <p:cNvSpPr txBox="1"/>
          <p:nvPr/>
        </p:nvSpPr>
        <p:spPr>
          <a:xfrm>
            <a:off x="1630684" y="708326"/>
            <a:ext cx="1503219" cy="1223382"/>
          </a:xfrm>
          <a:prstGeom prst="rect">
            <a:avLst/>
          </a:prstGeom>
          <a:solidFill>
            <a:srgbClr val="FFCE54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b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-2</a:t>
            </a:r>
            <a:endParaRPr/>
          </a:p>
        </p:txBody>
      </p:sp>
      <p:sp>
        <p:nvSpPr>
          <p:cNvPr id="93" name="Google Shape;93;p7"/>
          <p:cNvSpPr txBox="1"/>
          <p:nvPr/>
        </p:nvSpPr>
        <p:spPr>
          <a:xfrm>
            <a:off x="1713811" y="3216527"/>
            <a:ext cx="1503219" cy="1223382"/>
          </a:xfrm>
          <a:prstGeom prst="rect">
            <a:avLst/>
          </a:prstGeom>
          <a:solidFill>
            <a:srgbClr val="FFCE54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b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+3</a:t>
            </a:r>
            <a:endParaRPr/>
          </a:p>
        </p:txBody>
      </p:sp>
      <p:pic>
        <p:nvPicPr>
          <p:cNvPr id="94" name="Google Shape;94;p7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211" y="2867158"/>
            <a:ext cx="3834938" cy="215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1661" y="315355"/>
            <a:ext cx="3834938" cy="2157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"/>
          <p:cNvSpPr txBox="1"/>
          <p:nvPr/>
        </p:nvSpPr>
        <p:spPr>
          <a:xfrm>
            <a:off x="1631691" y="2574925"/>
            <a:ext cx="5880617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487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you take the ACT a second time?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 txBox="1"/>
          <p:nvPr/>
        </p:nvSpPr>
        <p:spPr>
          <a:xfrm>
            <a:off x="1630684" y="708326"/>
            <a:ext cx="1503219" cy="1223382"/>
          </a:xfrm>
          <a:prstGeom prst="rect">
            <a:avLst/>
          </a:prstGeom>
          <a:solidFill>
            <a:srgbClr val="FFCE54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b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-4</a:t>
            </a:r>
            <a:endParaRPr/>
          </a:p>
        </p:txBody>
      </p:sp>
      <p:sp>
        <p:nvSpPr>
          <p:cNvPr id="106" name="Google Shape;106;p9"/>
          <p:cNvSpPr txBox="1"/>
          <p:nvPr/>
        </p:nvSpPr>
        <p:spPr>
          <a:xfrm>
            <a:off x="1713811" y="3216527"/>
            <a:ext cx="1503219" cy="1223382"/>
          </a:xfrm>
          <a:prstGeom prst="rect">
            <a:avLst/>
          </a:prstGeom>
          <a:solidFill>
            <a:srgbClr val="FFCE54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b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+6</a:t>
            </a:r>
            <a:endParaRPr/>
          </a:p>
        </p:txBody>
      </p:sp>
      <p:pic>
        <p:nvPicPr>
          <p:cNvPr id="107" name="Google Shape;107;p9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6432" y="2823420"/>
            <a:ext cx="3834938" cy="215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0210" y="308500"/>
            <a:ext cx="3834938" cy="2157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"/>
          <p:cNvSpPr txBox="1"/>
          <p:nvPr/>
        </p:nvSpPr>
        <p:spPr>
          <a:xfrm>
            <a:off x="2009007" y="2484581"/>
            <a:ext cx="5125986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487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you been on a campus visit?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"/>
          <p:cNvSpPr txBox="1"/>
          <p:nvPr/>
        </p:nvSpPr>
        <p:spPr>
          <a:xfrm>
            <a:off x="1630684" y="708326"/>
            <a:ext cx="1503219" cy="1223382"/>
          </a:xfrm>
          <a:prstGeom prst="rect">
            <a:avLst/>
          </a:prstGeom>
          <a:solidFill>
            <a:srgbClr val="FFCE54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b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+2</a:t>
            </a:r>
            <a:endParaRPr/>
          </a:p>
        </p:txBody>
      </p:sp>
      <p:sp>
        <p:nvSpPr>
          <p:cNvPr id="119" name="Google Shape;119;p11"/>
          <p:cNvSpPr txBox="1"/>
          <p:nvPr/>
        </p:nvSpPr>
        <p:spPr>
          <a:xfrm>
            <a:off x="1713811" y="3216527"/>
            <a:ext cx="1503219" cy="1223382"/>
          </a:xfrm>
          <a:prstGeom prst="rect">
            <a:avLst/>
          </a:prstGeom>
          <a:solidFill>
            <a:srgbClr val="FFCE54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b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-2</a:t>
            </a:r>
            <a:endParaRPr/>
          </a:p>
        </p:txBody>
      </p:sp>
      <p:pic>
        <p:nvPicPr>
          <p:cNvPr id="120" name="Google Shape;120;p11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6432" y="2865481"/>
            <a:ext cx="3834938" cy="215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6432" y="312864"/>
            <a:ext cx="3834938" cy="2157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"/>
          <p:cNvSpPr txBox="1"/>
          <p:nvPr/>
        </p:nvSpPr>
        <p:spPr>
          <a:xfrm>
            <a:off x="2293200" y="2365954"/>
            <a:ext cx="45576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487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you apply for </a:t>
            </a:r>
            <a:endParaRPr dirty="0"/>
          </a:p>
          <a:p>
            <a:r>
              <a:rPr lang="en-US" sz="487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 Promise?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 txBox="1"/>
          <p:nvPr/>
        </p:nvSpPr>
        <p:spPr>
          <a:xfrm>
            <a:off x="1630684" y="708326"/>
            <a:ext cx="1503219" cy="1223382"/>
          </a:xfrm>
          <a:prstGeom prst="rect">
            <a:avLst/>
          </a:prstGeom>
          <a:solidFill>
            <a:srgbClr val="FFCE54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b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-6</a:t>
            </a:r>
            <a:endParaRPr/>
          </a:p>
        </p:txBody>
      </p:sp>
      <p:sp>
        <p:nvSpPr>
          <p:cNvPr id="132" name="Google Shape;132;p13"/>
          <p:cNvSpPr txBox="1"/>
          <p:nvPr/>
        </p:nvSpPr>
        <p:spPr>
          <a:xfrm>
            <a:off x="1713811" y="3216527"/>
            <a:ext cx="1503219" cy="1223382"/>
          </a:xfrm>
          <a:prstGeom prst="rect">
            <a:avLst/>
          </a:prstGeom>
          <a:solidFill>
            <a:srgbClr val="FFCE54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b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+6</a:t>
            </a:r>
            <a:endParaRPr/>
          </a:p>
        </p:txBody>
      </p:sp>
      <p:pic>
        <p:nvPicPr>
          <p:cNvPr id="133" name="Google Shape;133;p13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9558" y="2865481"/>
            <a:ext cx="3834938" cy="215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9558" y="308499"/>
            <a:ext cx="3834938" cy="2157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 txBox="1"/>
          <p:nvPr/>
        </p:nvSpPr>
        <p:spPr>
          <a:xfrm>
            <a:off x="2112107" y="2273326"/>
            <a:ext cx="4919786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487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you applied </a:t>
            </a:r>
            <a:endParaRPr dirty="0"/>
          </a:p>
          <a:p>
            <a:pPr algn="ctr"/>
            <a:r>
              <a:rPr lang="en-US" sz="487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FAFSA?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 txBox="1"/>
          <p:nvPr/>
        </p:nvSpPr>
        <p:spPr>
          <a:xfrm>
            <a:off x="1630684" y="708326"/>
            <a:ext cx="1503219" cy="1223382"/>
          </a:xfrm>
          <a:prstGeom prst="rect">
            <a:avLst/>
          </a:prstGeom>
          <a:solidFill>
            <a:srgbClr val="FFCE54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b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+5</a:t>
            </a:r>
            <a:endParaRPr/>
          </a:p>
        </p:txBody>
      </p:sp>
      <p:sp>
        <p:nvSpPr>
          <p:cNvPr id="145" name="Google Shape;145;p15"/>
          <p:cNvSpPr txBox="1"/>
          <p:nvPr/>
        </p:nvSpPr>
        <p:spPr>
          <a:xfrm>
            <a:off x="1713811" y="3216527"/>
            <a:ext cx="1503219" cy="1223382"/>
          </a:xfrm>
          <a:prstGeom prst="rect">
            <a:avLst/>
          </a:prstGeom>
          <a:solidFill>
            <a:srgbClr val="FFCE54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b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-5</a:t>
            </a:r>
            <a:endParaRPr/>
          </a:p>
        </p:txBody>
      </p:sp>
      <p:pic>
        <p:nvPicPr>
          <p:cNvPr id="146" name="Google Shape;146;p15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9558" y="2865481"/>
            <a:ext cx="3834938" cy="215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6432" y="305646"/>
            <a:ext cx="3834938" cy="2157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/>
          <p:nvPr/>
        </p:nvSpPr>
        <p:spPr>
          <a:xfrm>
            <a:off x="936594" y="2156170"/>
            <a:ext cx="7270812" cy="18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7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you go to a water park with your friends or volunteer at your local animal shelter?</a:t>
            </a:r>
            <a:endParaRPr sz="37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37cd7835ff_1_0"/>
          <p:cNvSpPr txBox="1"/>
          <p:nvPr/>
        </p:nvSpPr>
        <p:spPr>
          <a:xfrm>
            <a:off x="1628624" y="1078376"/>
            <a:ext cx="5874140" cy="307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8" tIns="34275" rIns="68569" bIns="34275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Housekeeping Norms </a:t>
            </a:r>
            <a:endParaRPr sz="5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cell phones on silent</a:t>
            </a:r>
            <a:endParaRPr sz="3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Participate in all activities</a:t>
            </a:r>
            <a:endParaRPr sz="3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Clean up after yourself</a:t>
            </a:r>
            <a:endParaRPr sz="3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questions</a:t>
            </a:r>
            <a:endParaRPr sz="3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/>
          <p:nvPr/>
        </p:nvSpPr>
        <p:spPr>
          <a:xfrm>
            <a:off x="1400476" y="708328"/>
            <a:ext cx="1733424" cy="1107965"/>
          </a:xfrm>
          <a:prstGeom prst="rect">
            <a:avLst/>
          </a:prstGeom>
          <a:solidFill>
            <a:srgbClr val="FFCE54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Volunteer</a:t>
            </a:r>
            <a:b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+5</a:t>
            </a:r>
            <a:endParaRPr/>
          </a:p>
        </p:txBody>
      </p:sp>
      <p:sp>
        <p:nvSpPr>
          <p:cNvPr id="158" name="Google Shape;158;p17"/>
          <p:cNvSpPr txBox="1"/>
          <p:nvPr/>
        </p:nvSpPr>
        <p:spPr>
          <a:xfrm>
            <a:off x="1400479" y="3216528"/>
            <a:ext cx="1905803" cy="1107965"/>
          </a:xfrm>
          <a:prstGeom prst="rect">
            <a:avLst/>
          </a:prstGeom>
          <a:solidFill>
            <a:srgbClr val="FFCE54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Waterpark</a:t>
            </a:r>
            <a:b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-5</a:t>
            </a:r>
            <a:endParaRPr/>
          </a:p>
        </p:txBody>
      </p:sp>
      <p:pic>
        <p:nvPicPr>
          <p:cNvPr id="159" name="Google Shape;159;p17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957" y="2858263"/>
            <a:ext cx="3834938" cy="215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958" y="312865"/>
            <a:ext cx="3834938" cy="2157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/>
          <p:nvPr/>
        </p:nvSpPr>
        <p:spPr>
          <a:xfrm>
            <a:off x="1488080" y="1967358"/>
            <a:ext cx="6167839" cy="231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487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take concurrent enrollment courses at a local college?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/>
          <p:nvPr/>
        </p:nvSpPr>
        <p:spPr>
          <a:xfrm>
            <a:off x="1630684" y="708326"/>
            <a:ext cx="1503219" cy="1223382"/>
          </a:xfrm>
          <a:prstGeom prst="rect">
            <a:avLst/>
          </a:prstGeom>
          <a:solidFill>
            <a:srgbClr val="FFCE54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b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-5</a:t>
            </a:r>
            <a:endParaRPr/>
          </a:p>
        </p:txBody>
      </p:sp>
      <p:sp>
        <p:nvSpPr>
          <p:cNvPr id="171" name="Google Shape;171;p19"/>
          <p:cNvSpPr txBox="1"/>
          <p:nvPr/>
        </p:nvSpPr>
        <p:spPr>
          <a:xfrm>
            <a:off x="1713811" y="3216527"/>
            <a:ext cx="1503219" cy="1223382"/>
          </a:xfrm>
          <a:prstGeom prst="rect">
            <a:avLst/>
          </a:prstGeom>
          <a:solidFill>
            <a:srgbClr val="FFCE54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b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+5</a:t>
            </a:r>
            <a:endParaRPr/>
          </a:p>
        </p:txBody>
      </p:sp>
      <p:pic>
        <p:nvPicPr>
          <p:cNvPr id="172" name="Google Shape;172;p19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9558" y="2843824"/>
            <a:ext cx="3834938" cy="215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9558" y="286842"/>
            <a:ext cx="3834938" cy="2157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/>
          <p:nvPr/>
        </p:nvSpPr>
        <p:spPr>
          <a:xfrm>
            <a:off x="849084" y="2204918"/>
            <a:ext cx="8213271" cy="2100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ask for a recommendation letter from your teacher/counselor or from your mom?</a:t>
            </a:r>
            <a:endParaRPr sz="4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/>
          <p:nvPr/>
        </p:nvSpPr>
        <p:spPr>
          <a:xfrm>
            <a:off x="1400476" y="708326"/>
            <a:ext cx="1733424" cy="1338798"/>
          </a:xfrm>
          <a:prstGeom prst="rect">
            <a:avLst/>
          </a:prstGeom>
          <a:solidFill>
            <a:srgbClr val="FFCE54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22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Teacher/</a:t>
            </a:r>
            <a:endParaRPr/>
          </a:p>
          <a:p>
            <a:pPr algn="ctr"/>
            <a:r>
              <a:rPr lang="en-US" sz="22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Counselor</a:t>
            </a:r>
            <a:b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+5</a:t>
            </a:r>
            <a:endParaRPr/>
          </a:p>
        </p:txBody>
      </p:sp>
      <p:sp>
        <p:nvSpPr>
          <p:cNvPr id="184" name="Google Shape;184;p21"/>
          <p:cNvSpPr txBox="1"/>
          <p:nvPr/>
        </p:nvSpPr>
        <p:spPr>
          <a:xfrm>
            <a:off x="1400479" y="3216528"/>
            <a:ext cx="1905803" cy="1107965"/>
          </a:xfrm>
          <a:prstGeom prst="rect">
            <a:avLst/>
          </a:prstGeom>
          <a:solidFill>
            <a:srgbClr val="FFCE54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Mom</a:t>
            </a:r>
            <a:b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-5</a:t>
            </a:r>
            <a:endParaRPr/>
          </a:p>
        </p:txBody>
      </p:sp>
      <p:pic>
        <p:nvPicPr>
          <p:cNvPr id="185" name="Google Shape;185;p21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8512" y="2879579"/>
            <a:ext cx="3834938" cy="2157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062" y="320084"/>
            <a:ext cx="3834938" cy="2157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/>
          <p:nvPr/>
        </p:nvSpPr>
        <p:spPr>
          <a:xfrm>
            <a:off x="936594" y="2423687"/>
            <a:ext cx="7270812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487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apply for a local scholarship for $250?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/>
          <p:nvPr/>
        </p:nvSpPr>
        <p:spPr>
          <a:xfrm>
            <a:off x="1630684" y="708326"/>
            <a:ext cx="1503219" cy="1223382"/>
          </a:xfrm>
          <a:prstGeom prst="rect">
            <a:avLst/>
          </a:prstGeom>
          <a:solidFill>
            <a:srgbClr val="FFCE54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b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endParaRPr/>
          </a:p>
        </p:txBody>
      </p:sp>
      <p:sp>
        <p:nvSpPr>
          <p:cNvPr id="197" name="Google Shape;197;p23"/>
          <p:cNvSpPr txBox="1"/>
          <p:nvPr/>
        </p:nvSpPr>
        <p:spPr>
          <a:xfrm>
            <a:off x="1713811" y="3216527"/>
            <a:ext cx="1503219" cy="1223382"/>
          </a:xfrm>
          <a:prstGeom prst="rect">
            <a:avLst/>
          </a:prstGeom>
          <a:solidFill>
            <a:srgbClr val="FFCE54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b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+3</a:t>
            </a:r>
            <a:endParaRPr/>
          </a:p>
        </p:txBody>
      </p:sp>
      <p:pic>
        <p:nvPicPr>
          <p:cNvPr id="198" name="Google Shape;198;p23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592" y="2872700"/>
            <a:ext cx="3834938" cy="215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592" y="315718"/>
            <a:ext cx="3834938" cy="2157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"/>
          <p:cNvSpPr txBox="1"/>
          <p:nvPr/>
        </p:nvSpPr>
        <p:spPr>
          <a:xfrm>
            <a:off x="798025" y="2073189"/>
            <a:ext cx="7855527" cy="173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deadline to apply for a PSE is coming up. Do you apply for the PSE or go hang out with your friends over winter break?</a:t>
            </a:r>
            <a:endParaRPr sz="3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 txBox="1"/>
          <p:nvPr/>
        </p:nvSpPr>
        <p:spPr>
          <a:xfrm>
            <a:off x="1585372" y="555526"/>
            <a:ext cx="2436525" cy="1685046"/>
          </a:xfrm>
          <a:prstGeom prst="rect">
            <a:avLst/>
          </a:prstGeom>
          <a:solidFill>
            <a:srgbClr val="FFCE54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375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Hang out with friends</a:t>
            </a:r>
            <a:b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-5</a:t>
            </a:r>
            <a:endParaRPr/>
          </a:p>
        </p:txBody>
      </p:sp>
      <p:sp>
        <p:nvSpPr>
          <p:cNvPr id="210" name="Google Shape;210;p25"/>
          <p:cNvSpPr txBox="1"/>
          <p:nvPr/>
        </p:nvSpPr>
        <p:spPr>
          <a:xfrm>
            <a:off x="1713806" y="3009059"/>
            <a:ext cx="1583100" cy="1592713"/>
          </a:xfrm>
          <a:prstGeom prst="rect">
            <a:avLst/>
          </a:prstGeom>
          <a:solidFill>
            <a:srgbClr val="FFCE54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75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Apply for PSE</a:t>
            </a:r>
            <a:b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+5</a:t>
            </a:r>
            <a:endParaRPr/>
          </a:p>
        </p:txBody>
      </p:sp>
      <p:pic>
        <p:nvPicPr>
          <p:cNvPr id="211" name="Google Shape;211;p25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7375" y="2851597"/>
            <a:ext cx="3834938" cy="2157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7375" y="319683"/>
            <a:ext cx="3834938" cy="2157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/>
          <p:nvPr/>
        </p:nvSpPr>
        <p:spPr>
          <a:xfrm>
            <a:off x="1149379" y="2020188"/>
            <a:ext cx="7270875" cy="231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487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you talk to your counselor about your options after high school?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1d21a170cf_0_0"/>
          <p:cNvSpPr txBox="1"/>
          <p:nvPr/>
        </p:nvSpPr>
        <p:spPr>
          <a:xfrm>
            <a:off x="628113" y="661448"/>
            <a:ext cx="8127404" cy="3947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 sz="5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>
              <a:spcAft>
                <a:spcPts val="60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the admissions process and common college expenses.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>
              <a:spcAft>
                <a:spcPts val="60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Analyze how personal choices impact college applications and funding opportunities.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how Oklahoma’s Promise and FAFSA help with college expenses.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/>
          <p:nvPr/>
        </p:nvSpPr>
        <p:spPr>
          <a:xfrm>
            <a:off x="1630684" y="708326"/>
            <a:ext cx="1503219" cy="1223382"/>
          </a:xfrm>
          <a:prstGeom prst="rect">
            <a:avLst/>
          </a:prstGeom>
          <a:solidFill>
            <a:srgbClr val="FFCE54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b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+2</a:t>
            </a:r>
            <a:endParaRPr/>
          </a:p>
        </p:txBody>
      </p:sp>
      <p:sp>
        <p:nvSpPr>
          <p:cNvPr id="223" name="Google Shape;223;p27"/>
          <p:cNvSpPr txBox="1"/>
          <p:nvPr/>
        </p:nvSpPr>
        <p:spPr>
          <a:xfrm>
            <a:off x="1713811" y="3216527"/>
            <a:ext cx="1503219" cy="1223382"/>
          </a:xfrm>
          <a:prstGeom prst="rect">
            <a:avLst/>
          </a:prstGeom>
          <a:solidFill>
            <a:srgbClr val="FFCE54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b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-2</a:t>
            </a:r>
            <a:endParaRPr/>
          </a:p>
        </p:txBody>
      </p:sp>
      <p:pic>
        <p:nvPicPr>
          <p:cNvPr id="224" name="Google Shape;224;p27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9558" y="2836513"/>
            <a:ext cx="3834938" cy="215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9558" y="279531"/>
            <a:ext cx="3834938" cy="2157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g13cb8a17653_5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0505" y="-111619"/>
            <a:ext cx="4533504" cy="302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13cb8a17653_5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1357" y="2912200"/>
            <a:ext cx="5625692" cy="1700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"/>
          <p:cNvSpPr txBox="1"/>
          <p:nvPr/>
        </p:nvSpPr>
        <p:spPr>
          <a:xfrm>
            <a:off x="1751955" y="2259578"/>
            <a:ext cx="5640089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487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go to a PSE or start your career?</a:t>
            </a: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"/>
          <p:cNvSpPr txBox="1"/>
          <p:nvPr/>
        </p:nvSpPr>
        <p:spPr>
          <a:xfrm>
            <a:off x="1630684" y="708326"/>
            <a:ext cx="1503219" cy="1223382"/>
          </a:xfrm>
          <a:prstGeom prst="rect">
            <a:avLst/>
          </a:prstGeom>
          <a:solidFill>
            <a:srgbClr val="FFCE54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PSE</a:t>
            </a:r>
            <a:b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+5</a:t>
            </a:r>
            <a:endParaRPr/>
          </a:p>
        </p:txBody>
      </p:sp>
      <p:sp>
        <p:nvSpPr>
          <p:cNvPr id="246" name="Google Shape;246;p30"/>
          <p:cNvSpPr txBox="1"/>
          <p:nvPr/>
        </p:nvSpPr>
        <p:spPr>
          <a:xfrm>
            <a:off x="1713811" y="3216527"/>
            <a:ext cx="1503219" cy="1223382"/>
          </a:xfrm>
          <a:prstGeom prst="rect">
            <a:avLst/>
          </a:prstGeom>
          <a:solidFill>
            <a:srgbClr val="FFCE54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Career</a:t>
            </a:r>
            <a:b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+3</a:t>
            </a:r>
            <a:endParaRPr/>
          </a:p>
        </p:txBody>
      </p:sp>
      <p:pic>
        <p:nvPicPr>
          <p:cNvPr id="247" name="Google Shape;247;p30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151" y="2866231"/>
            <a:ext cx="3834938" cy="215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4151" y="309248"/>
            <a:ext cx="3834938" cy="2157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1"/>
          <p:cNvSpPr txBox="1"/>
          <p:nvPr/>
        </p:nvSpPr>
        <p:spPr>
          <a:xfrm>
            <a:off x="1039309" y="2070628"/>
            <a:ext cx="7556850" cy="168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26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have been invited to Disney World with your best friend this summer, but you are struggling financially. Do you: take out a small loan to help pay for your expenses/trip or do you pass on the trip?</a:t>
            </a:r>
            <a:endParaRPr sz="26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2"/>
          <p:cNvSpPr txBox="1"/>
          <p:nvPr/>
        </p:nvSpPr>
        <p:spPr>
          <a:xfrm>
            <a:off x="1449240" y="708328"/>
            <a:ext cx="2018581" cy="1107965"/>
          </a:xfrm>
          <a:prstGeom prst="rect">
            <a:avLst/>
          </a:prstGeom>
          <a:solidFill>
            <a:srgbClr val="FFCE54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Small loan</a:t>
            </a:r>
            <a:b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-4</a:t>
            </a:r>
            <a:endParaRPr/>
          </a:p>
        </p:txBody>
      </p:sp>
      <p:sp>
        <p:nvSpPr>
          <p:cNvPr id="259" name="Google Shape;259;p32"/>
          <p:cNvSpPr txBox="1"/>
          <p:nvPr/>
        </p:nvSpPr>
        <p:spPr>
          <a:xfrm>
            <a:off x="1449239" y="3015963"/>
            <a:ext cx="1926473" cy="1569630"/>
          </a:xfrm>
          <a:prstGeom prst="rect">
            <a:avLst/>
          </a:prstGeom>
          <a:solidFill>
            <a:srgbClr val="FFCE54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Pass on the trip</a:t>
            </a:r>
            <a:b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+2</a:t>
            </a:r>
            <a:endParaRPr/>
          </a:p>
        </p:txBody>
      </p:sp>
      <p:pic>
        <p:nvPicPr>
          <p:cNvPr id="260" name="Google Shape;260;p32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493" y="2879169"/>
            <a:ext cx="3834938" cy="2157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493" y="322189"/>
            <a:ext cx="3834938" cy="2157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3"/>
          <p:cNvSpPr txBox="1"/>
          <p:nvPr/>
        </p:nvSpPr>
        <p:spPr>
          <a:xfrm>
            <a:off x="798025" y="2073189"/>
            <a:ext cx="7855527" cy="231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487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have parked in an illegal parking space.</a:t>
            </a:r>
            <a:endParaRPr dirty="0"/>
          </a:p>
          <a:p>
            <a:pPr algn="ctr"/>
            <a:r>
              <a:rPr lang="en-US" sz="4875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-8</a:t>
            </a:r>
            <a:endParaRPr sz="4875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4"/>
          <p:cNvSpPr txBox="1"/>
          <p:nvPr/>
        </p:nvSpPr>
        <p:spPr>
          <a:xfrm>
            <a:off x="1044969" y="2080477"/>
            <a:ext cx="7605170" cy="237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37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workplace/campus requires you to buy a parking pass. Do you pay $250 for a parking pass or risk getting a ticket?</a:t>
            </a:r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 txBox="1"/>
          <p:nvPr/>
        </p:nvSpPr>
        <p:spPr>
          <a:xfrm>
            <a:off x="1449237" y="708328"/>
            <a:ext cx="2316194" cy="1107965"/>
          </a:xfrm>
          <a:prstGeom prst="rect">
            <a:avLst/>
          </a:prstGeom>
          <a:solidFill>
            <a:srgbClr val="FFCE54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Buy a permit</a:t>
            </a:r>
            <a:b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+2</a:t>
            </a:r>
            <a:endParaRPr/>
          </a:p>
        </p:txBody>
      </p:sp>
      <p:sp>
        <p:nvSpPr>
          <p:cNvPr id="277" name="Google Shape;277;p35"/>
          <p:cNvSpPr txBox="1"/>
          <p:nvPr/>
        </p:nvSpPr>
        <p:spPr>
          <a:xfrm>
            <a:off x="1449238" y="3145360"/>
            <a:ext cx="2225616" cy="1107965"/>
          </a:xfrm>
          <a:prstGeom prst="rect">
            <a:avLst/>
          </a:prstGeom>
          <a:solidFill>
            <a:srgbClr val="FFCE54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Risk a ticket</a:t>
            </a:r>
            <a:b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endParaRPr/>
          </a:p>
        </p:txBody>
      </p:sp>
      <p:pic>
        <p:nvPicPr>
          <p:cNvPr id="278" name="Google Shape;278;p35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7011" y="2846822"/>
            <a:ext cx="3834938" cy="215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7011" y="289840"/>
            <a:ext cx="3834938" cy="2157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37cd7835ff_1_4"/>
          <p:cNvSpPr txBox="1"/>
          <p:nvPr/>
        </p:nvSpPr>
        <p:spPr>
          <a:xfrm>
            <a:off x="1065134" y="1699337"/>
            <a:ext cx="7270875" cy="192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487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Essential Question</a:t>
            </a:r>
            <a:endParaRPr sz="487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As 11th-graders, what do we need to be doing to be college ready?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6"/>
          <p:cNvSpPr txBox="1"/>
          <p:nvPr/>
        </p:nvSpPr>
        <p:spPr>
          <a:xfrm>
            <a:off x="948873" y="1715225"/>
            <a:ext cx="3225695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55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PSE path:</a:t>
            </a:r>
            <a:r>
              <a:rPr lang="en-US" sz="25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5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5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dropped out of an elective course and enrolled in a required course. </a:t>
            </a:r>
            <a:r>
              <a:rPr lang="en-US" sz="255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 7</a:t>
            </a:r>
            <a:r>
              <a:rPr lang="en-US" sz="25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points. </a:t>
            </a:r>
            <a:endParaRPr sz="25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6"/>
          <p:cNvSpPr txBox="1"/>
          <p:nvPr/>
        </p:nvSpPr>
        <p:spPr>
          <a:xfrm>
            <a:off x="5295177" y="1710767"/>
            <a:ext cx="3225695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55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Career:</a:t>
            </a:r>
            <a:r>
              <a:rPr lang="en-US" sz="25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5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5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want to get a promotion, so you decided to go to night school. </a:t>
            </a:r>
            <a:r>
              <a:rPr lang="en-US" sz="255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 7</a:t>
            </a:r>
            <a:r>
              <a:rPr lang="en-US" sz="25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points.</a:t>
            </a:r>
            <a:endParaRPr sz="25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8"/>
          <p:cNvSpPr txBox="1"/>
          <p:nvPr/>
        </p:nvSpPr>
        <p:spPr>
          <a:xfrm>
            <a:off x="1345325" y="2315394"/>
            <a:ext cx="7270875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487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choose to live alone or find some roommates?</a:t>
            </a:r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9"/>
          <p:cNvSpPr txBox="1"/>
          <p:nvPr/>
        </p:nvSpPr>
        <p:spPr>
          <a:xfrm>
            <a:off x="1508031" y="661559"/>
            <a:ext cx="1791575" cy="1107965"/>
          </a:xfrm>
          <a:prstGeom prst="rect">
            <a:avLst/>
          </a:prstGeom>
          <a:solidFill>
            <a:srgbClr val="FFCE54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Live Alone</a:t>
            </a:r>
            <a:b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endParaRPr/>
          </a:p>
        </p:txBody>
      </p:sp>
      <p:sp>
        <p:nvSpPr>
          <p:cNvPr id="295" name="Google Shape;295;p39"/>
          <p:cNvSpPr txBox="1"/>
          <p:nvPr/>
        </p:nvSpPr>
        <p:spPr>
          <a:xfrm>
            <a:off x="1508031" y="3216528"/>
            <a:ext cx="1791575" cy="1107965"/>
          </a:xfrm>
          <a:prstGeom prst="rect">
            <a:avLst/>
          </a:prstGeom>
          <a:solidFill>
            <a:srgbClr val="FFCE54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Roomies</a:t>
            </a:r>
            <a:b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+2</a:t>
            </a:r>
            <a:endParaRPr/>
          </a:p>
        </p:txBody>
      </p:sp>
      <p:pic>
        <p:nvPicPr>
          <p:cNvPr id="296" name="Google Shape;296;p39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808" y="2853290"/>
            <a:ext cx="3834938" cy="215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0808" y="296308"/>
            <a:ext cx="3834938" cy="2157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0"/>
          <p:cNvSpPr txBox="1"/>
          <p:nvPr/>
        </p:nvSpPr>
        <p:spPr>
          <a:xfrm>
            <a:off x="800196" y="1573234"/>
            <a:ext cx="3153796" cy="2839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 that you </a:t>
            </a:r>
            <a:b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graduated, </a:t>
            </a: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5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points for starting your career to pay for your student loans.</a:t>
            </a:r>
            <a:endParaRPr sz="900" dirty="0"/>
          </a:p>
        </p:txBody>
      </p:sp>
      <p:sp>
        <p:nvSpPr>
          <p:cNvPr id="309" name="Google Shape;309;p40"/>
          <p:cNvSpPr txBox="1"/>
          <p:nvPr/>
        </p:nvSpPr>
        <p:spPr>
          <a:xfrm>
            <a:off x="4917002" y="2229576"/>
            <a:ext cx="3737296" cy="1915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 that you have been promoted, </a:t>
            </a: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5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points for your career promotion.</a:t>
            </a:r>
            <a:endParaRPr sz="9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g13cb8a17653_5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367" y="2540444"/>
            <a:ext cx="5625692" cy="1700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13cb8a17653_5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5453" y="511556"/>
            <a:ext cx="3817502" cy="238220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13cb8a17653_5_5"/>
          <p:cNvSpPr txBox="1"/>
          <p:nvPr/>
        </p:nvSpPr>
        <p:spPr>
          <a:xfrm>
            <a:off x="94592" y="4100028"/>
            <a:ext cx="8983193" cy="877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Add scores from while in High School and After High School for your total score!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g1353b340731_0_3" descr="A picture containing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-6518"/>
          <a:stretch/>
        </p:blipFill>
        <p:spPr>
          <a:xfrm>
            <a:off x="2868076" y="1907684"/>
            <a:ext cx="6275926" cy="3176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1353b340731_0_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8506" y="1907681"/>
            <a:ext cx="5891782" cy="3176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3773912003_0_2"/>
          <p:cNvSpPr txBox="1"/>
          <p:nvPr/>
        </p:nvSpPr>
        <p:spPr>
          <a:xfrm>
            <a:off x="815349" y="671452"/>
            <a:ext cx="7890360" cy="43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4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Oklahoma’s Promise</a:t>
            </a:r>
            <a:endParaRPr sz="4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9" indent="-295282">
              <a:spcAft>
                <a:spcPts val="200"/>
              </a:spcAft>
              <a:buClr>
                <a:schemeClr val="dk1"/>
              </a:buClr>
              <a:buSzPts val="2600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Oklahoma resident</a:t>
            </a:r>
          </a:p>
          <a:p>
            <a:pPr marL="342909" indent="-295282">
              <a:spcAft>
                <a:spcPts val="200"/>
              </a:spcAft>
              <a:buClr>
                <a:schemeClr val="dk1"/>
              </a:buClr>
              <a:buSzPts val="2600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8th, 9th, 10th, or 11th grade</a:t>
            </a:r>
          </a:p>
          <a:p>
            <a:pPr marL="342909" indent="-295282">
              <a:spcAft>
                <a:spcPts val="300"/>
              </a:spcAft>
              <a:buClr>
                <a:schemeClr val="dk1"/>
              </a:buClr>
              <a:buSzPts val="2600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Household income less than:</a:t>
            </a:r>
          </a:p>
          <a:p>
            <a:pPr marL="685800" lvl="2" indent="-295282">
              <a:spcAft>
                <a:spcPts val="100"/>
              </a:spcAft>
              <a:buClr>
                <a:schemeClr val="dk1"/>
              </a:buClr>
              <a:buSzPct val="90000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$60,000 with 1 or 2 dependent children</a:t>
            </a:r>
          </a:p>
          <a:p>
            <a:pPr marL="685800" lvl="1" indent="-295282">
              <a:spcAft>
                <a:spcPts val="100"/>
              </a:spcAft>
              <a:buClr>
                <a:schemeClr val="dk1"/>
              </a:buClr>
              <a:buSzPct val="90000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$70,000 with 3 or 4 dependent children</a:t>
            </a:r>
          </a:p>
          <a:p>
            <a:pPr marL="685800" lvl="1" indent="-295282">
              <a:spcAft>
                <a:spcPts val="300"/>
              </a:spcAft>
              <a:buClr>
                <a:schemeClr val="dk1"/>
              </a:buClr>
              <a:buSzPct val="90000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$80,000 with 5 or more dependent children</a:t>
            </a:r>
          </a:p>
          <a:p>
            <a:pPr marL="342909" indent="-295282">
              <a:spcAft>
                <a:spcPts val="200"/>
              </a:spcAft>
              <a:buClr>
                <a:schemeClr val="dk1"/>
              </a:buClr>
              <a:buSzPts val="2600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17 units of required high school classes</a:t>
            </a:r>
          </a:p>
          <a:p>
            <a:pPr marL="342909" indent="-295282">
              <a:spcAft>
                <a:spcPts val="300"/>
              </a:spcAft>
              <a:buClr>
                <a:schemeClr val="dk1"/>
              </a:buClr>
              <a:buSzPts val="2600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a 2.5 GPA or higher in 9th-12th grades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Get a Life Trailer - K20 Center Game Based Learning">
            <a:hlinkClick r:id="" action="ppaction://media"/>
            <a:extLst>
              <a:ext uri="{FF2B5EF4-FFF2-40B4-BE49-F238E27FC236}">
                <a16:creationId xmlns:a16="http://schemas.microsoft.com/office/drawing/2014/main" id="{DA6405EA-F813-B811-A85C-7F60EF5A8D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02974" y="727925"/>
            <a:ext cx="6538051" cy="3693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37cd7835ff_1_8"/>
          <p:cNvSpPr/>
          <p:nvPr/>
        </p:nvSpPr>
        <p:spPr>
          <a:xfrm>
            <a:off x="2283584" y="768922"/>
            <a:ext cx="4996575" cy="3283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/>
          </a:p>
        </p:txBody>
      </p:sp>
      <p:pic>
        <p:nvPicPr>
          <p:cNvPr id="331" name="Google Shape;331;g137cd7835ff_1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3012" y="900725"/>
            <a:ext cx="4437719" cy="296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g137cd7835ff_1_8"/>
          <p:cNvPicPr preferRelativeResize="0"/>
          <p:nvPr/>
        </p:nvPicPr>
        <p:blipFill rotWithShape="1">
          <a:blip r:embed="rId5">
            <a:alphaModFix/>
          </a:blip>
          <a:srcRect l="30470" t="2092" r="33212" b="3629"/>
          <a:stretch/>
        </p:blipFill>
        <p:spPr>
          <a:xfrm>
            <a:off x="1123184" y="412040"/>
            <a:ext cx="1749497" cy="4541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g137cd7835ff_1_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24756" y="3168581"/>
            <a:ext cx="1375032" cy="1375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g13773912003_0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1073" y="116684"/>
            <a:ext cx="6721850" cy="491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2" descr="A picture containing text, outdoo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0250" y="2384"/>
            <a:ext cx="51435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64948" y="-62315"/>
            <a:ext cx="51435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3cb8a17653_1_0"/>
          <p:cNvSpPr txBox="1"/>
          <p:nvPr/>
        </p:nvSpPr>
        <p:spPr>
          <a:xfrm>
            <a:off x="952141" y="681171"/>
            <a:ext cx="7526557" cy="3824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4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Essay Prompt</a:t>
            </a:r>
            <a:endParaRPr sz="4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9" indent="-342909">
              <a:spcAft>
                <a:spcPts val="1200"/>
              </a:spcAft>
              <a:buSzPct val="100000"/>
              <a:buAutoNum type="arabicPeriod"/>
            </a:pP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whether you wish to attend a </a:t>
            </a:r>
            <a:b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university, a 2-year college, a Technology </a:t>
            </a:r>
            <a:b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Center, or go straight into a career.</a:t>
            </a:r>
            <a:endParaRPr sz="2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9" indent="-342909"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your choice, as you know it now, satisfy your desire for a particular kind of learning, community, and future? Please list specific examples and how they relate to your choice. </a:t>
            </a:r>
            <a:endParaRPr sz="2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3d0492ec13_1_0"/>
          <p:cNvSpPr txBox="1"/>
          <p:nvPr/>
        </p:nvSpPr>
        <p:spPr>
          <a:xfrm>
            <a:off x="1946141" y="2790696"/>
            <a:ext cx="5251725" cy="124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-US" sz="7200" b="1" dirty="0"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sz="72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/>
          <p:nvPr/>
        </p:nvSpPr>
        <p:spPr>
          <a:xfrm>
            <a:off x="1155403" y="2148771"/>
            <a:ext cx="6833194" cy="2839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4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you participate in an extracurricular activity (ECA) or decide to protect your GPA?</a:t>
            </a:r>
            <a:endParaRPr sz="4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 txBox="1"/>
          <p:nvPr/>
        </p:nvSpPr>
        <p:spPr>
          <a:xfrm>
            <a:off x="1847741" y="833757"/>
            <a:ext cx="1544175" cy="1223382"/>
          </a:xfrm>
          <a:prstGeom prst="rect">
            <a:avLst/>
          </a:prstGeom>
          <a:solidFill>
            <a:srgbClr val="FFCE54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ECA</a:t>
            </a:r>
            <a:b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+5</a:t>
            </a:r>
            <a:endParaRPr/>
          </a:p>
        </p:txBody>
      </p:sp>
      <p:sp>
        <p:nvSpPr>
          <p:cNvPr id="80" name="Google Shape;80;p5"/>
          <p:cNvSpPr txBox="1"/>
          <p:nvPr/>
        </p:nvSpPr>
        <p:spPr>
          <a:xfrm>
            <a:off x="1847742" y="3216527"/>
            <a:ext cx="1503225" cy="1223382"/>
          </a:xfrm>
          <a:prstGeom prst="rect">
            <a:avLst/>
          </a:prstGeom>
          <a:solidFill>
            <a:srgbClr val="FFCE54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GPA</a:t>
            </a:r>
            <a:b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-5</a:t>
            </a:r>
            <a:endParaRPr/>
          </a:p>
        </p:txBody>
      </p:sp>
      <p:pic>
        <p:nvPicPr>
          <p:cNvPr id="81" name="Google Shape;81;p5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3264" y="2827057"/>
            <a:ext cx="3834938" cy="2157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3266" y="311197"/>
            <a:ext cx="3834938" cy="2157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 txBox="1"/>
          <p:nvPr/>
        </p:nvSpPr>
        <p:spPr>
          <a:xfrm>
            <a:off x="1873125" y="2366168"/>
            <a:ext cx="7270875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487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you take AP English your senior year?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690</Words>
  <Application>Microsoft Office PowerPoint</Application>
  <PresentationFormat>Custom</PresentationFormat>
  <Paragraphs>84</Paragraphs>
  <Slides>51</Slides>
  <Notes>51</Notes>
  <HiddenSlides>1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Arial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11th-Grade Campus Visit</dc:title>
  <dc:creator>K20 Center</dc:creator>
  <cp:lastModifiedBy>Daniella Peters</cp:lastModifiedBy>
  <cp:revision>7</cp:revision>
  <dcterms:created xsi:type="dcterms:W3CDTF">2022-05-24T20:05:03Z</dcterms:created>
  <dcterms:modified xsi:type="dcterms:W3CDTF">2022-08-31T17:34:58Z</dcterms:modified>
</cp:coreProperties>
</file>