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glB97Z43IMM4T1KYvG/UrmerVeo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4DCDC2-3120-4FD3-BDDA-9B11AF5AAF6A}" v="5" dt="2022-08-11T18:00:11.9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document/d/14zBpxazboo7PVhh6QKgGojEMxLCDiL3Tlg1bNcV6ee8/cop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0" name="Google Shape;80;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3c9fefa0fb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US" sz="1800">
                <a:latin typeface="Calibri"/>
                <a:ea typeface="Calibri"/>
                <a:cs typeface="Calibri"/>
                <a:sym typeface="Calibri"/>
              </a:rPr>
              <a:t>Students could also record times using an app like Toggl Track, or a stopwatch to keep track digitally. </a:t>
            </a:r>
            <a:endParaRPr sz="1800">
              <a:latin typeface="Calibri"/>
              <a:ea typeface="Calibri"/>
              <a:cs typeface="Calibri"/>
              <a:sym typeface="Calibri"/>
            </a:endParaRPr>
          </a:p>
          <a:p>
            <a:pPr marL="0" lvl="0" indent="0" algn="l" rtl="0">
              <a:spcBef>
                <a:spcPts val="360"/>
              </a:spcBef>
              <a:spcAft>
                <a:spcPts val="0"/>
              </a:spcAft>
              <a:buClr>
                <a:schemeClr val="dk1"/>
              </a:buClr>
              <a:buSzPts val="1100"/>
              <a:buFont typeface="Arial"/>
              <a:buNone/>
            </a:pPr>
            <a:endParaRPr sz="1800">
              <a:latin typeface="Calibri"/>
              <a:ea typeface="Calibri"/>
              <a:cs typeface="Calibri"/>
              <a:sym typeface="Calibri"/>
            </a:endParaRPr>
          </a:p>
          <a:p>
            <a:pPr marL="0" lvl="0" indent="0" algn="l" rtl="0">
              <a:spcBef>
                <a:spcPts val="360"/>
              </a:spcBef>
              <a:spcAft>
                <a:spcPts val="0"/>
              </a:spcAft>
              <a:buClr>
                <a:schemeClr val="dk1"/>
              </a:buClr>
              <a:buSzPts val="1100"/>
              <a:buFont typeface="Arial"/>
              <a:buNone/>
            </a:pPr>
            <a:r>
              <a:rPr lang="en-US" sz="1800">
                <a:latin typeface="Calibri"/>
                <a:ea typeface="Calibri"/>
                <a:cs typeface="Calibri"/>
                <a:sym typeface="Calibri"/>
              </a:rPr>
              <a:t>Record what you did and how long you did it - note in the category column if it was fun, school, work, etc. For x days next week. </a:t>
            </a:r>
            <a:endParaRPr sz="1800">
              <a:latin typeface="Calibri"/>
              <a:ea typeface="Calibri"/>
              <a:cs typeface="Calibri"/>
              <a:sym typeface="Calibri"/>
            </a:endParaRPr>
          </a:p>
          <a:p>
            <a:pPr marL="0" lvl="0" indent="0" algn="l" rtl="0">
              <a:spcBef>
                <a:spcPts val="360"/>
              </a:spcBef>
              <a:spcAft>
                <a:spcPts val="0"/>
              </a:spcAft>
              <a:buClr>
                <a:schemeClr val="dk1"/>
              </a:buClr>
              <a:buSzPts val="1100"/>
              <a:buFont typeface="Arial"/>
              <a:buNone/>
            </a:pPr>
            <a:endParaRPr sz="1800">
              <a:latin typeface="Calibri"/>
              <a:ea typeface="Calibri"/>
              <a:cs typeface="Calibri"/>
              <a:sym typeface="Calibri"/>
            </a:endParaRPr>
          </a:p>
          <a:p>
            <a:pPr marL="0" lvl="0" indent="0" algn="l" rtl="0">
              <a:spcBef>
                <a:spcPts val="360"/>
              </a:spcBef>
              <a:spcAft>
                <a:spcPts val="0"/>
              </a:spcAft>
              <a:buNone/>
            </a:pP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32" name="Google Shape;132;g13c9fefa0f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Google Doc Copy Link: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https://docs.google.com/document/d/14zBpxazboo7PVhh6QKgGojEMxLCDiL3Tlg1bNcV6ee8/copy</a:t>
            </a:r>
            <a:endParaRPr/>
          </a:p>
        </p:txBody>
      </p:sp>
      <p:sp>
        <p:nvSpPr>
          <p:cNvPr id="139" name="Google Shape;13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3e78426e1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Paste the category totals table into Google sheets and make a pie chart, per the instructions in this video:  https://www.youtube.com/watch?v=7vNLa9IiJkY</a:t>
            </a:r>
            <a:endParaRPr dirty="0"/>
          </a:p>
        </p:txBody>
      </p:sp>
      <p:sp>
        <p:nvSpPr>
          <p:cNvPr id="146" name="Google Shape;146;g13e78426e1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1" name="Google Shape;15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3c9fefa0fb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8" name="Google Shape;158;g13c9fefa0f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3c9fefa0fb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5" name="Google Shape;165;g13c9fefa0fb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3c9fefa0fb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2" name="Google Shape;172;g13c9fefa0fb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3c9fefa0fb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9" name="Google Shape;179;g13c9fefa0f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3c9fefa0f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3c9fefa0f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0" i="0" dirty="0">
                <a:solidFill>
                  <a:srgbClr val="292929"/>
                </a:solidFill>
                <a:effectLst/>
                <a:latin typeface="Open Sans" panose="020B0606030504020204" pitchFamily="34" charset="0"/>
              </a:rPr>
              <a:t>Sample Response: "I'd like to spend more time playing video games."</a:t>
            </a:r>
            <a:endParaRPr lang="en-US"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Note: The last two questions are not necessarily the same - I may </a:t>
            </a:r>
            <a:r>
              <a:rPr lang="en-US" b="1" dirty="0">
                <a:latin typeface="Calibri"/>
                <a:ea typeface="Calibri"/>
                <a:cs typeface="Calibri"/>
                <a:sym typeface="Calibri"/>
              </a:rPr>
              <a:t>want</a:t>
            </a:r>
            <a:r>
              <a:rPr lang="en-US" dirty="0">
                <a:latin typeface="Calibri"/>
                <a:ea typeface="Calibri"/>
                <a:cs typeface="Calibri"/>
                <a:sym typeface="Calibri"/>
              </a:rPr>
              <a:t> to change my time to play more video games, but I may </a:t>
            </a:r>
            <a:r>
              <a:rPr lang="en-US" b="1" dirty="0">
                <a:latin typeface="Calibri"/>
                <a:ea typeface="Calibri"/>
                <a:cs typeface="Calibri"/>
                <a:sym typeface="Calibri"/>
              </a:rPr>
              <a:t>need</a:t>
            </a:r>
            <a:r>
              <a:rPr lang="en-US" dirty="0">
                <a:latin typeface="Calibri"/>
                <a:ea typeface="Calibri"/>
                <a:cs typeface="Calibri"/>
                <a:sym typeface="Calibri"/>
              </a:rPr>
              <a:t> to change my time to read more.</a:t>
            </a:r>
            <a:endParaRPr dirty="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3ca4f6cf7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3ca4f6cf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3ca4f6cf7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3ca4f6cf7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3a1044dd3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3a1044dd3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8" name="Google Shape;108;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3a1044dd3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3a1044dd3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a:t>Ask the group the questions on the slide and hold a discussion about planning ahead. </a:t>
            </a:r>
            <a:r>
              <a:rPr lang="en-US"/>
              <a:t>Lead into the idea that in the next few activities students will be considering how long tasks take to get better at planning ahead so they don’t have to feel like everything they do in life is a Minute to Win it Challenge, but instead they can have time to think and plan to see better results. </a:t>
            </a:r>
            <a:endParaRPr b="1"/>
          </a:p>
          <a:p>
            <a:pPr marL="0" lvl="0" indent="0" algn="l" rtl="0">
              <a:lnSpc>
                <a:spcPct val="115000"/>
              </a:lnSpc>
              <a:spcBef>
                <a:spcPts val="0"/>
              </a:spcBef>
              <a:spcAft>
                <a:spcPts val="0"/>
              </a:spcAft>
              <a:buNone/>
            </a:pPr>
            <a:endParaRPr b="1"/>
          </a:p>
          <a:p>
            <a:pPr marL="0" lvl="0" indent="0" algn="l" rtl="0">
              <a:lnSpc>
                <a:spcPct val="115000"/>
              </a:lnSpc>
              <a:spcBef>
                <a:spcPts val="0"/>
              </a:spcBef>
              <a:spcAft>
                <a:spcPts val="0"/>
              </a:spcAft>
              <a:buClr>
                <a:schemeClr val="dk1"/>
              </a:buClr>
              <a:buSzPts val="1100"/>
              <a:buFont typeface="Arial"/>
              <a:buNone/>
            </a:pPr>
            <a:r>
              <a:rPr lang="en-US" b="1"/>
              <a:t>Sample Responses:</a:t>
            </a:r>
            <a:endParaRPr b="1"/>
          </a:p>
          <a:p>
            <a:pPr marL="0" lvl="0" indent="0" algn="l" rtl="0">
              <a:lnSpc>
                <a:spcPct val="115000"/>
              </a:lnSpc>
              <a:spcBef>
                <a:spcPts val="0"/>
              </a:spcBef>
              <a:spcAft>
                <a:spcPts val="0"/>
              </a:spcAft>
              <a:buClr>
                <a:schemeClr val="dk1"/>
              </a:buClr>
              <a:buSzPts val="1100"/>
              <a:buFont typeface="Arial"/>
              <a:buNone/>
            </a:pPr>
            <a:r>
              <a:rPr lang="en-US"/>
              <a:t>When there isn’t much time you get stressed and it makes it harder to try to finish. </a:t>
            </a:r>
            <a:endParaRPr/>
          </a:p>
          <a:p>
            <a:pPr marL="0" lvl="0" indent="0" algn="l" rtl="0">
              <a:lnSpc>
                <a:spcPct val="115000"/>
              </a:lnSpc>
              <a:spcBef>
                <a:spcPts val="0"/>
              </a:spcBef>
              <a:spcAft>
                <a:spcPts val="0"/>
              </a:spcAft>
              <a:buClr>
                <a:schemeClr val="dk1"/>
              </a:buClr>
              <a:buSzPts val="1100"/>
              <a:buFont typeface="Arial"/>
              <a:buNone/>
            </a:pPr>
            <a:r>
              <a:rPr lang="en-US"/>
              <a:t>The cabbage took longer than I thought because I thought it would be easier to roll.</a:t>
            </a:r>
            <a:endParaRPr/>
          </a:p>
          <a:p>
            <a:pPr marL="0" lvl="0" indent="0" algn="l" rtl="0">
              <a:lnSpc>
                <a:spcPct val="115000"/>
              </a:lnSpc>
              <a:spcBef>
                <a:spcPts val="0"/>
              </a:spcBef>
              <a:spcAft>
                <a:spcPts val="0"/>
              </a:spcAft>
              <a:buClr>
                <a:schemeClr val="dk1"/>
              </a:buClr>
              <a:buSzPts val="1100"/>
              <a:buFont typeface="Arial"/>
              <a:buNone/>
            </a:pPr>
            <a:r>
              <a:rPr lang="en-US"/>
              <a:t>I didn’t think the cookie would fall so many times. </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US" sz="1800">
                <a:latin typeface="Calibri"/>
                <a:ea typeface="Calibri"/>
                <a:cs typeface="Calibri"/>
                <a:sym typeface="Calibri"/>
              </a:rPr>
              <a:t>Remind students we can’t really live our lives at a constant fast pace like we are constantly competing in a Minute to Win It challenge, so they shouldn’t view it as recording their “best time” but how long they think things usually take. </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19" name="Google Shape;11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3c9fefa0fb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US" sz="1800">
                <a:latin typeface="Calibri"/>
                <a:ea typeface="Calibri"/>
                <a:cs typeface="Calibri"/>
                <a:sym typeface="Calibri"/>
              </a:rPr>
              <a:t>Sample Student Response:</a:t>
            </a:r>
            <a:endParaRPr sz="1800">
              <a:latin typeface="Calibri"/>
              <a:ea typeface="Calibri"/>
              <a:cs typeface="Calibri"/>
              <a:sym typeface="Calibri"/>
            </a:endParaRPr>
          </a:p>
          <a:p>
            <a:pPr marL="0" lvl="0" indent="0" algn="l" rtl="0">
              <a:spcBef>
                <a:spcPts val="360"/>
              </a:spcBef>
              <a:spcAft>
                <a:spcPts val="0"/>
              </a:spcAft>
              <a:buClr>
                <a:schemeClr val="dk1"/>
              </a:buClr>
              <a:buSzPts val="1100"/>
              <a:buFont typeface="Arial"/>
              <a:buNone/>
            </a:pPr>
            <a:r>
              <a:rPr lang="en-US" sz="1800">
                <a:latin typeface="Calibri"/>
                <a:ea typeface="Calibri"/>
                <a:cs typeface="Calibri"/>
                <a:sym typeface="Calibri"/>
              </a:rPr>
              <a:t>Getting done faster gives you time to relax. It is better to overestimate the times because then you feel good if you finish fast and you don’t feel as rushed.</a:t>
            </a:r>
            <a:endParaRPr sz="1800">
              <a:latin typeface="Calibri"/>
              <a:ea typeface="Calibri"/>
              <a:cs typeface="Calibri"/>
              <a:sym typeface="Calibri"/>
            </a:endParaRPr>
          </a:p>
          <a:p>
            <a:pPr marL="0" lvl="0" indent="0" algn="l" rtl="0">
              <a:spcBef>
                <a:spcPts val="360"/>
              </a:spcBef>
              <a:spcAft>
                <a:spcPts val="0"/>
              </a:spcAft>
              <a:buClr>
                <a:schemeClr val="dk1"/>
              </a:buClr>
              <a:buSzPts val="1100"/>
              <a:buFont typeface="Arial"/>
              <a:buNone/>
            </a:pPr>
            <a:r>
              <a:rPr lang="en-US" sz="1800">
                <a:latin typeface="Calibri"/>
                <a:ea typeface="Calibri"/>
                <a:cs typeface="Calibri"/>
                <a:sym typeface="Calibri"/>
              </a:rPr>
              <a:t>Explain that now since they are experts on how long it takes to do what they have to do, how about the unexpected things? </a:t>
            </a:r>
            <a:endParaRPr sz="1800">
              <a:latin typeface="Calibri"/>
              <a:ea typeface="Calibri"/>
              <a:cs typeface="Calibri"/>
              <a:sym typeface="Calibri"/>
            </a:endParaRPr>
          </a:p>
          <a:p>
            <a:pPr marL="0" lvl="0" indent="0" algn="l" rtl="0">
              <a:spcBef>
                <a:spcPts val="360"/>
              </a:spcBef>
              <a:spcAft>
                <a:spcPts val="0"/>
              </a:spcAft>
              <a:buClr>
                <a:schemeClr val="dk1"/>
              </a:buClr>
              <a:buSzPts val="1100"/>
              <a:buFont typeface="Arial"/>
              <a:buNone/>
            </a:pPr>
            <a:endParaRPr sz="1800">
              <a:latin typeface="Calibri"/>
              <a:ea typeface="Calibri"/>
              <a:cs typeface="Calibri"/>
              <a:sym typeface="Calibri"/>
            </a:endParaRPr>
          </a:p>
          <a:p>
            <a:pPr marL="0" lvl="0" indent="0" algn="l" rtl="0">
              <a:spcBef>
                <a:spcPts val="360"/>
              </a:spcBef>
              <a:spcAft>
                <a:spcPts val="0"/>
              </a:spcAft>
              <a:buNone/>
            </a:pP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26" name="Google Shape;126;g13c9fefa0f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g143b98ac364_0_3" descr="A picture containing text, vector graphics&#10;&#10;Description automatically generated"/>
          <p:cNvPicPr preferRelativeResize="0"/>
          <p:nvPr/>
        </p:nvPicPr>
        <p:blipFill rotWithShape="1">
          <a:blip r:embed="rId2">
            <a:alphaModFix/>
          </a:blip>
          <a:srcRect/>
          <a:stretch/>
        </p:blipFill>
        <p:spPr>
          <a:xfrm>
            <a:off x="2584738" y="111512"/>
            <a:ext cx="3974525" cy="51434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51"/>
        <p:cNvGrpSpPr/>
        <p:nvPr/>
      </p:nvGrpSpPr>
      <p:grpSpPr>
        <a:xfrm>
          <a:off x="0" y="0"/>
          <a:ext cx="0" cy="0"/>
          <a:chOff x="0" y="0"/>
          <a:chExt cx="0" cy="0"/>
        </a:xfrm>
      </p:grpSpPr>
      <p:sp>
        <p:nvSpPr>
          <p:cNvPr id="52" name="Google Shape;52;g143b98ac364_0_46"/>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53" name="Google Shape;53;g143b98ac364_0_4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4" name="Google Shape;54;g143b98ac364_0_46" descr="A picture containing text, vector graphics&#10;&#10;Description automatically generated"/>
          <p:cNvPicPr preferRelativeResize="0"/>
          <p:nvPr/>
        </p:nvPicPr>
        <p:blipFill rotWithShape="1">
          <a:blip r:embed="rId2">
            <a:alphaModFix/>
          </a:blip>
          <a:srcRect/>
          <a:stretch/>
        </p:blipFill>
        <p:spPr>
          <a:xfrm>
            <a:off x="7781206" y="3769111"/>
            <a:ext cx="1217132" cy="157511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55"/>
        <p:cNvGrpSpPr/>
        <p:nvPr/>
      </p:nvGrpSpPr>
      <p:grpSpPr>
        <a:xfrm>
          <a:off x="0" y="0"/>
          <a:ext cx="0" cy="0"/>
          <a:chOff x="0" y="0"/>
          <a:chExt cx="0" cy="0"/>
        </a:xfrm>
      </p:grpSpPr>
      <p:sp>
        <p:nvSpPr>
          <p:cNvPr id="56" name="Google Shape;56;g143b98ac364_0_5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7" name="Google Shape;57;g143b98ac364_0_50" descr="A picture containing text, vector graphics&#10;&#10;Description automatically generated"/>
          <p:cNvPicPr preferRelativeResize="0"/>
          <p:nvPr/>
        </p:nvPicPr>
        <p:blipFill rotWithShape="1">
          <a:blip r:embed="rId2">
            <a:alphaModFix/>
          </a:blip>
          <a:srcRect/>
          <a:stretch/>
        </p:blipFill>
        <p:spPr>
          <a:xfrm>
            <a:off x="7781206" y="3769111"/>
            <a:ext cx="1217132" cy="157511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58"/>
        <p:cNvGrpSpPr/>
        <p:nvPr/>
      </p:nvGrpSpPr>
      <p:grpSpPr>
        <a:xfrm>
          <a:off x="0" y="0"/>
          <a:ext cx="0" cy="0"/>
          <a:chOff x="0" y="0"/>
          <a:chExt cx="0" cy="0"/>
        </a:xfrm>
      </p:grpSpPr>
      <p:pic>
        <p:nvPicPr>
          <p:cNvPr id="59" name="Google Shape;59;g143b98ac364_0_53" descr="A picture containing text, vector graphics&#10;&#10;Description automatically generated"/>
          <p:cNvPicPr preferRelativeResize="0"/>
          <p:nvPr/>
        </p:nvPicPr>
        <p:blipFill rotWithShape="1">
          <a:blip r:embed="rId2">
            <a:alphaModFix/>
          </a:blip>
          <a:srcRect/>
          <a:stretch/>
        </p:blipFill>
        <p:spPr>
          <a:xfrm>
            <a:off x="7781206" y="3769111"/>
            <a:ext cx="1217132" cy="15751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60"/>
        <p:cNvGrpSpPr/>
        <p:nvPr/>
      </p:nvGrpSpPr>
      <p:grpSpPr>
        <a:xfrm>
          <a:off x="0" y="0"/>
          <a:ext cx="0" cy="0"/>
          <a:chOff x="0" y="0"/>
          <a:chExt cx="0" cy="0"/>
        </a:xfrm>
      </p:grpSpPr>
      <p:pic>
        <p:nvPicPr>
          <p:cNvPr id="61" name="Google Shape;61;g143b98ac364_0_55" descr="A picture containing text, vector graphics&#10;&#10;Description automatically generated"/>
          <p:cNvPicPr preferRelativeResize="0"/>
          <p:nvPr/>
        </p:nvPicPr>
        <p:blipFill rotWithShape="1">
          <a:blip r:embed="rId2">
            <a:alphaModFix/>
          </a:blip>
          <a:srcRect/>
          <a:stretch/>
        </p:blipFill>
        <p:spPr>
          <a:xfrm>
            <a:off x="7781206" y="3769111"/>
            <a:ext cx="1217132" cy="157511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62"/>
        <p:cNvGrpSpPr/>
        <p:nvPr/>
      </p:nvGrpSpPr>
      <p:grpSpPr>
        <a:xfrm>
          <a:off x="0" y="0"/>
          <a:ext cx="0" cy="0"/>
          <a:chOff x="0" y="0"/>
          <a:chExt cx="0" cy="0"/>
        </a:xfrm>
      </p:grpSpPr>
      <p:sp>
        <p:nvSpPr>
          <p:cNvPr id="63" name="Google Shape;63;g143b98ac364_0_57"/>
          <p:cNvSpPr txBox="1">
            <a:spLocks noGrp="1"/>
          </p:cNvSpPr>
          <p:nvPr>
            <p:ph type="title"/>
          </p:nvPr>
        </p:nvSpPr>
        <p:spPr>
          <a:xfrm>
            <a:off x="508396" y="457200"/>
            <a:ext cx="6447300" cy="990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143b98ac364_0_57"/>
          <p:cNvSpPr txBox="1">
            <a:spLocks noGrp="1"/>
          </p:cNvSpPr>
          <p:nvPr>
            <p:ph type="body" idx="1"/>
          </p:nvPr>
        </p:nvSpPr>
        <p:spPr>
          <a:xfrm>
            <a:off x="508396" y="1620440"/>
            <a:ext cx="6447300" cy="2911200"/>
          </a:xfrm>
          <a:prstGeom prst="rect">
            <a:avLst/>
          </a:prstGeom>
          <a:noFill/>
          <a:ln>
            <a:noFill/>
          </a:ln>
        </p:spPr>
        <p:txBody>
          <a:bodyPr spcFirstLastPara="1" wrap="square" lIns="68575" tIns="34275" rIns="68575" bIns="34275" anchor="t" anchorCtr="0">
            <a:no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65" name="Google Shape;65;g143b98ac364_0_57"/>
          <p:cNvSpPr txBox="1">
            <a:spLocks noGrp="1"/>
          </p:cNvSpPr>
          <p:nvPr>
            <p:ph type="dt" idx="10"/>
          </p:nvPr>
        </p:nvSpPr>
        <p:spPr>
          <a:xfrm>
            <a:off x="5404247" y="4531519"/>
            <a:ext cx="683400" cy="2739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7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6" name="Google Shape;66;g143b98ac364_0_57"/>
          <p:cNvSpPr txBox="1">
            <a:spLocks noGrp="1"/>
          </p:cNvSpPr>
          <p:nvPr>
            <p:ph type="ftr" idx="11"/>
          </p:nvPr>
        </p:nvSpPr>
        <p:spPr>
          <a:xfrm>
            <a:off x="508397" y="4531519"/>
            <a:ext cx="47232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7" name="Google Shape;67;g143b98ac364_0_57"/>
          <p:cNvSpPr txBox="1">
            <a:spLocks noGrp="1"/>
          </p:cNvSpPr>
          <p:nvPr>
            <p:ph type="sldNum" idx="12"/>
          </p:nvPr>
        </p:nvSpPr>
        <p:spPr>
          <a:xfrm>
            <a:off x="6442472" y="4531519"/>
            <a:ext cx="51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100">
              <a:solidFill>
                <a:srgbClr val="000000"/>
              </a:solidFill>
              <a:latin typeface="Arial"/>
              <a:ea typeface="Arial"/>
              <a:cs typeface="Arial"/>
              <a:sym typeface="Arial"/>
            </a:endParaRPr>
          </a:p>
        </p:txBody>
      </p:sp>
      <p:pic>
        <p:nvPicPr>
          <p:cNvPr id="68" name="Google Shape;68;g143b98ac364_0_57" descr="A picture containing text, vector graphics&#10;&#10;Description automatically generated"/>
          <p:cNvPicPr preferRelativeResize="0"/>
          <p:nvPr/>
        </p:nvPicPr>
        <p:blipFill rotWithShape="1">
          <a:blip r:embed="rId2">
            <a:alphaModFix/>
          </a:blip>
          <a:srcRect/>
          <a:stretch/>
        </p:blipFill>
        <p:spPr>
          <a:xfrm>
            <a:off x="7781206" y="3769111"/>
            <a:ext cx="1217132" cy="157511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69"/>
        <p:cNvGrpSpPr/>
        <p:nvPr/>
      </p:nvGrpSpPr>
      <p:grpSpPr>
        <a:xfrm>
          <a:off x="0" y="0"/>
          <a:ext cx="0" cy="0"/>
          <a:chOff x="0" y="0"/>
          <a:chExt cx="0" cy="0"/>
        </a:xfrm>
      </p:grpSpPr>
      <p:sp>
        <p:nvSpPr>
          <p:cNvPr id="70" name="Google Shape;70;g143b98ac364_0_64"/>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Calibri"/>
              <a:buAutoNum type="arabicPeriod"/>
              <a:defRPr sz="2600"/>
            </a:lvl1pPr>
            <a:lvl2pPr marL="914400" lvl="1" indent="-355600" algn="l" rtl="0">
              <a:lnSpc>
                <a:spcPct val="100000"/>
              </a:lnSpc>
              <a:spcBef>
                <a:spcPts val="400"/>
              </a:spcBef>
              <a:spcAft>
                <a:spcPts val="0"/>
              </a:spcAft>
              <a:buClr>
                <a:schemeClr val="accent4"/>
              </a:buClr>
              <a:buSzPts val="2000"/>
              <a:buFont typeface="Calibri"/>
              <a:buAutoNum type="alphaLcParenR"/>
              <a:defRPr sz="2000"/>
            </a:lvl2pPr>
            <a:lvl3pPr marL="1371600" lvl="2" indent="-336550" algn="l" rtl="0">
              <a:lnSpc>
                <a:spcPct val="100000"/>
              </a:lnSpc>
              <a:spcBef>
                <a:spcPts val="340"/>
              </a:spcBef>
              <a:spcAft>
                <a:spcPts val="0"/>
              </a:spcAft>
              <a:buClr>
                <a:schemeClr val="accent4"/>
              </a:buClr>
              <a:buSzPts val="1700"/>
              <a:buFont typeface="Calibri"/>
              <a:buAutoNum type="romanLcPeriod"/>
              <a:defRPr sz="1700"/>
            </a:lvl3pPr>
            <a:lvl4pPr marL="1828800" lvl="3" indent="-323850" algn="l" rtl="0">
              <a:lnSpc>
                <a:spcPct val="100000"/>
              </a:lnSpc>
              <a:spcBef>
                <a:spcPts val="300"/>
              </a:spcBef>
              <a:spcAft>
                <a:spcPts val="0"/>
              </a:spcAft>
              <a:buSzPts val="1500"/>
              <a:buFont typeface="Calibri"/>
              <a:buAutoNum type="arabicPeriod"/>
              <a:defRPr/>
            </a:lvl4pPr>
            <a:lvl5pPr marL="2286000" lvl="4" indent="-314325" algn="l" rtl="0">
              <a:lnSpc>
                <a:spcPct val="100000"/>
              </a:lnSpc>
              <a:spcBef>
                <a:spcPts val="270"/>
              </a:spcBef>
              <a:spcAft>
                <a:spcPts val="0"/>
              </a:spcAft>
              <a:buSzPts val="1350"/>
              <a:buFont typeface="Calibri"/>
              <a:buAutoNum type="arabicPeriod"/>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71" name="Google Shape;71;g143b98ac364_0_6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2" name="Google Shape;72;g143b98ac364_0_6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73"/>
        <p:cNvGrpSpPr/>
        <p:nvPr/>
      </p:nvGrpSpPr>
      <p:grpSpPr>
        <a:xfrm>
          <a:off x="0" y="0"/>
          <a:ext cx="0" cy="0"/>
          <a:chOff x="0" y="0"/>
          <a:chExt cx="0" cy="0"/>
        </a:xfrm>
      </p:grpSpPr>
      <p:pic>
        <p:nvPicPr>
          <p:cNvPr id="74" name="Google Shape;74;g143b98ac364_0_6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5" name="Google Shape;75;g143b98ac364_0_6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 name="Google Shape;76;g143b98ac364_0_68"/>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77" name="Google Shape;77;g143b98ac364_0_68"/>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306797"/>
            </a:gs>
            <a:gs pos="8000">
              <a:srgbClr val="306797"/>
            </a:gs>
            <a:gs pos="48000">
              <a:srgbClr val="235079"/>
            </a:gs>
            <a:gs pos="90000">
              <a:srgbClr val="1C3C58"/>
            </a:gs>
            <a:gs pos="100000">
              <a:srgbClr val="1C3C58"/>
            </a:gs>
          </a:gsLst>
          <a:lin ang="16200000" scaled="0"/>
        </a:gradFill>
        <a:effectLst/>
      </p:bgPr>
    </p:bg>
    <p:spTree>
      <p:nvGrpSpPr>
        <p:cNvPr id="1" name="Shape 10"/>
        <p:cNvGrpSpPr/>
        <p:nvPr/>
      </p:nvGrpSpPr>
      <p:grpSpPr>
        <a:xfrm>
          <a:off x="0" y="0"/>
          <a:ext cx="0" cy="0"/>
          <a:chOff x="0" y="0"/>
          <a:chExt cx="0" cy="0"/>
        </a:xfrm>
      </p:grpSpPr>
      <p:sp>
        <p:nvSpPr>
          <p:cNvPr id="11" name="Google Shape;11;g143b98ac364_0_5"/>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g143b98ac364_0_5"/>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g143b98ac364_0_5" descr="A picture containing text, vector graphics&#10;&#10;Description automatically generated"/>
          <p:cNvPicPr preferRelativeResize="0"/>
          <p:nvPr/>
        </p:nvPicPr>
        <p:blipFill rotWithShape="1">
          <a:blip r:embed="rId2">
            <a:alphaModFix/>
          </a:blip>
          <a:srcRect/>
          <a:stretch/>
        </p:blipFill>
        <p:spPr>
          <a:xfrm>
            <a:off x="7781206" y="3769111"/>
            <a:ext cx="1217132" cy="15751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EAD67B"/>
            </a:gs>
            <a:gs pos="9000">
              <a:srgbClr val="EAD67B"/>
            </a:gs>
            <a:gs pos="52000">
              <a:srgbClr val="E6CE64"/>
            </a:gs>
            <a:gs pos="95000">
              <a:srgbClr val="CCAC20"/>
            </a:gs>
            <a:gs pos="100000">
              <a:srgbClr val="CCAC20"/>
            </a:gs>
          </a:gsLst>
          <a:lin ang="15960000" scaled="0"/>
        </a:gradFill>
        <a:effectLst/>
      </p:bgPr>
    </p:bg>
    <p:spTree>
      <p:nvGrpSpPr>
        <p:cNvPr id="1" name="Shape 14"/>
        <p:cNvGrpSpPr/>
        <p:nvPr/>
      </p:nvGrpSpPr>
      <p:grpSpPr>
        <a:xfrm>
          <a:off x="0" y="0"/>
          <a:ext cx="0" cy="0"/>
          <a:chOff x="0" y="0"/>
          <a:chExt cx="0" cy="0"/>
        </a:xfrm>
      </p:grpSpPr>
      <p:sp>
        <p:nvSpPr>
          <p:cNvPr id="15" name="Google Shape;15;g143b98ac364_0_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g143b98ac364_0_9"/>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dk1"/>
              </a:buClr>
              <a:buSzPts val="2600"/>
              <a:buFont typeface="Arial"/>
              <a:buChar char="•"/>
              <a:defRPr sz="2600">
                <a:solidFill>
                  <a:schemeClr val="dk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g143b98ac364_0_9" descr="A picture containing text, vector graphics&#10;&#10;Description automatically generated"/>
          <p:cNvPicPr preferRelativeResize="0"/>
          <p:nvPr/>
        </p:nvPicPr>
        <p:blipFill rotWithShape="1">
          <a:blip r:embed="rId2">
            <a:alphaModFix/>
          </a:blip>
          <a:srcRect/>
          <a:stretch/>
        </p:blipFill>
        <p:spPr>
          <a:xfrm>
            <a:off x="7781206" y="3769111"/>
            <a:ext cx="1217132" cy="15751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g143b98ac364_0_1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dk1"/>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0" name="Google Shape;20;g143b98ac364_0_1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 name="Google Shape;21;g143b98ac364_0_13" descr="A picture containing text, vector graphics&#10;&#10;Description automatically generated"/>
          <p:cNvPicPr preferRelativeResize="0"/>
          <p:nvPr/>
        </p:nvPicPr>
        <p:blipFill rotWithShape="1">
          <a:blip r:embed="rId2">
            <a:alphaModFix/>
          </a:blip>
          <a:srcRect/>
          <a:stretch/>
        </p:blipFill>
        <p:spPr>
          <a:xfrm>
            <a:off x="7781206" y="3769111"/>
            <a:ext cx="1217132" cy="15751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2"/>
        <p:cNvGrpSpPr/>
        <p:nvPr/>
      </p:nvGrpSpPr>
      <p:grpSpPr>
        <a:xfrm>
          <a:off x="0" y="0"/>
          <a:ext cx="0" cy="0"/>
          <a:chOff x="0" y="0"/>
          <a:chExt cx="0" cy="0"/>
        </a:xfrm>
      </p:grpSpPr>
      <p:sp>
        <p:nvSpPr>
          <p:cNvPr id="23" name="Google Shape;23;g143b98ac364_0_1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g143b98ac364_0_17"/>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Clr>
                <a:schemeClr val="dk1"/>
              </a:buClr>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5" name="Google Shape;25;g143b98ac364_0_17"/>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pic>
        <p:nvPicPr>
          <p:cNvPr id="26" name="Google Shape;26;g143b98ac364_0_17" descr="A picture containing text, vector graphics&#10;&#10;Description automatically generated"/>
          <p:cNvPicPr preferRelativeResize="0"/>
          <p:nvPr/>
        </p:nvPicPr>
        <p:blipFill rotWithShape="1">
          <a:blip r:embed="rId2">
            <a:alphaModFix/>
          </a:blip>
          <a:srcRect/>
          <a:stretch/>
        </p:blipFill>
        <p:spPr>
          <a:xfrm>
            <a:off x="7781206" y="3769111"/>
            <a:ext cx="1217132" cy="15751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7"/>
        <p:cNvGrpSpPr/>
        <p:nvPr/>
      </p:nvGrpSpPr>
      <p:grpSpPr>
        <a:xfrm>
          <a:off x="0" y="0"/>
          <a:ext cx="0" cy="0"/>
          <a:chOff x="0" y="0"/>
          <a:chExt cx="0" cy="0"/>
        </a:xfrm>
      </p:grpSpPr>
      <p:sp>
        <p:nvSpPr>
          <p:cNvPr id="28" name="Google Shape;28;g143b98ac364_0_22"/>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 name="Google Shape;29;g143b98ac364_0_2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143b98ac364_0_22"/>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31" name="Google Shape;31;g143b98ac364_0_22"/>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2" name="Google Shape;32;g143b98ac364_0_22" descr="A picture containing icon&#10;&#10;Description automatically generated"/>
          <p:cNvPicPr preferRelativeResize="0"/>
          <p:nvPr/>
        </p:nvPicPr>
        <p:blipFill rotWithShape="1">
          <a:blip r:embed="rId2">
            <a:alphaModFix/>
          </a:blip>
          <a:srcRect l="34179" t="21571" r="32616" b="56088"/>
          <a:stretch/>
        </p:blipFill>
        <p:spPr>
          <a:xfrm>
            <a:off x="1828288" y="1352281"/>
            <a:ext cx="639651" cy="536620"/>
          </a:xfrm>
          <a:prstGeom prst="rect">
            <a:avLst/>
          </a:prstGeom>
          <a:solidFill>
            <a:srgbClr val="1C3C58"/>
          </a:solidFill>
          <a:ln>
            <a:noFill/>
          </a:ln>
        </p:spPr>
      </p:pic>
      <p:pic>
        <p:nvPicPr>
          <p:cNvPr id="33" name="Google Shape;33;g143b98ac364_0_22" descr="A picture containing text, vector graphics&#10;&#10;Description automatically generated"/>
          <p:cNvPicPr preferRelativeResize="0"/>
          <p:nvPr/>
        </p:nvPicPr>
        <p:blipFill rotWithShape="1">
          <a:blip r:embed="rId3">
            <a:alphaModFix/>
          </a:blip>
          <a:srcRect/>
          <a:stretch/>
        </p:blipFill>
        <p:spPr>
          <a:xfrm>
            <a:off x="7781206" y="3769111"/>
            <a:ext cx="1217132" cy="15751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4"/>
        <p:cNvGrpSpPr/>
        <p:nvPr/>
      </p:nvGrpSpPr>
      <p:grpSpPr>
        <a:xfrm>
          <a:off x="0" y="0"/>
          <a:ext cx="0" cy="0"/>
          <a:chOff x="0" y="0"/>
          <a:chExt cx="0" cy="0"/>
        </a:xfrm>
      </p:grpSpPr>
      <p:sp>
        <p:nvSpPr>
          <p:cNvPr id="35" name="Google Shape;35;g143b98ac364_0_29"/>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g143b98ac364_0_29"/>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7" name="Google Shape;37;g143b98ac364_0_29"/>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8" name="Google Shape;38;g143b98ac364_0_29" descr="A picture containing text, vector graphics&#10;&#10;Description automatically generated"/>
          <p:cNvPicPr preferRelativeResize="0"/>
          <p:nvPr/>
        </p:nvPicPr>
        <p:blipFill rotWithShape="1">
          <a:blip r:embed="rId2">
            <a:alphaModFix/>
          </a:blip>
          <a:srcRect/>
          <a:stretch/>
        </p:blipFill>
        <p:spPr>
          <a:xfrm>
            <a:off x="7781206" y="3769111"/>
            <a:ext cx="1217132" cy="15751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9"/>
        <p:cNvGrpSpPr/>
        <p:nvPr/>
      </p:nvGrpSpPr>
      <p:grpSpPr>
        <a:xfrm>
          <a:off x="0" y="0"/>
          <a:ext cx="0" cy="0"/>
          <a:chOff x="0" y="0"/>
          <a:chExt cx="0" cy="0"/>
        </a:xfrm>
      </p:grpSpPr>
      <p:sp>
        <p:nvSpPr>
          <p:cNvPr id="40" name="Google Shape;40;g143b98ac364_0_3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143b98ac364_0_34"/>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2" name="Google Shape;42;g143b98ac364_0_34"/>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g143b98ac364_0_34"/>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4" name="Google Shape;44;g143b98ac364_0_34"/>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5" name="Google Shape;45;g143b98ac364_0_34" descr="A picture containing text, sign, vector graphics&#10;&#10;Description automatically generated"/>
          <p:cNvPicPr preferRelativeResize="0"/>
          <p:nvPr/>
        </p:nvPicPr>
        <p:blipFill rotWithShape="1">
          <a:blip r:embed="rId2">
            <a:alphaModFix/>
          </a:blip>
          <a:srcRect/>
          <a:stretch/>
        </p:blipFill>
        <p:spPr>
          <a:xfrm>
            <a:off x="8112101" y="4099483"/>
            <a:ext cx="901144" cy="8730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46"/>
        <p:cNvGrpSpPr/>
        <p:nvPr/>
      </p:nvGrpSpPr>
      <p:grpSpPr>
        <a:xfrm>
          <a:off x="0" y="0"/>
          <a:ext cx="0" cy="0"/>
          <a:chOff x="0" y="0"/>
          <a:chExt cx="0" cy="0"/>
        </a:xfrm>
      </p:grpSpPr>
      <p:sp>
        <p:nvSpPr>
          <p:cNvPr id="47" name="Google Shape;47;g143b98ac364_0_41"/>
          <p:cNvSpPr txBox="1">
            <a:spLocks noGrp="1"/>
          </p:cNvSpPr>
          <p:nvPr>
            <p:ph type="body" idx="1"/>
          </p:nvPr>
        </p:nvSpPr>
        <p:spPr>
          <a:xfrm>
            <a:off x="3581400" y="1330012"/>
            <a:ext cx="5111700" cy="325740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Clr>
                <a:schemeClr val="dk1"/>
              </a:buClr>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8" name="Google Shape;48;g143b98ac364_0_41"/>
          <p:cNvSpPr txBox="1">
            <a:spLocks noGrp="1"/>
          </p:cNvSpPr>
          <p:nvPr>
            <p:ph type="body" idx="2"/>
          </p:nvPr>
        </p:nvSpPr>
        <p:spPr>
          <a:xfrm>
            <a:off x="450850" y="1330012"/>
            <a:ext cx="3124200" cy="3257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9" name="Google Shape;49;g143b98ac364_0_4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0" name="Google Shape;50;g143b98ac364_0_41" descr="A picture containing text, vector graphics&#10;&#10;Description automatically generated"/>
          <p:cNvPicPr preferRelativeResize="0"/>
          <p:nvPr/>
        </p:nvPicPr>
        <p:blipFill rotWithShape="1">
          <a:blip r:embed="rId2">
            <a:alphaModFix/>
          </a:blip>
          <a:srcRect/>
          <a:stretch/>
        </p:blipFill>
        <p:spPr>
          <a:xfrm>
            <a:off x="7781206" y="3769111"/>
            <a:ext cx="1217132" cy="15751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g143b98ac364_0_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g143b98ac364_0_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7vNLa9IiJkY"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6ilD555O_RE"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3c9fefa0fb_0_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Expecting the Unexpected</a:t>
            </a:r>
            <a:endParaRPr/>
          </a:p>
        </p:txBody>
      </p:sp>
      <p:pic>
        <p:nvPicPr>
          <p:cNvPr id="135" name="Google Shape;135;g13c9fefa0fb_0_15"/>
          <p:cNvPicPr preferRelativeResize="0"/>
          <p:nvPr/>
        </p:nvPicPr>
        <p:blipFill rotWithShape="1">
          <a:blip r:embed="rId3">
            <a:alphaModFix/>
          </a:blip>
          <a:srcRect t="179" b="189"/>
          <a:stretch/>
        </p:blipFill>
        <p:spPr>
          <a:xfrm>
            <a:off x="4805375" y="1240700"/>
            <a:ext cx="3220374" cy="3220377"/>
          </a:xfrm>
          <a:prstGeom prst="rect">
            <a:avLst/>
          </a:prstGeom>
          <a:noFill/>
          <a:ln w="9525"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pic>
      <p:sp>
        <p:nvSpPr>
          <p:cNvPr id="136" name="Google Shape;136;g13c9fefa0fb_0_15"/>
          <p:cNvSpPr txBox="1">
            <a:spLocks noGrp="1"/>
          </p:cNvSpPr>
          <p:nvPr>
            <p:ph type="body" idx="3"/>
          </p:nvPr>
        </p:nvSpPr>
        <p:spPr>
          <a:xfrm>
            <a:off x="457200" y="1240697"/>
            <a:ext cx="4040100" cy="3529500"/>
          </a:xfrm>
          <a:prstGeom prst="rect">
            <a:avLst/>
          </a:prstGeom>
        </p:spPr>
        <p:txBody>
          <a:bodyPr spcFirstLastPara="1" wrap="square" lIns="91425" tIns="0" rIns="91425" bIns="45700" anchor="t" anchorCtr="0">
            <a:normAutofit/>
          </a:bodyPr>
          <a:lstStyle/>
          <a:p>
            <a:pPr marL="457200" lvl="0" indent="-374650" algn="l" rtl="0">
              <a:spcBef>
                <a:spcPts val="360"/>
              </a:spcBef>
              <a:spcAft>
                <a:spcPts val="0"/>
              </a:spcAft>
              <a:buClr>
                <a:schemeClr val="tx1"/>
              </a:buClr>
              <a:buSzPts val="2300"/>
              <a:buChar char="•"/>
            </a:pPr>
            <a:r>
              <a:rPr lang="en-US" sz="2400" dirty="0"/>
              <a:t>Record what you did and how long you did it. </a:t>
            </a:r>
            <a:endParaRPr sz="2400" dirty="0"/>
          </a:p>
          <a:p>
            <a:pPr marL="457200" lvl="0" indent="-374650" algn="l" rtl="0">
              <a:spcBef>
                <a:spcPts val="360"/>
              </a:spcBef>
              <a:spcAft>
                <a:spcPts val="0"/>
              </a:spcAft>
              <a:buClr>
                <a:schemeClr val="tx1"/>
              </a:buClr>
              <a:buSzPts val="2300"/>
              <a:buChar char="•"/>
            </a:pPr>
            <a:r>
              <a:rPr lang="en-US" sz="2400" dirty="0"/>
              <a:t>Note in the category column if it was fun, school, work, etc.</a:t>
            </a:r>
            <a:endParaRPr sz="2400" dirty="0"/>
          </a:p>
          <a:p>
            <a:pPr marL="0" lvl="0" indent="0" algn="l" rtl="0">
              <a:spcBef>
                <a:spcPts val="360"/>
              </a:spcBef>
              <a:spcAft>
                <a:spcPts val="0"/>
              </a:spcAft>
              <a:buNone/>
            </a:pPr>
            <a:endParaRPr sz="23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Time Category Totals</a:t>
            </a:r>
            <a:endParaRPr/>
          </a:p>
        </p:txBody>
      </p:sp>
      <p:sp>
        <p:nvSpPr>
          <p:cNvPr id="142" name="Google Shape;142;p9"/>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0"/>
              </a:spcBef>
              <a:spcAft>
                <a:spcPts val="0"/>
              </a:spcAft>
              <a:buClr>
                <a:schemeClr val="tx1"/>
              </a:buClr>
              <a:buSzPts val="2600"/>
              <a:buAutoNum type="arabicPeriod"/>
            </a:pPr>
            <a:r>
              <a:rPr lang="en-US" dirty="0"/>
              <a:t>List all the categories you’ve identified in your time log in the left column. </a:t>
            </a:r>
            <a:endParaRPr dirty="0"/>
          </a:p>
          <a:p>
            <a:pPr marL="457200" lvl="0" indent="-393700" algn="l" rtl="0">
              <a:lnSpc>
                <a:spcPct val="100000"/>
              </a:lnSpc>
              <a:spcBef>
                <a:spcPts val="0"/>
              </a:spcBef>
              <a:spcAft>
                <a:spcPts val="0"/>
              </a:spcAft>
              <a:buClr>
                <a:schemeClr val="tx1"/>
              </a:buClr>
              <a:buSzPts val="2600"/>
              <a:buAutoNum type="arabicPeriod"/>
            </a:pPr>
            <a:r>
              <a:rPr lang="en-US" dirty="0"/>
              <a:t>Add up the total time spent in that category and type that number into the right column. </a:t>
            </a:r>
            <a:endParaRPr dirty="0"/>
          </a:p>
        </p:txBody>
      </p:sp>
      <p:pic>
        <p:nvPicPr>
          <p:cNvPr id="143" name="Google Shape;143;p9"/>
          <p:cNvPicPr preferRelativeResize="0"/>
          <p:nvPr/>
        </p:nvPicPr>
        <p:blipFill rotWithShape="1">
          <a:blip r:embed="rId3">
            <a:alphaModFix/>
          </a:blip>
          <a:srcRect l="2534" r="2543"/>
          <a:stretch/>
        </p:blipFill>
        <p:spPr>
          <a:xfrm>
            <a:off x="4805375" y="1240700"/>
            <a:ext cx="3092648" cy="3092651"/>
          </a:xfrm>
          <a:prstGeom prst="rect">
            <a:avLst/>
          </a:prstGeom>
          <a:noFill/>
          <a:ln w="9525"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g13e78426e10_0_0" descr="Create a pie chart in Google Sheets.&#10;&#10;Learn more → https://goo.gle/2m0M919&#10;                                                                                                                                                                                                                                                   &#10;Try Google Sheets for yourself → https://goo.gle/2Mx3ATI&#10;&#10;Follow G Suite on Twitter → https://goo.gle/2Ne6CwL&#10;&#10;Follow G Suite on Facebook→ https://goo.gle/2Y98BU4&#10;&#10;Follow G Suite on LinkedIn → https://goo.gle/2IJgEl2&#10;&#10;Check out more → https://goo.gle/HowTo &#10;&#10;Subscribe to G Suite → https://goo.gle/GSuite&#10;&#10;#HowToGoogleSheets&#10;#GoogleWorkspaceHowTo" title="Create a pie chart in Google Sheets">
            <a:hlinkClick r:id="rId3"/>
          </p:cNvPr>
          <p:cNvPicPr preferRelativeResize="0"/>
          <p:nvPr/>
        </p:nvPicPr>
        <p:blipFill>
          <a:blip r:embed="rId4">
            <a:alphaModFix/>
          </a:blip>
          <a:stretch>
            <a:fillRect/>
          </a:stretch>
        </p:blipFill>
        <p:spPr>
          <a:xfrm>
            <a:off x="805156" y="15198"/>
            <a:ext cx="6821444" cy="5116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52"/>
        <p:cNvGrpSpPr/>
        <p:nvPr/>
      </p:nvGrpSpPr>
      <p:grpSpPr>
        <a:xfrm>
          <a:off x="0" y="0"/>
          <a:ext cx="0" cy="0"/>
          <a:chOff x="0" y="0"/>
          <a:chExt cx="0" cy="0"/>
        </a:xfrm>
      </p:grpSpPr>
      <p:sp>
        <p:nvSpPr>
          <p:cNvPr id="153" name="Google Shape;153;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Baking a Pie Chart</a:t>
            </a:r>
            <a:endParaRPr/>
          </a:p>
        </p:txBody>
      </p:sp>
      <p:sp>
        <p:nvSpPr>
          <p:cNvPr id="154" name="Google Shape;154;p8"/>
          <p:cNvSpPr txBox="1">
            <a:spLocks noGrp="1"/>
          </p:cNvSpPr>
          <p:nvPr>
            <p:ph type="body" idx="1"/>
          </p:nvPr>
        </p:nvSpPr>
        <p:spPr>
          <a:xfrm>
            <a:off x="474250" y="1330000"/>
            <a:ext cx="2585400" cy="3257700"/>
          </a:xfrm>
          <a:prstGeom prst="rect">
            <a:avLst/>
          </a:prstGeom>
          <a:noFill/>
          <a:ln>
            <a:noFill/>
          </a:ln>
        </p:spPr>
        <p:txBody>
          <a:bodyPr spcFirstLastPara="1" wrap="square" lIns="91400" tIns="91400" rIns="91400" bIns="91400" anchor="t" anchorCtr="0">
            <a:normAutofit fontScale="92500"/>
          </a:bodyPr>
          <a:lstStyle/>
          <a:p>
            <a:pPr marL="342900" lvl="0" indent="-342900" algn="l" rtl="0">
              <a:lnSpc>
                <a:spcPct val="100000"/>
              </a:lnSpc>
              <a:spcBef>
                <a:spcPts val="0"/>
              </a:spcBef>
              <a:spcAft>
                <a:spcPts val="600"/>
              </a:spcAft>
              <a:buClr>
                <a:schemeClr val="tx1"/>
              </a:buClr>
              <a:buFont typeface="Arial" panose="020B0604020202020204" pitchFamily="34" charset="0"/>
              <a:buChar char="•"/>
            </a:pPr>
            <a:r>
              <a:rPr lang="en-US" sz="2400" dirty="0"/>
              <a:t>In the document menu bar, go to “Insert.” </a:t>
            </a:r>
          </a:p>
          <a:p>
            <a:pPr marL="342900" lvl="0" indent="-342900" algn="l" rtl="0">
              <a:lnSpc>
                <a:spcPct val="100000"/>
              </a:lnSpc>
              <a:spcBef>
                <a:spcPts val="0"/>
              </a:spcBef>
              <a:spcAft>
                <a:spcPts val="600"/>
              </a:spcAft>
              <a:buClr>
                <a:schemeClr val="tx1"/>
              </a:buClr>
              <a:buFont typeface="Arial" panose="020B0604020202020204" pitchFamily="34" charset="0"/>
              <a:buChar char="•"/>
            </a:pPr>
            <a:r>
              <a:rPr lang="en-US" sz="2400" dirty="0"/>
              <a:t>Select “Chart.” </a:t>
            </a:r>
          </a:p>
          <a:p>
            <a:pPr marL="342900" lvl="0" indent="-342900" algn="l" rtl="0">
              <a:lnSpc>
                <a:spcPct val="100000"/>
              </a:lnSpc>
              <a:spcBef>
                <a:spcPts val="0"/>
              </a:spcBef>
              <a:spcAft>
                <a:spcPts val="0"/>
              </a:spcAft>
              <a:buClr>
                <a:schemeClr val="tx1"/>
              </a:buClr>
              <a:buFont typeface="Arial" panose="020B0604020202020204" pitchFamily="34" charset="0"/>
              <a:buChar char="•"/>
            </a:pPr>
            <a:r>
              <a:rPr lang="en-US" sz="2400" dirty="0"/>
              <a:t>Choose “Pie” from the dropdown menu on the right.</a:t>
            </a:r>
            <a:endParaRPr sz="2400" dirty="0"/>
          </a:p>
        </p:txBody>
      </p:sp>
      <p:pic>
        <p:nvPicPr>
          <p:cNvPr id="155" name="Google Shape;155;p8"/>
          <p:cNvPicPr preferRelativeResize="0"/>
          <p:nvPr/>
        </p:nvPicPr>
        <p:blipFill>
          <a:blip r:embed="rId3">
            <a:alphaModFix/>
          </a:blip>
          <a:stretch>
            <a:fillRect/>
          </a:stretch>
        </p:blipFill>
        <p:spPr>
          <a:xfrm>
            <a:off x="3275225" y="1455750"/>
            <a:ext cx="4706275" cy="2766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59"/>
        <p:cNvGrpSpPr/>
        <p:nvPr/>
      </p:nvGrpSpPr>
      <p:grpSpPr>
        <a:xfrm>
          <a:off x="0" y="0"/>
          <a:ext cx="0" cy="0"/>
          <a:chOff x="0" y="0"/>
          <a:chExt cx="0" cy="0"/>
        </a:xfrm>
      </p:grpSpPr>
      <p:sp>
        <p:nvSpPr>
          <p:cNvPr id="160" name="Google Shape;160;g13c9fefa0fb_0_2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Baking a Pie Chart</a:t>
            </a:r>
            <a:endParaRPr/>
          </a:p>
        </p:txBody>
      </p:sp>
      <p:sp>
        <p:nvSpPr>
          <p:cNvPr id="161" name="Google Shape;161;g13c9fefa0fb_0_28"/>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None/>
            </a:pPr>
            <a:r>
              <a:rPr lang="en-US" dirty="0"/>
              <a:t>Select all cells of the table above and copy (</a:t>
            </a:r>
            <a:r>
              <a:rPr lang="en-US" dirty="0" err="1"/>
              <a:t>Ctrl+c</a:t>
            </a:r>
            <a:r>
              <a:rPr lang="en-US" dirty="0"/>
              <a:t>).</a:t>
            </a:r>
            <a:endParaRPr dirty="0"/>
          </a:p>
          <a:p>
            <a:pPr marL="457200" lvl="0" indent="0" algn="l" rtl="0">
              <a:spcBef>
                <a:spcPts val="0"/>
              </a:spcBef>
              <a:spcAft>
                <a:spcPts val="0"/>
              </a:spcAft>
              <a:buNone/>
            </a:pPr>
            <a:endParaRPr dirty="0"/>
          </a:p>
        </p:txBody>
      </p:sp>
      <p:pic>
        <p:nvPicPr>
          <p:cNvPr id="162" name="Google Shape;162;g13c9fefa0fb_0_28"/>
          <p:cNvPicPr preferRelativeResize="0"/>
          <p:nvPr/>
        </p:nvPicPr>
        <p:blipFill rotWithShape="1">
          <a:blip r:embed="rId3">
            <a:alphaModFix/>
          </a:blip>
          <a:srcRect l="4619" r="4619"/>
          <a:stretch/>
        </p:blipFill>
        <p:spPr>
          <a:xfrm>
            <a:off x="4298150" y="1305050"/>
            <a:ext cx="3279476" cy="3279476"/>
          </a:xfrm>
          <a:prstGeom prst="rect">
            <a:avLst/>
          </a:prstGeom>
          <a:noFill/>
          <a:ln w="9525"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66"/>
        <p:cNvGrpSpPr/>
        <p:nvPr/>
      </p:nvGrpSpPr>
      <p:grpSpPr>
        <a:xfrm>
          <a:off x="0" y="0"/>
          <a:ext cx="0" cy="0"/>
          <a:chOff x="0" y="0"/>
          <a:chExt cx="0" cy="0"/>
        </a:xfrm>
      </p:grpSpPr>
      <p:sp>
        <p:nvSpPr>
          <p:cNvPr id="167" name="Google Shape;167;g13c9fefa0fb_0_4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Baking a Pie Chart</a:t>
            </a:r>
            <a:endParaRPr/>
          </a:p>
        </p:txBody>
      </p:sp>
      <p:sp>
        <p:nvSpPr>
          <p:cNvPr id="168" name="Google Shape;168;g13c9fefa0fb_0_48"/>
          <p:cNvSpPr txBox="1">
            <a:spLocks noGrp="1"/>
          </p:cNvSpPr>
          <p:nvPr>
            <p:ph type="body" idx="1"/>
          </p:nvPr>
        </p:nvSpPr>
        <p:spPr>
          <a:xfrm>
            <a:off x="457200" y="1330000"/>
            <a:ext cx="2937000" cy="32577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None/>
            </a:pPr>
            <a:r>
              <a:rPr lang="en-US"/>
              <a:t>Click on the link icon in the top right of the pie chart image. Click “open source.”</a:t>
            </a:r>
            <a:endParaRPr/>
          </a:p>
          <a:p>
            <a:pPr marL="457200" lvl="0" indent="0" algn="l" rtl="0">
              <a:spcBef>
                <a:spcPts val="0"/>
              </a:spcBef>
              <a:spcAft>
                <a:spcPts val="0"/>
              </a:spcAft>
              <a:buNone/>
            </a:pPr>
            <a:endParaRPr/>
          </a:p>
        </p:txBody>
      </p:sp>
      <p:pic>
        <p:nvPicPr>
          <p:cNvPr id="169" name="Google Shape;169;g13c9fefa0fb_0_48"/>
          <p:cNvPicPr preferRelativeResize="0"/>
          <p:nvPr/>
        </p:nvPicPr>
        <p:blipFill>
          <a:blip r:embed="rId3">
            <a:alphaModFix/>
          </a:blip>
          <a:stretch>
            <a:fillRect/>
          </a:stretch>
        </p:blipFill>
        <p:spPr>
          <a:xfrm>
            <a:off x="3743102" y="1317050"/>
            <a:ext cx="4283425" cy="29551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73"/>
        <p:cNvGrpSpPr/>
        <p:nvPr/>
      </p:nvGrpSpPr>
      <p:grpSpPr>
        <a:xfrm>
          <a:off x="0" y="0"/>
          <a:ext cx="0" cy="0"/>
          <a:chOff x="0" y="0"/>
          <a:chExt cx="0" cy="0"/>
        </a:xfrm>
      </p:grpSpPr>
      <p:sp>
        <p:nvSpPr>
          <p:cNvPr id="174" name="Google Shape;174;g13c9fefa0fb_0_34"/>
          <p:cNvSpPr txBox="1">
            <a:spLocks noGrp="1"/>
          </p:cNvSpPr>
          <p:nvPr>
            <p:ph type="title"/>
          </p:nvPr>
        </p:nvSpPr>
        <p:spPr>
          <a:xfrm>
            <a:off x="457200" y="211018"/>
            <a:ext cx="8229600" cy="954592"/>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ct val="100000"/>
              <a:buFont typeface="Calibri"/>
              <a:buNone/>
            </a:pPr>
            <a:r>
              <a:rPr lang="en-US" dirty="0"/>
              <a:t>Baking a Pie Chart</a:t>
            </a:r>
            <a:endParaRPr dirty="0"/>
          </a:p>
        </p:txBody>
      </p:sp>
      <p:sp>
        <p:nvSpPr>
          <p:cNvPr id="175" name="Google Shape;175;g13c9fefa0fb_0_34"/>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None/>
            </a:pPr>
            <a:r>
              <a:rPr lang="en-US" dirty="0"/>
              <a:t>Paste (</a:t>
            </a:r>
            <a:r>
              <a:rPr lang="en-US" dirty="0" err="1"/>
              <a:t>Ctrl+v</a:t>
            </a:r>
            <a:r>
              <a:rPr lang="en-US" dirty="0"/>
              <a:t>) the contents of your table into the spreadsheet that opens, replacing the default content that was there before. </a:t>
            </a:r>
            <a:endParaRPr dirty="0"/>
          </a:p>
        </p:txBody>
      </p:sp>
      <p:pic>
        <p:nvPicPr>
          <p:cNvPr id="176" name="Google Shape;176;g13c9fefa0fb_0_34"/>
          <p:cNvPicPr preferRelativeResize="0"/>
          <p:nvPr/>
        </p:nvPicPr>
        <p:blipFill rotWithShape="1">
          <a:blip r:embed="rId3">
            <a:alphaModFix/>
          </a:blip>
          <a:srcRect t="9917" b="9909"/>
          <a:stretch/>
        </p:blipFill>
        <p:spPr>
          <a:xfrm>
            <a:off x="4805375" y="1240700"/>
            <a:ext cx="3006225" cy="3006224"/>
          </a:xfrm>
          <a:prstGeom prst="rect">
            <a:avLst/>
          </a:prstGeom>
          <a:noFill/>
          <a:ln w="9525"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80"/>
        <p:cNvGrpSpPr/>
        <p:nvPr/>
      </p:nvGrpSpPr>
      <p:grpSpPr>
        <a:xfrm>
          <a:off x="0" y="0"/>
          <a:ext cx="0" cy="0"/>
          <a:chOff x="0" y="0"/>
          <a:chExt cx="0" cy="0"/>
        </a:xfrm>
      </p:grpSpPr>
      <p:sp>
        <p:nvSpPr>
          <p:cNvPr id="182" name="Google Shape;182;g13c9fefa0fb_0_40"/>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None/>
            </a:pPr>
            <a:r>
              <a:rPr lang="en-US" dirty="0"/>
              <a:t>Click “update” on the pie chart image below to see your changes on the document.</a:t>
            </a:r>
            <a:endParaRPr dirty="0"/>
          </a:p>
        </p:txBody>
      </p:sp>
      <p:pic>
        <p:nvPicPr>
          <p:cNvPr id="183" name="Google Shape;183;g13c9fefa0fb_0_40"/>
          <p:cNvPicPr preferRelativeResize="0"/>
          <p:nvPr/>
        </p:nvPicPr>
        <p:blipFill rotWithShape="1">
          <a:blip r:embed="rId3">
            <a:alphaModFix/>
          </a:blip>
          <a:srcRect t="7705" b="7705"/>
          <a:stretch/>
        </p:blipFill>
        <p:spPr>
          <a:xfrm>
            <a:off x="4516075" y="1240700"/>
            <a:ext cx="3118950" cy="3118950"/>
          </a:xfrm>
          <a:prstGeom prst="rect">
            <a:avLst/>
          </a:prstGeom>
          <a:noFill/>
          <a:ln w="9525"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pic>
      <p:cxnSp>
        <p:nvCxnSpPr>
          <p:cNvPr id="184" name="Google Shape;184;g13c9fefa0fb_0_40"/>
          <p:cNvCxnSpPr/>
          <p:nvPr/>
        </p:nvCxnSpPr>
        <p:spPr>
          <a:xfrm rot="10800000">
            <a:off x="7282175" y="2963600"/>
            <a:ext cx="649500" cy="216600"/>
          </a:xfrm>
          <a:prstGeom prst="straightConnector1">
            <a:avLst/>
          </a:prstGeom>
          <a:noFill/>
          <a:ln w="38100" cap="flat" cmpd="sng">
            <a:solidFill>
              <a:srgbClr val="FF0000"/>
            </a:solidFill>
            <a:prstDash val="solid"/>
            <a:round/>
            <a:headEnd type="none" w="med" len="med"/>
            <a:tailEnd type="stealth" w="med" len="med"/>
          </a:ln>
        </p:spPr>
      </p:cxnSp>
      <p:sp>
        <p:nvSpPr>
          <p:cNvPr id="5" name="Google Shape;174;g13c9fefa0fb_0_34">
            <a:extLst>
              <a:ext uri="{FF2B5EF4-FFF2-40B4-BE49-F238E27FC236}">
                <a16:creationId xmlns:a16="http://schemas.microsoft.com/office/drawing/2014/main" id="{A2CA915B-EF63-F9DD-1E41-67C1253258B5}"/>
              </a:ext>
            </a:extLst>
          </p:cNvPr>
          <p:cNvSpPr txBox="1">
            <a:spLocks noGrp="1"/>
          </p:cNvSpPr>
          <p:nvPr>
            <p:ph type="title"/>
          </p:nvPr>
        </p:nvSpPr>
        <p:spPr>
          <a:xfrm>
            <a:off x="457200" y="211018"/>
            <a:ext cx="8229600" cy="954592"/>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ct val="100000"/>
              <a:buFont typeface="Calibri"/>
              <a:buNone/>
            </a:pPr>
            <a:r>
              <a:rPr lang="en-US" dirty="0"/>
              <a:t>Baking a Pie Chart</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3c9fefa0fb_0_62"/>
          <p:cNvSpPr txBox="1">
            <a:spLocks noGrp="1"/>
          </p:cNvSpPr>
          <p:nvPr>
            <p:ph type="title"/>
          </p:nvPr>
        </p:nvSpPr>
        <p:spPr>
          <a:xfrm>
            <a:off x="508396" y="457200"/>
            <a:ext cx="6447300" cy="99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a:t>Time for Pie Reflection</a:t>
            </a:r>
            <a:endParaRPr/>
          </a:p>
        </p:txBody>
      </p:sp>
      <p:sp>
        <p:nvSpPr>
          <p:cNvPr id="190" name="Google Shape;190;g13c9fefa0fb_0_62"/>
          <p:cNvSpPr txBox="1">
            <a:spLocks noGrp="1"/>
          </p:cNvSpPr>
          <p:nvPr>
            <p:ph type="body" idx="1"/>
          </p:nvPr>
        </p:nvSpPr>
        <p:spPr>
          <a:xfrm>
            <a:off x="508396" y="1170633"/>
            <a:ext cx="7633740" cy="3361007"/>
          </a:xfrm>
          <a:prstGeom prst="rect">
            <a:avLst/>
          </a:prstGeom>
        </p:spPr>
        <p:txBody>
          <a:bodyPr spcFirstLastPara="1" wrap="square" lIns="68575" tIns="34275" rIns="68575" bIns="34275" anchor="t" anchorCtr="0">
            <a:noAutofit/>
          </a:bodyPr>
          <a:lstStyle/>
          <a:p>
            <a:pPr marL="457200" lvl="0" indent="-393700" algn="l" rtl="0">
              <a:spcBef>
                <a:spcPts val="800"/>
              </a:spcBef>
              <a:spcAft>
                <a:spcPts val="0"/>
              </a:spcAft>
              <a:buClr>
                <a:schemeClr val="tx1"/>
              </a:buClr>
              <a:buSzPts val="2600"/>
              <a:buFont typeface="Calibri"/>
              <a:buAutoNum type="arabicPeriod"/>
            </a:pPr>
            <a:r>
              <a:rPr lang="en-US" dirty="0"/>
              <a:t>Do you feel your pie chart represents how you spend your time? </a:t>
            </a:r>
            <a:endParaRPr dirty="0"/>
          </a:p>
          <a:p>
            <a:pPr marL="457200" lvl="0" indent="-393700" algn="l" rtl="0">
              <a:spcBef>
                <a:spcPts val="1000"/>
              </a:spcBef>
              <a:spcAft>
                <a:spcPts val="0"/>
              </a:spcAft>
              <a:buClr>
                <a:schemeClr val="tx1"/>
              </a:buClr>
              <a:buSzPts val="2600"/>
              <a:buFont typeface="Calibri"/>
              <a:buAutoNum type="arabicPeriod"/>
            </a:pPr>
            <a:r>
              <a:rPr lang="en-US" dirty="0"/>
              <a:t>Are there things about how you spend your time that you would like to change? </a:t>
            </a:r>
            <a:endParaRPr dirty="0"/>
          </a:p>
          <a:p>
            <a:pPr marL="457200" lvl="0" indent="-393700" algn="l" rtl="0">
              <a:spcBef>
                <a:spcPts val="1000"/>
              </a:spcBef>
              <a:spcAft>
                <a:spcPts val="1000"/>
              </a:spcAft>
              <a:buClr>
                <a:schemeClr val="tx1"/>
              </a:buClr>
              <a:buSzPts val="2600"/>
              <a:buFont typeface="Calibri"/>
              <a:buAutoNum type="arabicPeriod"/>
            </a:pPr>
            <a:r>
              <a:rPr lang="en-US" dirty="0"/>
              <a:t>Are there things you ought to change to manage your time better?</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3ca4f6cf78_0_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Wheel of Time</a:t>
            </a:r>
            <a:endParaRPr/>
          </a:p>
        </p:txBody>
      </p:sp>
      <p:sp>
        <p:nvSpPr>
          <p:cNvPr id="196" name="Google Shape;196;g13ca4f6cf78_0_0"/>
          <p:cNvSpPr txBox="1">
            <a:spLocks noGrp="1"/>
          </p:cNvSpPr>
          <p:nvPr>
            <p:ph type="body" idx="1"/>
          </p:nvPr>
        </p:nvSpPr>
        <p:spPr>
          <a:xfrm>
            <a:off x="457200" y="1305050"/>
            <a:ext cx="32487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US"/>
              <a:t>Rate your time usage in relation to your personal needs and goals. </a:t>
            </a:r>
            <a:endParaRPr/>
          </a:p>
        </p:txBody>
      </p:sp>
      <p:pic>
        <p:nvPicPr>
          <p:cNvPr id="197" name="Google Shape;197;g13ca4f6cf78_0_0"/>
          <p:cNvPicPr preferRelativeResize="0"/>
          <p:nvPr/>
        </p:nvPicPr>
        <p:blipFill>
          <a:blip r:embed="rId3">
            <a:alphaModFix/>
          </a:blip>
          <a:stretch>
            <a:fillRect/>
          </a:stretch>
        </p:blipFill>
        <p:spPr>
          <a:xfrm>
            <a:off x="2890650" y="190800"/>
            <a:ext cx="6558149" cy="4918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Keeping Track</a:t>
            </a:r>
            <a:endParaRPr/>
          </a:p>
        </p:txBody>
      </p:sp>
      <p:sp>
        <p:nvSpPr>
          <p:cNvPr id="87" name="Google Shape;87;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a:t>Time Management 101</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3ca4f6cf78_0_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Goal</a:t>
            </a:r>
            <a:endParaRPr/>
          </a:p>
        </p:txBody>
      </p:sp>
      <p:sp>
        <p:nvSpPr>
          <p:cNvPr id="203" name="Google Shape;203;g13ca4f6cf78_0_7"/>
          <p:cNvSpPr txBox="1">
            <a:spLocks noGrp="1"/>
          </p:cNvSpPr>
          <p:nvPr>
            <p:ph type="body" idx="1"/>
          </p:nvPr>
        </p:nvSpPr>
        <p:spPr>
          <a:xfrm>
            <a:off x="457200" y="1305050"/>
            <a:ext cx="30345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US" dirty="0"/>
              <a:t>Write down something you will do to improve your score in one area of your Wheel of Time.</a:t>
            </a:r>
            <a:endParaRPr dirty="0"/>
          </a:p>
        </p:txBody>
      </p:sp>
      <p:pic>
        <p:nvPicPr>
          <p:cNvPr id="204" name="Google Shape;204;g13ca4f6cf78_0_7"/>
          <p:cNvPicPr preferRelativeResize="0"/>
          <p:nvPr/>
        </p:nvPicPr>
        <p:blipFill>
          <a:blip r:embed="rId3">
            <a:alphaModFix/>
          </a:blip>
          <a:stretch>
            <a:fillRect/>
          </a:stretch>
        </p:blipFill>
        <p:spPr>
          <a:xfrm>
            <a:off x="2890650" y="190800"/>
            <a:ext cx="6558149" cy="4918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Questions</a:t>
            </a:r>
            <a:endParaRPr dirty="0"/>
          </a:p>
        </p:txBody>
      </p:sp>
      <p:sp>
        <p:nvSpPr>
          <p:cNvPr id="93" name="Google Shape;93;p3"/>
          <p:cNvSpPr txBox="1">
            <a:spLocks noGrp="1"/>
          </p:cNvSpPr>
          <p:nvPr>
            <p:ph type="body" idx="1"/>
          </p:nvPr>
        </p:nvSpPr>
        <p:spPr>
          <a:xfrm>
            <a:off x="530350" y="2028502"/>
            <a:ext cx="7772400" cy="2095500"/>
          </a:xfrm>
          <a:prstGeom prst="rect">
            <a:avLst/>
          </a:prstGeom>
          <a:noFill/>
          <a:ln>
            <a:noFill/>
          </a:ln>
        </p:spPr>
        <p:txBody>
          <a:bodyPr spcFirstLastPara="1" wrap="square" lIns="45700" tIns="45700" rIns="45700" bIns="45700" anchor="t" anchorCtr="0">
            <a:normAutofit/>
          </a:bodyPr>
          <a:lstStyle/>
          <a:p>
            <a:pPr marL="457200" lvl="0" indent="-393700" algn="l" rtl="0">
              <a:lnSpc>
                <a:spcPct val="100000"/>
              </a:lnSpc>
              <a:spcBef>
                <a:spcPts val="0"/>
              </a:spcBef>
              <a:spcAft>
                <a:spcPts val="600"/>
              </a:spcAft>
              <a:buSzPts val="2600"/>
              <a:buChar char="•"/>
            </a:pPr>
            <a:r>
              <a:rPr lang="en-US" dirty="0"/>
              <a:t>Are we aware of how we are spending our time? </a:t>
            </a:r>
            <a:endParaRPr dirty="0"/>
          </a:p>
          <a:p>
            <a:pPr marL="457200" lvl="0" indent="-393700" algn="l" rtl="0">
              <a:lnSpc>
                <a:spcPct val="100000"/>
              </a:lnSpc>
              <a:spcBef>
                <a:spcPts val="0"/>
              </a:spcBef>
              <a:spcAft>
                <a:spcPts val="0"/>
              </a:spcAft>
              <a:buSzPts val="2600"/>
              <a:buChar char="•"/>
            </a:pPr>
            <a:r>
              <a:rPr lang="en-US" dirty="0"/>
              <a:t>Do we spend our time in ways that are valuable to our life goals?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Learning Objectives</a:t>
            </a:r>
            <a:endParaRPr dirty="0"/>
          </a:p>
        </p:txBody>
      </p:sp>
      <p:sp>
        <p:nvSpPr>
          <p:cNvPr id="99" name="Google Shape;99;p4"/>
          <p:cNvSpPr txBox="1">
            <a:spLocks noGrp="1"/>
          </p:cNvSpPr>
          <p:nvPr>
            <p:ph type="body" idx="1"/>
          </p:nvPr>
        </p:nvSpPr>
        <p:spPr>
          <a:xfrm>
            <a:off x="530350" y="2028502"/>
            <a:ext cx="7772400" cy="2253900"/>
          </a:xfrm>
          <a:prstGeom prst="rect">
            <a:avLst/>
          </a:prstGeom>
          <a:noFill/>
          <a:ln>
            <a:noFill/>
          </a:ln>
        </p:spPr>
        <p:txBody>
          <a:bodyPr spcFirstLastPara="1" wrap="square" lIns="45700" tIns="45700" rIns="45700" bIns="45700" anchor="t" anchorCtr="0">
            <a:normAutofit/>
          </a:bodyPr>
          <a:lstStyle/>
          <a:p>
            <a:pPr marL="457200" lvl="0" indent="-393700" algn="l" rtl="0">
              <a:lnSpc>
                <a:spcPct val="100000"/>
              </a:lnSpc>
              <a:spcBef>
                <a:spcPts val="0"/>
              </a:spcBef>
              <a:spcAft>
                <a:spcPts val="600"/>
              </a:spcAft>
              <a:buSzPts val="2600"/>
              <a:buChar char="•"/>
            </a:pPr>
            <a:r>
              <a:rPr lang="en-US" dirty="0"/>
              <a:t>Estimate with accuracy how long everyday tasks take to complete.</a:t>
            </a:r>
            <a:endParaRPr dirty="0"/>
          </a:p>
          <a:p>
            <a:pPr marL="457200" lvl="0" indent="-393700" algn="l" rtl="0">
              <a:lnSpc>
                <a:spcPct val="100000"/>
              </a:lnSpc>
              <a:spcBef>
                <a:spcPts val="0"/>
              </a:spcBef>
              <a:spcAft>
                <a:spcPts val="0"/>
              </a:spcAft>
              <a:buSzPts val="2600"/>
              <a:buChar char="•"/>
            </a:pPr>
            <a:r>
              <a:rPr lang="en-US" dirty="0"/>
              <a:t>Prioritize how to spend time to achieve desired outcomes.</a:t>
            </a:r>
            <a:endParaRPr dirty="0"/>
          </a:p>
          <a:p>
            <a:pPr marL="398463" lvl="0" indent="-177800" algn="l" rtl="0">
              <a:lnSpc>
                <a:spcPct val="100000"/>
              </a:lnSpc>
              <a:spcBef>
                <a:spcPts val="0"/>
              </a:spcBef>
              <a:spcAft>
                <a:spcPts val="0"/>
              </a:spcAft>
              <a:buClr>
                <a:schemeClr val="lt1"/>
              </a:buClr>
              <a:buSzPts val="2600"/>
              <a:buFont typeface="Arial"/>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13a1044dd3b_0_9"/>
          <p:cNvSpPr txBox="1">
            <a:spLocks noGrp="1"/>
          </p:cNvSpPr>
          <p:nvPr>
            <p:ph type="title"/>
          </p:nvPr>
        </p:nvSpPr>
        <p:spPr>
          <a:xfrm>
            <a:off x="508396" y="457200"/>
            <a:ext cx="6447300" cy="99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a:t>Minute to Win it</a:t>
            </a:r>
            <a:endParaRPr/>
          </a:p>
        </p:txBody>
      </p:sp>
      <p:sp>
        <p:nvSpPr>
          <p:cNvPr id="105" name="Google Shape;105;g13a1044dd3b_0_9"/>
          <p:cNvSpPr txBox="1">
            <a:spLocks noGrp="1"/>
          </p:cNvSpPr>
          <p:nvPr>
            <p:ph type="body" idx="1"/>
          </p:nvPr>
        </p:nvSpPr>
        <p:spPr>
          <a:xfrm>
            <a:off x="561000" y="1139525"/>
            <a:ext cx="7281600" cy="2911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US" sz="2300" dirty="0"/>
              <a:t>Complete each task in less than 1 minute. Determine who on your team will take on each round:</a:t>
            </a:r>
            <a:endParaRPr sz="2300" dirty="0"/>
          </a:p>
          <a:p>
            <a:pPr marL="457200" lvl="0" indent="-374650" algn="l" rtl="0">
              <a:spcBef>
                <a:spcPts val="1000"/>
              </a:spcBef>
              <a:spcAft>
                <a:spcPts val="0"/>
              </a:spcAft>
              <a:buClr>
                <a:schemeClr val="tx1"/>
              </a:buClr>
              <a:buSzPts val="2300"/>
              <a:buFont typeface="Calibri"/>
              <a:buAutoNum type="arabicPeriod"/>
            </a:pPr>
            <a:r>
              <a:rPr lang="en-US" sz="2300" b="1" dirty="0"/>
              <a:t>Cookie Face: </a:t>
            </a:r>
            <a:r>
              <a:rPr lang="en-US" sz="2300" dirty="0"/>
              <a:t>Move a cookie from your forehead to your mouth using only face muscles.</a:t>
            </a:r>
            <a:endParaRPr sz="2300" dirty="0"/>
          </a:p>
          <a:p>
            <a:pPr marL="457200" lvl="0" indent="-374650" algn="l" rtl="0">
              <a:spcBef>
                <a:spcPts val="1000"/>
              </a:spcBef>
              <a:spcAft>
                <a:spcPts val="0"/>
              </a:spcAft>
              <a:buClr>
                <a:schemeClr val="tx1"/>
              </a:buClr>
              <a:buSzPts val="2300"/>
              <a:buFont typeface="Calibri"/>
              <a:buAutoNum type="arabicPeriod"/>
            </a:pPr>
            <a:r>
              <a:rPr lang="en-US" sz="2300" b="1" dirty="0"/>
              <a:t>Balloon Juggle:</a:t>
            </a:r>
            <a:r>
              <a:rPr lang="en-US" sz="2300" dirty="0"/>
              <a:t> Keep three balloons in the air for 1 minute on your own.</a:t>
            </a:r>
            <a:endParaRPr sz="2300" dirty="0"/>
          </a:p>
          <a:p>
            <a:pPr marL="457200" lvl="0" indent="-374650" algn="l" rtl="0">
              <a:spcBef>
                <a:spcPts val="1000"/>
              </a:spcBef>
              <a:spcAft>
                <a:spcPts val="1000"/>
              </a:spcAft>
              <a:buClr>
                <a:schemeClr val="tx1"/>
              </a:buClr>
              <a:buSzPts val="2300"/>
              <a:buFont typeface="Calibri"/>
              <a:buAutoNum type="arabicPeriod"/>
            </a:pPr>
            <a:r>
              <a:rPr lang="en-US" sz="2300" b="1" dirty="0"/>
              <a:t>Cabbage Roll:</a:t>
            </a:r>
            <a:r>
              <a:rPr lang="en-US" sz="2300" dirty="0"/>
              <a:t> Roll a cabbage from start to finish line with your nose.</a:t>
            </a:r>
            <a:endParaRPr sz="2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9"/>
        <p:cNvGrpSpPr/>
        <p:nvPr/>
      </p:nvGrpSpPr>
      <p:grpSpPr>
        <a:xfrm>
          <a:off x="0" y="0"/>
          <a:ext cx="0" cy="0"/>
          <a:chOff x="0" y="0"/>
          <a:chExt cx="0" cy="0"/>
        </a:xfrm>
      </p:grpSpPr>
      <p:pic>
        <p:nvPicPr>
          <p:cNvPr id="110" name="Google Shape;110;p5" title="K20 Center 1 minute timer">
            <a:hlinkClick r:id="rId3"/>
          </p:cNvPr>
          <p:cNvPicPr preferRelativeResize="0"/>
          <p:nvPr/>
        </p:nvPicPr>
        <p:blipFill>
          <a:blip r:embed="rId4">
            <a:alphaModFix/>
          </a:blip>
          <a:stretch>
            <a:fillRect/>
          </a:stretch>
        </p:blipFill>
        <p:spPr>
          <a:xfrm>
            <a:off x="1251975" y="0"/>
            <a:ext cx="6467776" cy="4850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13a1044dd3b_0_15"/>
          <p:cNvSpPr txBox="1">
            <a:spLocks noGrp="1"/>
          </p:cNvSpPr>
          <p:nvPr>
            <p:ph type="body" idx="1"/>
          </p:nvPr>
        </p:nvSpPr>
        <p:spPr>
          <a:xfrm>
            <a:off x="508396" y="1205802"/>
            <a:ext cx="7745058" cy="3325838"/>
          </a:xfrm>
          <a:prstGeom prst="rect">
            <a:avLst/>
          </a:prstGeom>
        </p:spPr>
        <p:txBody>
          <a:bodyPr spcFirstLastPara="1" wrap="square" lIns="68575" tIns="34275" rIns="68575" bIns="34275" anchor="t" anchorCtr="0">
            <a:noAutofit/>
          </a:bodyPr>
          <a:lstStyle/>
          <a:p>
            <a:pPr marL="457200" lvl="0" indent="-355600" algn="l" rtl="0">
              <a:spcBef>
                <a:spcPts val="800"/>
              </a:spcBef>
              <a:spcAft>
                <a:spcPts val="0"/>
              </a:spcAft>
              <a:buClr>
                <a:schemeClr val="tx1"/>
              </a:buClr>
              <a:buSzPts val="2000"/>
              <a:buFont typeface="Calibri"/>
              <a:buChar char="•"/>
            </a:pPr>
            <a:r>
              <a:rPr lang="en-US" dirty="0"/>
              <a:t>How did the time pressure affect your performance? </a:t>
            </a:r>
            <a:endParaRPr dirty="0"/>
          </a:p>
          <a:p>
            <a:pPr marL="457200" lvl="0" indent="-355600" algn="l" rtl="0">
              <a:spcBef>
                <a:spcPts val="1000"/>
              </a:spcBef>
              <a:spcAft>
                <a:spcPts val="0"/>
              </a:spcAft>
              <a:buClr>
                <a:schemeClr val="tx1"/>
              </a:buClr>
              <a:buSzPts val="2000"/>
              <a:buFont typeface="Calibri"/>
              <a:buChar char="•"/>
            </a:pPr>
            <a:r>
              <a:rPr lang="en-US" dirty="0"/>
              <a:t>Did some tasks take longer, or less time than you thought? </a:t>
            </a:r>
            <a:endParaRPr dirty="0"/>
          </a:p>
          <a:p>
            <a:pPr marL="457200" lvl="0" indent="-355600" algn="l" rtl="0">
              <a:spcBef>
                <a:spcPts val="1000"/>
              </a:spcBef>
              <a:spcAft>
                <a:spcPts val="1000"/>
              </a:spcAft>
              <a:buClr>
                <a:schemeClr val="tx1"/>
              </a:buClr>
              <a:buSzPts val="2000"/>
              <a:buFont typeface="Calibri"/>
              <a:buChar char="•"/>
            </a:pPr>
            <a:r>
              <a:rPr lang="en-US" dirty="0"/>
              <a:t>Were there unexpected challenges to the task that made it harder? </a:t>
            </a:r>
            <a:endParaRPr dirty="0"/>
          </a:p>
        </p:txBody>
      </p:sp>
      <p:sp>
        <p:nvSpPr>
          <p:cNvPr id="116" name="Google Shape;116;g13a1044dd3b_0_15"/>
          <p:cNvSpPr txBox="1">
            <a:spLocks noGrp="1"/>
          </p:cNvSpPr>
          <p:nvPr>
            <p:ph type="title"/>
          </p:nvPr>
        </p:nvSpPr>
        <p:spPr>
          <a:xfrm>
            <a:off x="508396" y="457200"/>
            <a:ext cx="6447300" cy="99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a:t>Reflection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It Takes as Long as It Takes</a:t>
            </a:r>
            <a:endParaRPr dirty="0"/>
          </a:p>
        </p:txBody>
      </p:sp>
      <p:pic>
        <p:nvPicPr>
          <p:cNvPr id="122" name="Google Shape;122;p7"/>
          <p:cNvPicPr preferRelativeResize="0"/>
          <p:nvPr/>
        </p:nvPicPr>
        <p:blipFill>
          <a:blip r:embed="rId3">
            <a:alphaModFix/>
          </a:blip>
          <a:stretch>
            <a:fillRect/>
          </a:stretch>
        </p:blipFill>
        <p:spPr>
          <a:xfrm>
            <a:off x="4805375" y="1240700"/>
            <a:ext cx="3351873" cy="3351873"/>
          </a:xfrm>
          <a:prstGeom prst="rect">
            <a:avLst/>
          </a:prstGeom>
          <a:noFill/>
          <a:ln w="9525"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pic>
      <p:sp>
        <p:nvSpPr>
          <p:cNvPr id="123" name="Google Shape;123;p7"/>
          <p:cNvSpPr txBox="1">
            <a:spLocks noGrp="1"/>
          </p:cNvSpPr>
          <p:nvPr>
            <p:ph type="body" idx="3"/>
          </p:nvPr>
        </p:nvSpPr>
        <p:spPr>
          <a:xfrm>
            <a:off x="457200" y="1286189"/>
            <a:ext cx="4040100" cy="3484008"/>
          </a:xfrm>
          <a:prstGeom prst="rect">
            <a:avLst/>
          </a:prstGeom>
        </p:spPr>
        <p:txBody>
          <a:bodyPr spcFirstLastPara="1" wrap="square" lIns="91425" tIns="0" rIns="91425" bIns="45700" anchor="t" anchorCtr="0">
            <a:normAutofit/>
          </a:bodyPr>
          <a:lstStyle/>
          <a:p>
            <a:pPr marL="457200" lvl="0" indent="-374650" algn="l" rtl="0">
              <a:spcBef>
                <a:spcPts val="360"/>
              </a:spcBef>
              <a:spcAft>
                <a:spcPts val="0"/>
              </a:spcAft>
              <a:buClr>
                <a:schemeClr val="tx1"/>
              </a:buClr>
              <a:buSzPts val="2300"/>
              <a:buChar char="•"/>
            </a:pPr>
            <a:r>
              <a:rPr lang="en-US" sz="2400" dirty="0"/>
              <a:t>Predict how long you think it takes to complete each of the everyday tasks listed in the chart. </a:t>
            </a:r>
            <a:endParaRPr sz="2400" dirty="0"/>
          </a:p>
          <a:p>
            <a:pPr marL="457200" lvl="0" indent="-374650" algn="l" rtl="0">
              <a:spcBef>
                <a:spcPts val="360"/>
              </a:spcBef>
              <a:spcAft>
                <a:spcPts val="0"/>
              </a:spcAft>
              <a:buClr>
                <a:schemeClr val="tx1"/>
              </a:buClr>
              <a:buSzPts val="2300"/>
              <a:buChar char="•"/>
            </a:pPr>
            <a:r>
              <a:rPr lang="en-US" sz="2400" dirty="0"/>
              <a:t>Then, record how long it actually takes to do these tasks. </a:t>
            </a:r>
            <a:endParaRPr sz="2400" dirty="0"/>
          </a:p>
          <a:p>
            <a:pPr marL="0" lvl="0" indent="0" algn="l" rtl="0">
              <a:spcBef>
                <a:spcPts val="360"/>
              </a:spcBef>
              <a:spcAft>
                <a:spcPts val="0"/>
              </a:spcAft>
              <a:buNone/>
            </a:pPr>
            <a:endParaRPr sz="23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3c9fefa0fb_0_6"/>
          <p:cNvSpPr txBox="1">
            <a:spLocks noGrp="1"/>
          </p:cNvSpPr>
          <p:nvPr>
            <p:ph type="title"/>
          </p:nvPr>
        </p:nvSpPr>
        <p:spPr>
          <a:xfrm>
            <a:off x="508396" y="457200"/>
            <a:ext cx="6447300" cy="9906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It Takes as Long as It Takes</a:t>
            </a:r>
            <a:endParaRPr dirty="0"/>
          </a:p>
        </p:txBody>
      </p:sp>
      <p:sp>
        <p:nvSpPr>
          <p:cNvPr id="129" name="Google Shape;129;g13c9fefa0fb_0_6"/>
          <p:cNvSpPr txBox="1">
            <a:spLocks noGrp="1"/>
          </p:cNvSpPr>
          <p:nvPr>
            <p:ph type="body" idx="1"/>
          </p:nvPr>
        </p:nvSpPr>
        <p:spPr>
          <a:xfrm>
            <a:off x="508396" y="1620440"/>
            <a:ext cx="6447300" cy="2911200"/>
          </a:xfrm>
          <a:prstGeom prst="rect">
            <a:avLst/>
          </a:prstGeom>
        </p:spPr>
        <p:txBody>
          <a:bodyPr spcFirstLastPara="1" wrap="square" lIns="68575" tIns="34275" rIns="68575" bIns="34275" anchor="t" anchorCtr="0">
            <a:noAutofit/>
          </a:bodyPr>
          <a:lstStyle/>
          <a:p>
            <a:pPr marL="457200" lvl="0" indent="-374650" algn="l" rtl="0">
              <a:spcBef>
                <a:spcPts val="520"/>
              </a:spcBef>
              <a:spcAft>
                <a:spcPts val="0"/>
              </a:spcAft>
              <a:buClr>
                <a:schemeClr val="tx1"/>
              </a:buClr>
              <a:buSzPts val="2300"/>
              <a:buChar char="•"/>
            </a:pPr>
            <a:r>
              <a:rPr lang="en-US" dirty="0"/>
              <a:t>Did some things take longer than you thought? Less time? </a:t>
            </a:r>
            <a:endParaRPr dirty="0"/>
          </a:p>
          <a:p>
            <a:pPr marL="457200" lvl="0" indent="-374650" algn="l" rtl="0">
              <a:spcBef>
                <a:spcPts val="1000"/>
              </a:spcBef>
              <a:spcAft>
                <a:spcPts val="0"/>
              </a:spcAft>
              <a:buClr>
                <a:schemeClr val="tx1"/>
              </a:buClr>
              <a:buSzPts val="2300"/>
              <a:buChar char="•"/>
            </a:pPr>
            <a:r>
              <a:rPr lang="en-US" dirty="0"/>
              <a:t>How did it feel to finish more quickly than you thought or take longer? </a:t>
            </a:r>
            <a:endParaRPr dirty="0"/>
          </a:p>
          <a:p>
            <a:pPr marL="0" lvl="0" indent="0" algn="l" rtl="0">
              <a:spcBef>
                <a:spcPts val="1000"/>
              </a:spcBef>
              <a:spcAft>
                <a:spcPts val="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900</Words>
  <Application>Microsoft Macintosh PowerPoint</Application>
  <PresentationFormat>On-screen Show (16:9)</PresentationFormat>
  <Paragraphs>69</Paragraphs>
  <Slides>20</Slides>
  <Notes>20</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Noto Sans Symbols</vt:lpstr>
      <vt:lpstr>Open Sans</vt:lpstr>
      <vt:lpstr>Trebuchet MS</vt:lpstr>
      <vt:lpstr>LEARN theme</vt:lpstr>
      <vt:lpstr>PowerPoint Presentation</vt:lpstr>
      <vt:lpstr>Keeping Track</vt:lpstr>
      <vt:lpstr>Essential Questions</vt:lpstr>
      <vt:lpstr>Learning Objectives</vt:lpstr>
      <vt:lpstr>Minute to Win it</vt:lpstr>
      <vt:lpstr>PowerPoint Presentation</vt:lpstr>
      <vt:lpstr>Reflection</vt:lpstr>
      <vt:lpstr>It Takes as Long as It Takes</vt:lpstr>
      <vt:lpstr>It Takes as Long as It Takes</vt:lpstr>
      <vt:lpstr>Expecting the Unexpected</vt:lpstr>
      <vt:lpstr>Time Category Totals</vt:lpstr>
      <vt:lpstr>PowerPoint Presentation</vt:lpstr>
      <vt:lpstr>Baking a Pie Chart</vt:lpstr>
      <vt:lpstr>Baking a Pie Chart</vt:lpstr>
      <vt:lpstr>Baking a Pie Chart</vt:lpstr>
      <vt:lpstr>Baking a Pie Chart</vt:lpstr>
      <vt:lpstr>Baking a Pie Chart</vt:lpstr>
      <vt:lpstr>Time for Pie Reflection</vt:lpstr>
      <vt:lpstr>Wheel of Time</vt:lpstr>
      <vt:lpstr>Goal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Track</dc:title>
  <dc:creator>K20 Center</dc:creator>
  <cp:lastModifiedBy>Marcelli, Ann N.</cp:lastModifiedBy>
  <cp:revision>2</cp:revision>
  <dcterms:created xsi:type="dcterms:W3CDTF">2020-10-14T20:24:40Z</dcterms:created>
  <dcterms:modified xsi:type="dcterms:W3CDTF">2022-08-12T14:20:09Z</dcterms:modified>
</cp:coreProperties>
</file>