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  <p:sldMasterId id="2147483669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74" r:id="rId14"/>
    <p:sldId id="266" r:id="rId15"/>
    <p:sldId id="267" r:id="rId16"/>
    <p:sldId id="268" r:id="rId17"/>
    <p:sldId id="269" r:id="rId18"/>
    <p:sldId id="270" r:id="rId19"/>
    <p:sldId id="273" r:id="rId20"/>
    <p:sldId id="276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PmWN7KcfneJKDe0M4ovwELPwX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44" y="1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James D." userId="a230f219-3cd2-4e5b-ad0c-4b663830e378" providerId="ADAL" clId="{24F4C5B3-BFA7-4297-8262-2D5BB72FB0F7}"/>
    <pc:docChg chg="delSld">
      <pc:chgData name="Doyle, James D." userId="a230f219-3cd2-4e5b-ad0c-4b663830e378" providerId="ADAL" clId="{24F4C5B3-BFA7-4297-8262-2D5BB72FB0F7}" dt="2022-08-22T14:52:09.889" v="0" actId="2696"/>
      <pc:docMkLst>
        <pc:docMk/>
      </pc:docMkLst>
      <pc:sldChg chg="del">
        <pc:chgData name="Doyle, James D." userId="a230f219-3cd2-4e5b-ad0c-4b663830e378" providerId="ADAL" clId="{24F4C5B3-BFA7-4297-8262-2D5BB72FB0F7}" dt="2022-08-22T14:52:09.889" v="0" actId="2696"/>
        <pc:sldMkLst>
          <pc:docMk/>
          <pc:sldMk cId="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qHWMUljSw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qmk_9XVR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FQd3h9tTMvk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45b745375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g145b745375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https://www.youtube.com/watch?v=KUqHWMUljSw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5b745375b_0_1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45b745375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03fe3a6bf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1403fe3a6bf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03fe3a6b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403fe3a6b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03fe3a6b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03fe3a6b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45b745375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g145b745375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https://www.youtube.com/watch?v=hHqmk_9XVR0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5b745375b_0_3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g145b745375b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Char char="●"/>
            </a:pP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YouTube. (2021, August 5). </a:t>
            </a:r>
            <a:r>
              <a:rPr lang="en-US" sz="1200" i="1">
                <a:solidFill>
                  <a:srgbClr val="292929"/>
                </a:solidFill>
                <a:highlight>
                  <a:srgbClr val="FFFFFF"/>
                </a:highlight>
              </a:rPr>
              <a:t>Drawing shapes into faces!</a:t>
            </a:r>
            <a:r>
              <a:rPr lang="en-US" sz="1200">
                <a:solidFill>
                  <a:srgbClr val="292929"/>
                </a:solidFill>
                <a:highlight>
                  <a:srgbClr val="FFFFFF"/>
                </a:highlight>
              </a:rPr>
              <a:t> YouTube. Retrieved June 7, 2022, from </a:t>
            </a:r>
            <a:r>
              <a:rPr lang="en-US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https://www.youtube.com/watch</a:t>
            </a:r>
            <a:r>
              <a:rPr lang="en-US" sz="12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?v=FQd3h9tTMvk</a:t>
            </a:r>
            <a:endParaRPr sz="12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03fe3a6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03fe3a6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03fe3a6b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403fe3a6b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5b745375b_0_35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45b745375b_0_355"/>
          <p:cNvSpPr txBox="1">
            <a:spLocks noGrp="1"/>
          </p:cNvSpPr>
          <p:nvPr>
            <p:ph type="body" idx="1"/>
          </p:nvPr>
        </p:nvSpPr>
        <p:spPr>
          <a:xfrm>
            <a:off x="457201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7350" algn="l" rtl="0">
              <a:spcBef>
                <a:spcPts val="500"/>
              </a:spcBef>
              <a:spcAft>
                <a:spcPts val="0"/>
              </a:spcAft>
              <a:buSzPts val="2500"/>
              <a:buChar char="⚫"/>
              <a:defRPr sz="2600"/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145b745375b_0_355"/>
          <p:cNvSpPr txBox="1">
            <a:spLocks noGrp="1"/>
          </p:cNvSpPr>
          <p:nvPr>
            <p:ph type="body" idx="2"/>
          </p:nvPr>
        </p:nvSpPr>
        <p:spPr>
          <a:xfrm>
            <a:off x="4648204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7350" algn="l" rtl="0">
              <a:spcBef>
                <a:spcPts val="500"/>
              </a:spcBef>
              <a:spcAft>
                <a:spcPts val="0"/>
              </a:spcAft>
              <a:buSzPts val="2500"/>
              <a:buChar char="⚫"/>
              <a:defRPr sz="2600"/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0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5b745375b_0_35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libri"/>
              <a:buNone/>
              <a:defRPr sz="5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45b745375b_0_35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13700" bIns="34275" anchor="t" anchorCtr="0">
            <a:normAutofit/>
          </a:bodyPr>
          <a:lstStyle>
            <a:lvl1pPr marR="50800" lvl="0" algn="l" rtl="0">
              <a:spcBef>
                <a:spcPts val="50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200"/>
              </a:spcBef>
              <a:spcAft>
                <a:spcPts val="0"/>
              </a:spcAft>
              <a:buSzPts val="800"/>
              <a:buNone/>
              <a:defRPr/>
            </a:lvl2pPr>
            <a:lvl3pPr lvl="2" algn="ctr" rtl="0"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3pPr>
            <a:lvl4pPr lvl="3" algn="ctr" rtl="0">
              <a:spcBef>
                <a:spcPts val="200"/>
              </a:spcBef>
              <a:spcAft>
                <a:spcPts val="0"/>
              </a:spcAft>
              <a:buSzPts val="600"/>
              <a:buNone/>
              <a:defRPr/>
            </a:lvl4pPr>
            <a:lvl5pPr lvl="4" algn="ctr" rtl="0">
              <a:spcBef>
                <a:spcPts val="200"/>
              </a:spcBef>
              <a:spcAft>
                <a:spcPts val="0"/>
              </a:spcAft>
              <a:buSzPts val="600"/>
              <a:buNone/>
              <a:defRPr/>
            </a:lvl5pPr>
            <a:lvl6pPr lvl="5" algn="ctr" rtl="0">
              <a:spcBef>
                <a:spcPts val="200"/>
              </a:spcBef>
              <a:spcAft>
                <a:spcPts val="0"/>
              </a:spcAft>
              <a:buSzPts val="800"/>
              <a:buNone/>
              <a:defRPr/>
            </a:lvl6pPr>
            <a:lvl7pPr lvl="6" algn="ctr" rtl="0">
              <a:spcBef>
                <a:spcPts val="200"/>
              </a:spcBef>
              <a:spcAft>
                <a:spcPts val="0"/>
              </a:spcAft>
              <a:buSzPts val="800"/>
              <a:buNone/>
              <a:defRPr/>
            </a:lvl7pPr>
            <a:lvl8pPr lvl="7" algn="ctr" rtl="0">
              <a:spcBef>
                <a:spcPts val="2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20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5b745375b_0_36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45b745375b_0_36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⚫"/>
              <a:defRPr/>
            </a:lvl1pPr>
            <a:lvl2pPr marL="914400" lvl="1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2pPr>
            <a:lvl3pPr marL="1371600" lvl="2" indent="-273050" algn="l" rtl="0">
              <a:spcBef>
                <a:spcPts val="200"/>
              </a:spcBef>
              <a:spcAft>
                <a:spcPts val="0"/>
              </a:spcAft>
              <a:buSzPts val="700"/>
              <a:buChar char="⚫"/>
              <a:defRPr/>
            </a:lvl3pPr>
            <a:lvl4pPr marL="1828800" lvl="3" indent="-266700" algn="l" rtl="0">
              <a:spcBef>
                <a:spcPts val="200"/>
              </a:spcBef>
              <a:spcAft>
                <a:spcPts val="0"/>
              </a:spcAft>
              <a:buSzPts val="600"/>
              <a:buChar char="⚫"/>
              <a:defRPr/>
            </a:lvl4pPr>
            <a:lvl5pPr marL="2286000" lvl="4" indent="-266700" algn="l" rtl="0">
              <a:spcBef>
                <a:spcPts val="200"/>
              </a:spcBef>
              <a:spcAft>
                <a:spcPts val="0"/>
              </a:spcAft>
              <a:buSzPts val="600"/>
              <a:buChar char="⚫"/>
              <a:defRPr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2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5b745375b_0_36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Calibri"/>
              <a:buNone/>
              <a:defRPr sz="56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45b745375b_0_36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9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900"/>
              <a:buNone/>
              <a:defRPr sz="1400">
                <a:solidFill>
                  <a:schemeClr val="lt1"/>
                </a:solidFill>
              </a:defRPr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7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5b745375b_0_36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45b745375b_0_368"/>
          <p:cNvSpPr txBox="1">
            <a:spLocks noGrp="1"/>
          </p:cNvSpPr>
          <p:nvPr>
            <p:ph type="body" idx="1"/>
          </p:nvPr>
        </p:nvSpPr>
        <p:spPr>
          <a:xfrm>
            <a:off x="457201" y="1391437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ctr" anchorCtr="0">
            <a:no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3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18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6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600" b="1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145b745375b_0_368"/>
          <p:cNvSpPr txBox="1">
            <a:spLocks noGrp="1"/>
          </p:cNvSpPr>
          <p:nvPr>
            <p:ph type="body" idx="2"/>
          </p:nvPr>
        </p:nvSpPr>
        <p:spPr>
          <a:xfrm>
            <a:off x="4645029" y="1394818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ctr" anchorCtr="0">
            <a:normAutofit/>
          </a:bodyPr>
          <a:lstStyle>
            <a:lvl1pPr marL="457200" lvl="0" indent="-228600" algn="l" rtl="0">
              <a:spcBef>
                <a:spcPts val="500"/>
              </a:spcBef>
              <a:spcAft>
                <a:spcPts val="0"/>
              </a:spcAft>
              <a:buSzPts val="23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1300"/>
              <a:buNone/>
              <a:defRPr sz="180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600" b="1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1100"/>
              <a:buNone/>
              <a:defRPr sz="1600" b="1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145b745375b_0_368"/>
          <p:cNvSpPr txBox="1">
            <a:spLocks noGrp="1"/>
          </p:cNvSpPr>
          <p:nvPr>
            <p:ph type="body" idx="3"/>
          </p:nvPr>
        </p:nvSpPr>
        <p:spPr>
          <a:xfrm>
            <a:off x="457201" y="1885950"/>
            <a:ext cx="40401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⚫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1800"/>
            </a:lvl3pPr>
            <a:lvl4pPr marL="1828800" lvl="3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600"/>
            </a:lvl4pPr>
            <a:lvl5pPr marL="2286000" lvl="4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6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145b745375b_0_368"/>
          <p:cNvSpPr txBox="1">
            <a:spLocks noGrp="1"/>
          </p:cNvSpPr>
          <p:nvPr>
            <p:ph type="body" idx="4"/>
          </p:nvPr>
        </p:nvSpPr>
        <p:spPr>
          <a:xfrm>
            <a:off x="4645029" y="1885950"/>
            <a:ext cx="40419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⚫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1800"/>
            </a:lvl3pPr>
            <a:lvl4pPr marL="1828800" lvl="3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600"/>
            </a:lvl4pPr>
            <a:lvl5pPr marL="2286000" lvl="4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6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2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5b745375b_0_374"/>
          <p:cNvSpPr txBox="1">
            <a:spLocks noGrp="1"/>
          </p:cNvSpPr>
          <p:nvPr>
            <p:ph type="title"/>
          </p:nvPr>
        </p:nvSpPr>
        <p:spPr>
          <a:xfrm>
            <a:off x="457201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1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5b745375b_0_376"/>
          <p:cNvSpPr txBox="1">
            <a:spLocks noGrp="1"/>
          </p:cNvSpPr>
          <p:nvPr>
            <p:ph type="body" idx="1"/>
          </p:nvPr>
        </p:nvSpPr>
        <p:spPr>
          <a:xfrm>
            <a:off x="3575053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SzPts val="2700"/>
              <a:buNone/>
              <a:defRPr sz="2800"/>
            </a:lvl1pPr>
            <a:lvl2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⚫"/>
              <a:defRPr sz="2600"/>
            </a:lvl2pPr>
            <a:lvl3pPr marL="1371600" lvl="2" indent="-336550" algn="l" rtl="0">
              <a:spcBef>
                <a:spcPts val="500"/>
              </a:spcBef>
              <a:spcAft>
                <a:spcPts val="0"/>
              </a:spcAft>
              <a:buSzPts val="1700"/>
              <a:buChar char="⚫"/>
              <a:defRPr sz="2400"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145b745375b_0_37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45b745375b_0_376"/>
          <p:cNvSpPr txBox="1">
            <a:spLocks noGrp="1"/>
          </p:cNvSpPr>
          <p:nvPr>
            <p:ph type="body" idx="2"/>
          </p:nvPr>
        </p:nvSpPr>
        <p:spPr>
          <a:xfrm>
            <a:off x="457201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⚫"/>
              <a:defRPr sz="2200"/>
            </a:lvl1pPr>
            <a:lvl2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1800"/>
            </a:lvl3pPr>
            <a:lvl4pPr marL="1828800" lvl="3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600"/>
            </a:lvl4pPr>
            <a:lvl5pPr marL="2286000" lvl="4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600"/>
            </a:lvl5pPr>
            <a:lvl6pPr marL="2743200" lvl="5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6pPr>
            <a:lvl7pPr marL="3200400" lvl="6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⚫"/>
              <a:defRPr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5b745375b_0_3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4800"/>
              <a:buFont typeface="Georgia"/>
              <a:buNone/>
              <a:defRPr sz="48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7" name="Google Shape;127;g145b745375b_0_380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87350" algn="l" rtl="0">
              <a:spcBef>
                <a:spcPts val="500"/>
              </a:spcBef>
              <a:spcAft>
                <a:spcPts val="0"/>
              </a:spcAft>
              <a:buSzPts val="2500"/>
              <a:buChar char="⚫"/>
              <a:defRPr/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 sz="1800"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onstantia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onstantia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g145b745375b_0_380"/>
          <p:cNvSpPr txBox="1">
            <a:spLocks noGrp="1"/>
          </p:cNvSpPr>
          <p:nvPr>
            <p:ph type="body" idx="2"/>
          </p:nvPr>
        </p:nvSpPr>
        <p:spPr>
          <a:xfrm>
            <a:off x="4692277" y="1200151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87350" algn="l" rtl="0">
              <a:spcBef>
                <a:spcPts val="500"/>
              </a:spcBef>
              <a:spcAft>
                <a:spcPts val="0"/>
              </a:spcAft>
              <a:buSzPts val="2500"/>
              <a:buChar char="⚫"/>
              <a:defRPr/>
            </a:lvl1pPr>
            <a:lvl2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⚫"/>
              <a:defRPr/>
            </a:lvl2pPr>
            <a:lvl3pPr marL="1371600" lvl="2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3pPr>
            <a:lvl4pPr marL="1828800" lvl="3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⚫"/>
              <a:defRPr/>
            </a:lvl4pPr>
            <a:lvl5pPr marL="2286000" lvl="4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⚫"/>
              <a:defRPr sz="1800"/>
            </a:lvl5pPr>
            <a:lvl6pPr marL="2743200" lvl="5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 sz="1800"/>
            </a:lvl6pPr>
            <a:lvl7pPr marL="3200400" lvl="6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 sz="1800"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onstantia"/>
              <a:buChar char="•"/>
              <a:defRPr sz="1800"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Constantia"/>
              <a:buChar char="•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2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27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8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5b745375b_0_3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g145b745375b_0_3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575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KUqHWMUljS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day1-k20Less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3DPCnu236yVul2G2Wkmeir5ZmcidNFuX/vie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hHqmk_9XVR0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day2-k20less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3DPCnu236yVul2G2Wkmeir5ZmcidNFuX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CF0-PBtHA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g145b745375b_0_6"/>
          <p:cNvGrpSpPr/>
          <p:nvPr/>
        </p:nvGrpSpPr>
        <p:grpSpPr>
          <a:xfrm>
            <a:off x="141570" y="95171"/>
            <a:ext cx="2209475" cy="2295946"/>
            <a:chOff x="-65764" y="-1541114"/>
            <a:chExt cx="6358200" cy="6358200"/>
          </a:xfrm>
        </p:grpSpPr>
        <p:sp>
          <p:nvSpPr>
            <p:cNvPr id="188" name="Google Shape;188;g145b745375b_0_6"/>
            <p:cNvSpPr/>
            <p:nvPr/>
          </p:nvSpPr>
          <p:spPr>
            <a:xfrm>
              <a:off x="150989" y="-1324362"/>
              <a:ext cx="5924700" cy="5924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50" tIns="45725" rIns="91450" bIns="457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89" name="Google Shape;189;g145b745375b_0_6"/>
            <p:cNvSpPr/>
            <p:nvPr/>
          </p:nvSpPr>
          <p:spPr>
            <a:xfrm>
              <a:off x="-65764" y="-1541114"/>
              <a:ext cx="6358200" cy="6358200"/>
            </a:xfrm>
            <a:prstGeom prst="ellipse">
              <a:avLst/>
            </a:prstGeom>
            <a:noFill/>
            <a:ln w="9525" cap="flat" cmpd="sng">
              <a:solidFill>
                <a:srgbClr val="6592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50" tIns="45725" rIns="91450" bIns="457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pic>
          <p:nvPicPr>
            <p:cNvPr id="190" name="Google Shape;190;g145b745375b_0_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8641" y="-1275536"/>
              <a:ext cx="5826938" cy="5826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g145b745375b_0_6"/>
          <p:cNvSpPr/>
          <p:nvPr/>
        </p:nvSpPr>
        <p:spPr>
          <a:xfrm>
            <a:off x="2464118" y="245482"/>
            <a:ext cx="6338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>
                <a:ln>
                  <a:noFill/>
                </a:ln>
                <a:solidFill>
                  <a:srgbClr val="991B1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1 Student Survey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2" name="Google Shape;192;g145b745375b_0_6" title="Classroom Engagement Day 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8682" y="917425"/>
            <a:ext cx="5634775" cy="422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5b745375b_0_1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Calibri"/>
              <a:buNone/>
            </a:pPr>
            <a:r>
              <a:rPr lang="en-US"/>
              <a:t>Day 1 Student Survey</a:t>
            </a:r>
            <a:endParaRPr/>
          </a:p>
        </p:txBody>
      </p:sp>
      <p:sp>
        <p:nvSpPr>
          <p:cNvPr id="198" name="Google Shape;198;g145b745375b_0_137"/>
          <p:cNvSpPr txBox="1">
            <a:spLocks noGrp="1"/>
          </p:cNvSpPr>
          <p:nvPr>
            <p:ph type="body" idx="1"/>
          </p:nvPr>
        </p:nvSpPr>
        <p:spPr>
          <a:xfrm>
            <a:off x="457201" y="1440064"/>
            <a:ext cx="47703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79400" lvl="0" indent="-285750" algn="l" rtl="0">
              <a:spcBef>
                <a:spcPts val="0"/>
              </a:spcBef>
              <a:spcAft>
                <a:spcPts val="0"/>
              </a:spcAft>
              <a:buSzPts val="2500"/>
              <a:buChar char="⚫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https://bit.ly/day1-k20Lesson</a:t>
            </a:r>
            <a:r>
              <a:rPr lang="en-US"/>
              <a:t> </a:t>
            </a:r>
            <a:endParaRPr/>
          </a:p>
        </p:txBody>
      </p:sp>
      <p:pic>
        <p:nvPicPr>
          <p:cNvPr id="199" name="Google Shape;199;g145b745375b_0_13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64350" y="2149012"/>
            <a:ext cx="3322500" cy="19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45b745375b_0_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6987" y="2217991"/>
            <a:ext cx="2215055" cy="236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03fe3a6bf_0_304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893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Take one minute to reflect on yesterday’s lesson. After you think through what we did, on a scale of </a:t>
            </a:r>
            <a:r>
              <a:rPr lang="en-US" b="1"/>
              <a:t>Fist to Five</a:t>
            </a:r>
            <a:r>
              <a:rPr lang="en-US"/>
              <a:t> (0-5) show on you hand your level of understanding.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49" name="Google Shape;149;g1403fe3a6bf_0_30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Day 2</a:t>
            </a:r>
            <a:endParaRPr/>
          </a:p>
        </p:txBody>
      </p:sp>
      <p:pic>
        <p:nvPicPr>
          <p:cNvPr id="150" name="Google Shape;150;g1403fe3a6bf_0_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000" y="2096022"/>
            <a:ext cx="3488700" cy="951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Using a triangle, design a fish. Follow your teacher’s instructions on how to get the design started.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You can alter the proportions of the shape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You can alter the shade of the color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Each time you make a change, make it next to the previous version of the drawing so we can see progress.</a:t>
            </a:r>
            <a:endParaRPr sz="2400"/>
          </a:p>
        </p:txBody>
      </p:sp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Guided Practice</a:t>
            </a:r>
            <a:endParaRPr/>
          </a:p>
        </p:txBody>
      </p:sp>
      <p:pic>
        <p:nvPicPr>
          <p:cNvPr id="157" name="Google Shape;157;p7" title="K20 5-minute timer JAZZY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2804" y="3906900"/>
            <a:ext cx="2198400" cy="12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1403fe3a6bf_0_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5" y="-2156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403fe3a6bf_0_310"/>
          <p:cNvSpPr txBox="1"/>
          <p:nvPr/>
        </p:nvSpPr>
        <p:spPr>
          <a:xfrm>
            <a:off x="288550" y="4353150"/>
            <a:ext cx="313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Sample using a triangle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03fe3a6bf_0_321"/>
          <p:cNvSpPr txBox="1">
            <a:spLocks noGrp="1"/>
          </p:cNvSpPr>
          <p:nvPr>
            <p:ph type="body" idx="1"/>
          </p:nvPr>
        </p:nvSpPr>
        <p:spPr>
          <a:xfrm>
            <a:off x="457200" y="1303300"/>
            <a:ext cx="59037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Using your original shape and color from yesterday, make a character of your own. Remember, you can change anything, but no erasing, always start a new iteration next to the one previous.</a:t>
            </a:r>
            <a:endParaRPr/>
          </a:p>
        </p:txBody>
      </p:sp>
      <p:sp>
        <p:nvSpPr>
          <p:cNvPr id="169" name="Google Shape;169;g1403fe3a6bf_0_3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Independent practice	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Answer the following questions: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did you learn from this experience?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Did starting from such basic components hinder or hurt your creativity? Why?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Did this change your perception of any popular character from a media franchise with which you are familiar?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“Exit” Ticket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g145b745375b_0_261"/>
          <p:cNvGrpSpPr/>
          <p:nvPr/>
        </p:nvGrpSpPr>
        <p:grpSpPr>
          <a:xfrm>
            <a:off x="141570" y="95171"/>
            <a:ext cx="2209475" cy="2295946"/>
            <a:chOff x="-65764" y="-1541114"/>
            <a:chExt cx="6358200" cy="6358200"/>
          </a:xfrm>
        </p:grpSpPr>
        <p:sp>
          <p:nvSpPr>
            <p:cNvPr id="236" name="Google Shape;236;g145b745375b_0_261"/>
            <p:cNvSpPr/>
            <p:nvPr/>
          </p:nvSpPr>
          <p:spPr>
            <a:xfrm>
              <a:off x="150989" y="-1324362"/>
              <a:ext cx="5924700" cy="5924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50" tIns="45725" rIns="91450" bIns="457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37" name="Google Shape;237;g145b745375b_0_261"/>
            <p:cNvSpPr/>
            <p:nvPr/>
          </p:nvSpPr>
          <p:spPr>
            <a:xfrm>
              <a:off x="-65764" y="-1541114"/>
              <a:ext cx="6358200" cy="6358200"/>
            </a:xfrm>
            <a:prstGeom prst="ellipse">
              <a:avLst/>
            </a:prstGeom>
            <a:noFill/>
            <a:ln w="9525" cap="flat" cmpd="sng">
              <a:solidFill>
                <a:srgbClr val="6592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50" tIns="45725" rIns="91450" bIns="457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pic>
          <p:nvPicPr>
            <p:cNvPr id="238" name="Google Shape;238;g145b745375b_0_26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8641" y="-1275536"/>
              <a:ext cx="5826938" cy="58269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g145b745375b_0_261"/>
          <p:cNvSpPr/>
          <p:nvPr/>
        </p:nvSpPr>
        <p:spPr>
          <a:xfrm>
            <a:off x="2464118" y="245482"/>
            <a:ext cx="63384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>
                <a:ln>
                  <a:noFill/>
                </a:ln>
                <a:solidFill>
                  <a:srgbClr val="991B1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2 Student Survey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Online Media 1" title="Classroom Engagement Day 2">
            <a:hlinkClick r:id="" action="ppaction://media"/>
            <a:extLst>
              <a:ext uri="{FF2B5EF4-FFF2-40B4-BE49-F238E27FC236}">
                <a16:creationId xmlns:a16="http://schemas.microsoft.com/office/drawing/2014/main" id="{9B9FC75A-402D-1831-0EB4-A6A0BE2918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77605" y="983394"/>
            <a:ext cx="5622498" cy="3176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45b745375b_0_3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Calibri"/>
              <a:buNone/>
            </a:pPr>
            <a:r>
              <a:rPr lang="en-US"/>
              <a:t>Day 2 Student Survey</a:t>
            </a:r>
            <a:endParaRPr/>
          </a:p>
        </p:txBody>
      </p:sp>
      <p:sp>
        <p:nvSpPr>
          <p:cNvPr id="246" name="Google Shape;246;g145b745375b_0_344"/>
          <p:cNvSpPr txBox="1">
            <a:spLocks noGrp="1"/>
          </p:cNvSpPr>
          <p:nvPr>
            <p:ph type="body" idx="1"/>
          </p:nvPr>
        </p:nvSpPr>
        <p:spPr>
          <a:xfrm>
            <a:off x="457201" y="1440064"/>
            <a:ext cx="47703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79400" lvl="0" indent="-285750" algn="l" rtl="0">
              <a:spcBef>
                <a:spcPts val="0"/>
              </a:spcBef>
              <a:spcAft>
                <a:spcPts val="0"/>
              </a:spcAft>
              <a:buSzPts val="2500"/>
              <a:buChar char="⚫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https://bit.ly/day2-k20lesson</a:t>
            </a:r>
            <a:r>
              <a:rPr lang="en-US"/>
              <a:t> </a:t>
            </a:r>
            <a:endParaRPr/>
          </a:p>
        </p:txBody>
      </p:sp>
      <p:pic>
        <p:nvPicPr>
          <p:cNvPr id="247" name="Google Shape;247;g145b745375b_0_34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64350" y="2123611"/>
            <a:ext cx="3322500" cy="19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45b745375b_0_3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5454" y="2202788"/>
            <a:ext cx="2315511" cy="236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 idx="4294967295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Iteration of Design from Shapes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1" lvl="0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Draw a shape of your choosing and fill it with one solid color. It can be as basic or complex as you’d like.</a:t>
            </a:r>
            <a:endParaRPr/>
          </a:p>
          <a:p>
            <a:pPr marL="227011" lvl="0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You can use markers, pens, pencils, or pastels, but stick to one medium for the entirety of the lesson.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Warm-up Activity</a:t>
            </a:r>
            <a:endParaRPr/>
          </a:p>
        </p:txBody>
      </p:sp>
      <p:pic>
        <p:nvPicPr>
          <p:cNvPr id="101" name="Google Shape;101;p3" title="K20 5-minute timer JAZZY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7637" y="3060550"/>
            <a:ext cx="3328723" cy="187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does shape inform character design?</a:t>
            </a:r>
            <a:endParaRPr/>
          </a:p>
          <a:p>
            <a:pPr marL="5556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2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Develop an original character through iteration.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0" descr="Iteration, or… trying again, taking it from the top, faster more intense as George Lucas would say, is one of the most valuable tools you have as a character designer. The problem though is just how hard it can be to use. I actually have some practical tips for Iteration as a character I’ve struggled with on and off for a long time has finally come together. &#10;&#10;Biko's Backpack is available on: http://patreon.com/bageldenizen​​​​&#10;&#10;The Learn Character Design Course is a comprehensive Character Design Curriculum, available now: http://learncharacterdesign.com​​​​​​&#10;&#10;To get a critique of your own, select either the Novice Bard tier on Patreon, or the Expedited Critique at brookeseggleston.com/shop&#10;&#10;Brookes Eggleston On Social:&#10;http://twitter.com/bageldenizen​​​​​​&#10;http://instagram.com/bageldenizen​​​​​​&#10;http://twitch.tv/bageldenizen​​​​​​&#10;&#10;Character Design Forge has new videos every week." title="ITERATION: An Essential Character Design Tool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03fe3a6bf_0_0"/>
          <p:cNvSpPr txBox="1">
            <a:spLocks noGrp="1"/>
          </p:cNvSpPr>
          <p:nvPr>
            <p:ph type="body" idx="1"/>
          </p:nvPr>
        </p:nvSpPr>
        <p:spPr>
          <a:xfrm>
            <a:off x="457200" y="1303300"/>
            <a:ext cx="59037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Answer the following question on a sticky note, crumple it up, and throw it in a waste basket:</a:t>
            </a:r>
            <a:br>
              <a:rPr lang="en-US"/>
            </a:b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was your key takeaway from the video?</a:t>
            </a:r>
            <a:endParaRPr/>
          </a:p>
        </p:txBody>
      </p:sp>
      <p:sp>
        <p:nvSpPr>
          <p:cNvPr id="124" name="Google Shape;124;g1403fe3a6bf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Commit and Toss</a:t>
            </a:r>
            <a:endParaRPr/>
          </a:p>
        </p:txBody>
      </p:sp>
      <p:pic>
        <p:nvPicPr>
          <p:cNvPr id="125" name="Google Shape;125;g1403fe3a6b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900" y="1483825"/>
            <a:ext cx="2175850" cy="21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Watch as you are led through the process.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Modeled design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403fe3a6bf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403fe3a6bf_0_81"/>
          <p:cNvSpPr txBox="1"/>
          <p:nvPr/>
        </p:nvSpPr>
        <p:spPr>
          <a:xfrm>
            <a:off x="238350" y="4528775"/>
            <a:ext cx="313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Sample using an irregular shape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20 PD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412</Words>
  <Application>Microsoft Office PowerPoint</Application>
  <PresentationFormat>On-screen Show (16:9)</PresentationFormat>
  <Paragraphs>39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Georgia</vt:lpstr>
      <vt:lpstr>Noto Sans Symbols</vt:lpstr>
      <vt:lpstr>LEARN theme</vt:lpstr>
      <vt:lpstr>LEARN theme</vt:lpstr>
      <vt:lpstr>K20 PD</vt:lpstr>
      <vt:lpstr>PowerPoint Presentation</vt:lpstr>
      <vt:lpstr>Iteration of Design from Shapes</vt:lpstr>
      <vt:lpstr>Warm-up Activity</vt:lpstr>
      <vt:lpstr>Essential Question</vt:lpstr>
      <vt:lpstr>Lesson Objective</vt:lpstr>
      <vt:lpstr>PowerPoint Presentation</vt:lpstr>
      <vt:lpstr>Commit and Toss</vt:lpstr>
      <vt:lpstr>Modeled design</vt:lpstr>
      <vt:lpstr>PowerPoint Presentation</vt:lpstr>
      <vt:lpstr>PowerPoint Presentation</vt:lpstr>
      <vt:lpstr>Day 1 Student Survey</vt:lpstr>
      <vt:lpstr>Day 2</vt:lpstr>
      <vt:lpstr>Guided Practice</vt:lpstr>
      <vt:lpstr>PowerPoint Presentation</vt:lpstr>
      <vt:lpstr>Independent practice </vt:lpstr>
      <vt:lpstr>“Exit” Ticket</vt:lpstr>
      <vt:lpstr>PowerPoint Presentation</vt:lpstr>
      <vt:lpstr>Day 2 Student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Halstied, Laura E.</dc:creator>
  <cp:lastModifiedBy>Doyle, James D.</cp:lastModifiedBy>
  <cp:revision>2</cp:revision>
  <dcterms:modified xsi:type="dcterms:W3CDTF">2022-08-22T14:52:20Z</dcterms:modified>
</cp:coreProperties>
</file>