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dpQirqFX3lZysAvAoQHRr48iu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02" d="100"/>
          <a:sy n="202" d="100"/>
        </p:scale>
        <p:origin x="5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customschemas.google.com/relationships/presentationmetadata" Target="meta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7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7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gy-1Z2Sa-c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2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2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2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369cb0459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g1369cb0459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369cb0459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g1369cb0459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3d2c791c3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K20 Center. (2020, September 16). I used to think…but now I know.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https://learn.k20center.ou.edu/strategy/137</a:t>
            </a:r>
            <a:r>
              <a:rPr lang="en-US"/>
              <a:t> </a:t>
            </a:r>
            <a:endParaRPr/>
          </a:p>
        </p:txBody>
      </p:sp>
      <p:sp>
        <p:nvSpPr>
          <p:cNvPr id="149" name="Google Shape;149;g13d2c791c3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369cb0459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K20 Center. (2020, September 16). I used to think…but now I know.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https://learn.k20center.ou.edu/strategy/137</a:t>
            </a:r>
            <a:r>
              <a:rPr lang="en-US"/>
              <a:t> </a:t>
            </a:r>
            <a:endParaRPr/>
          </a:p>
        </p:txBody>
      </p:sp>
      <p:sp>
        <p:nvSpPr>
          <p:cNvPr id="90" name="Google Shape;90;g1369cb0459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369cb045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Video Source: K20 Center. (2021, September 21). K20 Center 10-minute timer [Video]. YouTube.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https://www.youtube.com/watch?v=9gy-1Z2Sa-c</a:t>
            </a:r>
            <a:r>
              <a:rPr lang="en-US"/>
              <a:t> </a:t>
            </a:r>
            <a:endParaRPr/>
          </a:p>
        </p:txBody>
      </p:sp>
      <p:sp>
        <p:nvSpPr>
          <p:cNvPr id="109" name="Google Shape;109;g1369cb045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69cb045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K20 Center. (2020, September 16). Paired texts H-chart.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https://learn.k20center.ou.edu/strategy/132</a:t>
            </a:r>
            <a:r>
              <a:rPr lang="en-US"/>
              <a:t> </a:t>
            </a:r>
            <a:endParaRPr/>
          </a:p>
        </p:txBody>
      </p:sp>
      <p:sp>
        <p:nvSpPr>
          <p:cNvPr id="116" name="Google Shape;116;g1369cb045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d066aff2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K20 Center. (2020, September 16). Paired texts H-chart.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https://learn.k20center.ou.edu/strategy/132</a:t>
            </a:r>
            <a:r>
              <a:rPr lang="en-US"/>
              <a:t> </a:t>
            </a:r>
            <a:endParaRPr/>
          </a:p>
        </p:txBody>
      </p:sp>
      <p:sp>
        <p:nvSpPr>
          <p:cNvPr id="123" name="Google Shape;123;g13d066aff2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3d2c791c3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K20 Center. (2020, September 16). Paired texts H-chart. Strategies.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https://learn.k20center.ou.edu/strategy/132</a:t>
            </a:r>
            <a:r>
              <a:rPr lang="en-US"/>
              <a:t> </a:t>
            </a:r>
            <a:endParaRPr/>
          </a:p>
        </p:txBody>
      </p:sp>
      <p:sp>
        <p:nvSpPr>
          <p:cNvPr id="130" name="Google Shape;130;g13d2c791c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g143b8586589_0_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84738" y="111512"/>
            <a:ext cx="3974525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143b8586589_0_46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g143b8586589_0_4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4" name="Google Shape;54;g143b8586589_0_46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43b8586589_0_5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7" name="Google Shape;57;g143b8586589_0_50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g143b8586589_0_5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g143b8586589_0_55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3b8586589_0_57"/>
          <p:cNvSpPr txBox="1">
            <a:spLocks noGrp="1"/>
          </p:cNvSpPr>
          <p:nvPr>
            <p:ph type="title"/>
          </p:nvPr>
        </p:nvSpPr>
        <p:spPr>
          <a:xfrm>
            <a:off x="508396" y="457200"/>
            <a:ext cx="64473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g143b8586589_0_57"/>
          <p:cNvSpPr txBox="1">
            <a:spLocks noGrp="1"/>
          </p:cNvSpPr>
          <p:nvPr>
            <p:ph type="body" idx="1"/>
          </p:nvPr>
        </p:nvSpPr>
        <p:spPr>
          <a:xfrm>
            <a:off x="508396" y="1620440"/>
            <a:ext cx="6447300" cy="29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1pPr>
            <a:lvl2pPr marL="914400" lvl="1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2pPr>
            <a:lvl3pPr marL="1371600" lvl="2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3pPr>
            <a:lvl4pPr marL="1828800" lvl="3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4pPr>
            <a:lvl5pPr marL="2286000" lvl="4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5pPr>
            <a:lvl6pPr marL="2743200" lvl="5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6pPr>
            <a:lvl7pPr marL="3200400" lvl="6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7pPr>
            <a:lvl8pPr marL="3657600" lvl="7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g143b8586589_0_57"/>
          <p:cNvSpPr txBox="1">
            <a:spLocks noGrp="1"/>
          </p:cNvSpPr>
          <p:nvPr>
            <p:ph type="dt" idx="10"/>
          </p:nvPr>
        </p:nvSpPr>
        <p:spPr>
          <a:xfrm>
            <a:off x="5404247" y="4531519"/>
            <a:ext cx="683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g143b8586589_0_57"/>
          <p:cNvSpPr txBox="1">
            <a:spLocks noGrp="1"/>
          </p:cNvSpPr>
          <p:nvPr>
            <p:ph type="ftr" idx="11"/>
          </p:nvPr>
        </p:nvSpPr>
        <p:spPr>
          <a:xfrm>
            <a:off x="508397" y="4531519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g143b8586589_0_57"/>
          <p:cNvSpPr txBox="1">
            <a:spLocks noGrp="1"/>
          </p:cNvSpPr>
          <p:nvPr>
            <p:ph type="sldNum" idx="12"/>
          </p:nvPr>
        </p:nvSpPr>
        <p:spPr>
          <a:xfrm>
            <a:off x="6442472" y="4531519"/>
            <a:ext cx="513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g143b8586589_0_57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43b8586589_0_6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1" name="Google Shape;71;g143b8586589_0_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g143b8586589_0_6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g143b8586589_0_6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g143b8586589_0_6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g143b8586589_0_6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77" name="Google Shape;77;g143b8586589_0_68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306797"/>
            </a:gs>
            <a:gs pos="8000">
              <a:srgbClr val="306797"/>
            </a:gs>
            <a:gs pos="48000">
              <a:srgbClr val="235079"/>
            </a:gs>
            <a:gs pos="90000">
              <a:srgbClr val="1C3C58"/>
            </a:gs>
            <a:gs pos="100000">
              <a:srgbClr val="1C3C58"/>
            </a:gs>
          </a:gsLst>
          <a:lin ang="1620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g143b8586589_0_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g143b8586589_0_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" name="Google Shape;13;g143b8586589_0_5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EAD67B"/>
            </a:gs>
            <a:gs pos="9000">
              <a:srgbClr val="EAD67B"/>
            </a:gs>
            <a:gs pos="52000">
              <a:srgbClr val="E6CE64"/>
            </a:gs>
            <a:gs pos="95000">
              <a:srgbClr val="CCAC20"/>
            </a:gs>
            <a:gs pos="100000">
              <a:srgbClr val="CCAC20"/>
            </a:gs>
          </a:gsLst>
          <a:lin ang="1596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143b8586589_0_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g143b8586589_0_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g143b8586589_0_9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43b8586589_0_1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g143b8586589_0_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1" name="Google Shape;21;g143b8586589_0_1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143b8586589_0_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g143b8586589_0_1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5" name="Google Shape;25;g143b8586589_0_17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6" name="Google Shape;26;g143b8586589_0_17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143b8586589_0_22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g143b8586589_0_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g143b8586589_0_22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1" name="Google Shape;31;g143b8586589_0_22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2" name="Google Shape;32;g143b8586589_0_22" descr="A picture containing ic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  <p:pic>
        <p:nvPicPr>
          <p:cNvPr id="33" name="Google Shape;33;g143b8586589_0_22" descr="A picture containing text, vector graphic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43b8586589_0_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g143b8586589_0_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g143b8586589_0_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g143b8586589_0_29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43b8586589_0_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g143b8586589_0_34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g143b8586589_0_34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g143b8586589_0_34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g143b8586589_0_34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g143b8586589_0_34" descr="A picture containing text, sign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12101" y="4099483"/>
            <a:ext cx="901144" cy="873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43b8586589_0_4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g143b8586589_0_4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g143b8586589_0_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0" name="Google Shape;50;g143b8586589_0_41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2" cy="157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43b8586589_0_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g143b8586589_0_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gy-1Z2Sa-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369cb04593_0_1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7119708" cy="31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000" dirty="0"/>
              <a:t>At home, read your chosen article using the following format:</a:t>
            </a:r>
            <a:endParaRPr sz="2000"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Read 1-2 pages, setting a timer for 15 minutes.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Read 3-5 pages, setting a timer for 30 minutes.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Read 6-7 pages, setting a timer for 45 minutes.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60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Read 8-10 pages, setting a timer for 60 minutes.</a:t>
            </a:r>
            <a:endParaRPr sz="2000" dirty="0"/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Char char="•"/>
            </a:pPr>
            <a:r>
              <a:rPr lang="en-US" sz="2000" dirty="0"/>
              <a:t>As you read, use one of the strategies from the </a:t>
            </a:r>
            <a:br>
              <a:rPr lang="en-US" sz="2000" dirty="0"/>
            </a:br>
            <a:r>
              <a:rPr lang="en-US" sz="2000" dirty="0"/>
              <a:t>study skills handout.</a:t>
            </a:r>
            <a:endParaRPr sz="2000" dirty="0"/>
          </a:p>
        </p:txBody>
      </p:sp>
      <p:sp>
        <p:nvSpPr>
          <p:cNvPr id="140" name="Google Shape;140;g1369cb04593_0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At-Home Reading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369cb04593_0_15"/>
          <p:cNvSpPr txBox="1">
            <a:spLocks noGrp="1"/>
          </p:cNvSpPr>
          <p:nvPr>
            <p:ph type="body" idx="1"/>
          </p:nvPr>
        </p:nvSpPr>
        <p:spPr>
          <a:xfrm>
            <a:off x="457200" y="959358"/>
            <a:ext cx="7441324" cy="3514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sz="2000" dirty="0"/>
              <a:t>Construct a presentation to include the following information about your article.</a:t>
            </a:r>
            <a:endParaRPr sz="2000" dirty="0"/>
          </a:p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Char char="•"/>
            </a:pPr>
            <a:r>
              <a:rPr lang="en-US" sz="2000" dirty="0"/>
              <a:t>Part #1 Study Skills:</a:t>
            </a:r>
            <a:endParaRPr sz="2000" dirty="0"/>
          </a:p>
          <a:p>
            <a:pPr marL="92075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List the skill you used to complete the at-home reading. </a:t>
            </a:r>
            <a:endParaRPr sz="1800" dirty="0"/>
          </a:p>
          <a:p>
            <a:pPr marL="92075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Identify how the skill was helpful. </a:t>
            </a:r>
            <a:endParaRPr sz="1800" dirty="0"/>
          </a:p>
          <a:p>
            <a:pPr marL="920750" lvl="1" indent="-3429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Would you recommend the skill to others? Why or why not?</a:t>
            </a: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Char char="•"/>
            </a:pPr>
            <a:r>
              <a:rPr lang="en-US" sz="2000" dirty="0"/>
              <a:t>Part #2 Article Information:</a:t>
            </a:r>
            <a:endParaRPr sz="2000" dirty="0"/>
          </a:p>
          <a:p>
            <a:pPr marL="920750" lvl="1" indent="-342900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Describe the main idea and topics addressed in the article.</a:t>
            </a:r>
            <a:endParaRPr sz="1800" dirty="0"/>
          </a:p>
          <a:p>
            <a:pPr marL="920750" lvl="1" indent="-342900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What did you learn from reading </a:t>
            </a:r>
            <a:r>
              <a:rPr lang="en-US" sz="1800" dirty="0" err="1"/>
              <a:t>th!e</a:t>
            </a:r>
            <a:r>
              <a:rPr lang="en-US" sz="1800" dirty="0"/>
              <a:t> article?</a:t>
            </a:r>
          </a:p>
          <a:p>
            <a:pPr marL="463550" indent="-463550">
              <a:spcBef>
                <a:spcPts val="0"/>
              </a:spcBef>
              <a:buClr>
                <a:schemeClr val="accent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Feel free to present this information in a creative way. Have fun! </a:t>
            </a:r>
          </a:p>
          <a:p>
            <a:pPr marL="577850" lvl="1" indent="0">
              <a:spcBef>
                <a:spcPts val="0"/>
              </a:spcBef>
              <a:buClr>
                <a:schemeClr val="accent6"/>
              </a:buClr>
              <a:buSzPct val="100000"/>
              <a:buNone/>
            </a:pPr>
            <a:r>
              <a:rPr lang="en-US" sz="1800" dirty="0"/>
              <a:t>(e.g., poster, PowerPoint presentation, science demonstration, etc.)</a:t>
            </a:r>
          </a:p>
          <a:p>
            <a:pPr marL="120650" indent="0">
              <a:spcBef>
                <a:spcPts val="0"/>
              </a:spcBef>
              <a:buClr>
                <a:schemeClr val="accent6"/>
              </a:buClr>
              <a:buSzPct val="100000"/>
              <a:buNone/>
            </a:pP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ct val="100000"/>
              <a:buFont typeface="Calibri"/>
              <a:buNone/>
            </a:pPr>
            <a:endParaRPr dirty="0"/>
          </a:p>
        </p:txBody>
      </p:sp>
      <p:sp>
        <p:nvSpPr>
          <p:cNvPr id="146" name="Google Shape;146;g1369cb04593_0_15"/>
          <p:cNvSpPr txBox="1">
            <a:spLocks noGrp="1"/>
          </p:cNvSpPr>
          <p:nvPr>
            <p:ph type="title"/>
          </p:nvPr>
        </p:nvSpPr>
        <p:spPr>
          <a:xfrm>
            <a:off x="457200" y="4238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Presentation Details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3d2c791c32_0_11"/>
          <p:cNvSpPr txBox="1">
            <a:spLocks noGrp="1"/>
          </p:cNvSpPr>
          <p:nvPr>
            <p:ph type="body" idx="1"/>
          </p:nvPr>
        </p:nvSpPr>
        <p:spPr>
          <a:xfrm>
            <a:off x="466657" y="1169025"/>
            <a:ext cx="6368903" cy="2334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en-US" sz="2000" dirty="0"/>
              <a:t>Locate the handout we used at the beginning of this activity.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en-US" sz="2000" dirty="0"/>
              <a:t>In the right-hand column, write what you have learned about study skills for both high school and college.</a:t>
            </a:r>
          </a:p>
          <a:p>
            <a:pPr indent="-457200">
              <a:spcBef>
                <a:spcPts val="0"/>
              </a:spcBef>
              <a:buClr>
                <a:schemeClr val="accent4"/>
              </a:buClr>
            </a:pPr>
            <a:r>
              <a:rPr lang="en-US" sz="2000" dirty="0"/>
              <a:t>Identify the ones you have found to be the most helpful and plan to use in the future.</a:t>
            </a:r>
            <a:endParaRPr sz="2000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52" name="Google Shape;152;g13d2c791c32_0_11"/>
          <p:cNvSpPr txBox="1">
            <a:spLocks noGrp="1"/>
          </p:cNvSpPr>
          <p:nvPr>
            <p:ph type="title"/>
          </p:nvPr>
        </p:nvSpPr>
        <p:spPr>
          <a:xfrm>
            <a:off x="466657" y="136980"/>
            <a:ext cx="6180083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200" dirty="0"/>
              <a:t>I Used to Think… But Now I Know</a:t>
            </a:r>
            <a:endParaRPr sz="3200" dirty="0"/>
          </a:p>
        </p:txBody>
      </p:sp>
      <p:pic>
        <p:nvPicPr>
          <p:cNvPr id="153" name="Google Shape;153;g13d2c791c32_0_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734542">
            <a:off x="6877634" y="1016623"/>
            <a:ext cx="1868099" cy="1868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"/>
          <p:cNvSpPr txBox="1"/>
          <p:nvPr/>
        </p:nvSpPr>
        <p:spPr>
          <a:xfrm>
            <a:off x="764800" y="1094675"/>
            <a:ext cx="77004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Study in Studying</a:t>
            </a:r>
            <a:endParaRPr sz="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"/>
          <p:cNvSpPr txBox="1"/>
          <p:nvPr/>
        </p:nvSpPr>
        <p:spPr>
          <a:xfrm>
            <a:off x="722250" y="2011850"/>
            <a:ext cx="6160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Developing Effective Study Skills for College</a:t>
            </a: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369cb04593_0_2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924681" cy="2001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000" dirty="0"/>
              <a:t>Read the scenario at the top of the handout.</a:t>
            </a:r>
            <a:endParaRPr sz="2000"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Char char="•"/>
            </a:pPr>
            <a:r>
              <a:rPr lang="en-US" sz="2000" dirty="0"/>
              <a:t>After reading, fill out the left-hand column “I Used to Think…” listing possible study skills you would use if you were in the scenario.</a:t>
            </a:r>
            <a:endParaRPr sz="2000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93" name="Google Shape;93;g1369cb04593_0_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6571068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Used to Think…But Now I Know</a:t>
            </a:r>
            <a:endParaRPr dirty="0"/>
          </a:p>
        </p:txBody>
      </p:sp>
      <p:pic>
        <p:nvPicPr>
          <p:cNvPr id="94" name="Google Shape;94;g1369cb04593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734542">
            <a:off x="6713673" y="981480"/>
            <a:ext cx="1868099" cy="1868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Which study skills will help you succeed in high school and college?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511434" y="618639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Learning Objectives</a:t>
            </a:r>
            <a:endParaRPr dirty="0"/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414722" y="1763458"/>
            <a:ext cx="7772400" cy="2326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Char char="•"/>
            </a:pPr>
            <a:r>
              <a:rPr lang="en-US" sz="2400" dirty="0"/>
              <a:t>Acquire an understanding of study skills that will enable you to succeed in high school and college-level classes.</a:t>
            </a:r>
            <a:endParaRPr sz="2400"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Identify instances in which you will be able to employ these study skills over the course of your academic careers.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69cb04593_0_0"/>
          <p:cNvSpPr txBox="1">
            <a:spLocks noGrp="1"/>
          </p:cNvSpPr>
          <p:nvPr>
            <p:ph type="body" idx="1"/>
          </p:nvPr>
        </p:nvSpPr>
        <p:spPr>
          <a:xfrm>
            <a:off x="457200" y="1186379"/>
            <a:ext cx="4550735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sz="2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Before you begin reading, formulate a plan with your partner to ensure you complete the reading within 10 minutes.</a:t>
            </a:r>
            <a:endParaRPr sz="2000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</a:ext>
              </a:extLst>
            </a:endParaRPr>
          </a:p>
          <a:p>
            <a:pPr lvl="0" indent="-457200" algn="l" rtl="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ct val="100000"/>
              <a:buFont typeface="Arial"/>
              <a:buChar char="•"/>
            </a:pPr>
            <a:r>
              <a:rPr lang="en-US" sz="2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With your partner, read the assigned article. Keep the following in mind:</a:t>
            </a:r>
            <a:endParaRPr sz="2000" dirty="0"/>
          </a:p>
          <a:p>
            <a:pPr marL="914400" lvl="1" indent="-336550" algn="l" rtl="0">
              <a:spcBef>
                <a:spcPts val="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Partner #1 - Be able to summarize your reading and share with the class.</a:t>
            </a:r>
            <a:endParaRPr sz="16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Partner #2 - Identify and describe the strategy you used to assist in memorizing the material read.</a:t>
            </a:r>
            <a:endParaRPr sz="1600" dirty="0"/>
          </a:p>
          <a:p>
            <a:pPr marL="0" lvl="7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ct val="100000"/>
              <a:buFont typeface="Calibri"/>
              <a:buNone/>
            </a:pPr>
            <a:endParaRPr dirty="0"/>
          </a:p>
        </p:txBody>
      </p:sp>
      <p:sp>
        <p:nvSpPr>
          <p:cNvPr id="112" name="Google Shape;112;g1369cb04593_0_0"/>
          <p:cNvSpPr txBox="1">
            <a:spLocks noGrp="1"/>
          </p:cNvSpPr>
          <p:nvPr>
            <p:ph type="title"/>
          </p:nvPr>
        </p:nvSpPr>
        <p:spPr>
          <a:xfrm>
            <a:off x="457200" y="24733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Explore</a:t>
            </a:r>
            <a:endParaRPr dirty="0"/>
          </a:p>
        </p:txBody>
      </p:sp>
      <p:pic>
        <p:nvPicPr>
          <p:cNvPr id="113" name="Google Shape;113;g1369cb04593_0_0" title="K20 Center 10 minute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23400" y="1515599"/>
            <a:ext cx="3023024" cy="226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69cb04593_0_5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642733" cy="2802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000" dirty="0"/>
              <a:t>With your partner, read the list of study skills that can be used in your high school classes.</a:t>
            </a:r>
            <a:endParaRPr sz="2000" dirty="0"/>
          </a:p>
          <a:p>
            <a:pPr lvl="0" indent="-457200" algn="l" rtl="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000" dirty="0"/>
              <a:t>After you have finished reading, fill out the left-hand column of the H-Chart by answering the following questions:</a:t>
            </a:r>
            <a:endParaRPr sz="2000" dirty="0"/>
          </a:p>
          <a:p>
            <a:pPr lvl="1" algn="l" rtl="0">
              <a:spcBef>
                <a:spcPts val="0"/>
              </a:spcBef>
              <a:spcAft>
                <a:spcPts val="30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1800" dirty="0"/>
              <a:t>Which study skills would be useful for you during your time in high school?</a:t>
            </a:r>
            <a:endParaRPr sz="1800" dirty="0"/>
          </a:p>
          <a:p>
            <a:pPr lvl="1" algn="l" rtl="0">
              <a:spcBef>
                <a:spcPts val="0"/>
              </a:spcBef>
              <a:spcAft>
                <a:spcPts val="30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1800" dirty="0"/>
              <a:t>How will they help you study?</a:t>
            </a:r>
            <a:endParaRPr sz="1800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9" name="Google Shape;119;g1369cb04593_0_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5420185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High School Study Skills</a:t>
            </a:r>
            <a:endParaRPr dirty="0"/>
          </a:p>
        </p:txBody>
      </p:sp>
      <p:pic>
        <p:nvPicPr>
          <p:cNvPr id="120" name="Google Shape;120;g1369cb04593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126586">
            <a:off x="6311978" y="464416"/>
            <a:ext cx="2496650" cy="249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d066aff22_0_4"/>
          <p:cNvSpPr txBox="1">
            <a:spLocks noGrp="1"/>
          </p:cNvSpPr>
          <p:nvPr>
            <p:ph type="body" idx="1"/>
          </p:nvPr>
        </p:nvSpPr>
        <p:spPr>
          <a:xfrm>
            <a:off x="479272" y="1164647"/>
            <a:ext cx="5884606" cy="2836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ts val="2600"/>
              <a:buChar char="•"/>
            </a:pPr>
            <a:r>
              <a:rPr lang="en-US" sz="2000" dirty="0"/>
              <a:t>Continue reading with your partner the list of study skills that can be used in college classes.</a:t>
            </a:r>
            <a:endParaRPr sz="2000" dirty="0"/>
          </a:p>
          <a:p>
            <a:pPr marL="457200" lvl="0" indent="-457200" algn="l" rtl="0"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buSzPts val="2600"/>
              <a:buChar char="•"/>
            </a:pPr>
            <a:r>
              <a:rPr lang="en-US" sz="2000" dirty="0"/>
              <a:t>After you have finished reading, fill out the right-hand column of the H-Chart by answering the following questions:</a:t>
            </a:r>
            <a:endParaRPr sz="2000" dirty="0"/>
          </a:p>
          <a:p>
            <a:pPr lvl="1" algn="l" rtl="0">
              <a:spcBef>
                <a:spcPts val="0"/>
              </a:spcBef>
              <a:spcAft>
                <a:spcPts val="30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1800" dirty="0"/>
              <a:t>Which study skills would be useful for you when you’re in college?</a:t>
            </a:r>
            <a:endParaRPr sz="1800"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sz="1800" dirty="0"/>
              <a:t>How will they help you study?</a:t>
            </a:r>
            <a:endParaRPr sz="1800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6" name="Google Shape;126;g13d066aff22_0_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4676052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Collegiate Study Skills</a:t>
            </a:r>
            <a:endParaRPr dirty="0"/>
          </a:p>
        </p:txBody>
      </p:sp>
      <p:pic>
        <p:nvPicPr>
          <p:cNvPr id="127" name="Google Shape;127;g13d066aff22_0_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126586">
            <a:off x="6311975" y="16675"/>
            <a:ext cx="2496650" cy="249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d2c791c32_0_0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808300" cy="2584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400" dirty="0"/>
              <a:t>Complete the Paired Text H-Chart by answering the following questions in the center:</a:t>
            </a:r>
            <a:endParaRPr sz="2400" dirty="0"/>
          </a:p>
          <a:p>
            <a:pPr lvl="1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What do these skills have in common?</a:t>
            </a:r>
            <a:endParaRPr dirty="0"/>
          </a:p>
          <a:p>
            <a:pPr lvl="1" indent="-457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How can they help you improve your studying abilities?</a:t>
            </a:r>
            <a:endParaRPr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33" name="Google Shape;133;g13d2c791c32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Commonalities</a:t>
            </a:r>
            <a:endParaRPr/>
          </a:p>
        </p:txBody>
      </p:sp>
      <p:pic>
        <p:nvPicPr>
          <p:cNvPr id="134" name="Google Shape;134;g13d2c791c32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126586">
            <a:off x="6311975" y="16675"/>
            <a:ext cx="2496650" cy="249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E9B4AD-0A33-4D75-8392-B3827B4281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34C481-FAAD-43B4-891F-31DCF19C8E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49B2F0-0D73-40D5-BE5A-1542E52A5FEB}">
  <ds:schemaRefs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d06b737b-b789-4524-96b5-d3d460658ae2"/>
    <ds:schemaRef ds:uri="966e68ee-ec3c-4f12-bd4f-fedbbec8de0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774</Words>
  <Application>Microsoft Office PowerPoint</Application>
  <PresentationFormat>On-screen Show (16:9)</PresentationFormat>
  <Paragraphs>58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Noto Sans Symbols</vt:lpstr>
      <vt:lpstr>Trebuchet MS</vt:lpstr>
      <vt:lpstr>Wingdings</vt:lpstr>
      <vt:lpstr>LEARN theme</vt:lpstr>
      <vt:lpstr>PowerPoint Presentation</vt:lpstr>
      <vt:lpstr>PowerPoint Presentation</vt:lpstr>
      <vt:lpstr>I Used to Think…But Now I Know</vt:lpstr>
      <vt:lpstr>Essential Question</vt:lpstr>
      <vt:lpstr>Learning Objectives</vt:lpstr>
      <vt:lpstr>Explore</vt:lpstr>
      <vt:lpstr>High School Study Skills</vt:lpstr>
      <vt:lpstr>Collegiate Study Skills</vt:lpstr>
      <vt:lpstr>Commonalities</vt:lpstr>
      <vt:lpstr>At-Home Reading</vt:lpstr>
      <vt:lpstr>Presentation Details</vt:lpstr>
      <vt:lpstr>I Used to Think… But Now I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in Studying</dc:title>
  <dc:creator>K20 Center</dc:creator>
  <cp:lastModifiedBy>McLeod Porter, Delma</cp:lastModifiedBy>
  <cp:revision>3</cp:revision>
  <dcterms:created xsi:type="dcterms:W3CDTF">2020-10-14T20:24:40Z</dcterms:created>
  <dcterms:modified xsi:type="dcterms:W3CDTF">2022-08-15T16:16:44Z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