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2"/>
  </p:normalViewPr>
  <p:slideViewPr>
    <p:cSldViewPr snapToGrid="0">
      <p:cViewPr varScale="1">
        <p:scale>
          <a:sx n="202" d="100"/>
          <a:sy n="202" d="100"/>
        </p:scale>
        <p:origin x="54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lickr.com/photos/pedrosimoes7/39167723472"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earn.k20center.ou.edu/strategy/11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earn.k20center.ou.edu/strategy/11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1" name="Google Shape;7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5bfeaf7c4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5bfeaf7c4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https://www.freepik.com/free-photo/white-black-rooster_13140976.htm?query=hen%20and%20egg&amp;collectionId=2131&amp;&amp;position=8&amp;from_view=collections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5eb3d4fa84_2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5eb3d4fa84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Clr>
                <a:schemeClr val="dk1"/>
              </a:buClr>
              <a:buSzPts val="1100"/>
              <a:buFont typeface="Arial"/>
              <a:buNone/>
            </a:pPr>
            <a:r>
              <a:rPr lang="en-US" sz="1200">
                <a:latin typeface="Calibri"/>
                <a:ea typeface="Calibri"/>
                <a:cs typeface="Calibri"/>
                <a:sym typeface="Calibri"/>
              </a:rPr>
              <a:t>Use this video as a launching off point to their poster design activity. Remind students that positive mental attitude includes self talk and habits that affect our frame of mind. Move to next slide to go over seven key ideas of PMA and the poster activity instructions.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5bfeaf7c44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5bfeaf7c44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100"/>
              <a:buFont typeface="Arial" panose="020B0604020202020204" pitchFamily="34" charset="0"/>
              <a:buChar char="•"/>
            </a:pPr>
            <a:r>
              <a:rPr lang="en-US" sz="1200" dirty="0">
                <a:latin typeface="Times New Roman"/>
                <a:ea typeface="Times New Roman"/>
                <a:cs typeface="Times New Roman"/>
                <a:sym typeface="Times New Roman"/>
              </a:rPr>
              <a:t>Divide your students into 7 groups; one for each key idea. .</a:t>
            </a:r>
          </a:p>
          <a:p>
            <a:pPr marL="171450" lvl="0" indent="-171450" algn="l" rtl="0">
              <a:spcBef>
                <a:spcPts val="0"/>
              </a:spcBef>
              <a:spcAft>
                <a:spcPts val="0"/>
              </a:spcAft>
              <a:buClr>
                <a:schemeClr val="dk1"/>
              </a:buClr>
              <a:buSzPts val="1100"/>
              <a:buFont typeface="Arial" panose="020B0604020202020204" pitchFamily="34" charset="0"/>
              <a:buChar char="•"/>
            </a:pPr>
            <a:r>
              <a:rPr lang="en-US" sz="1200" dirty="0">
                <a:latin typeface="Times New Roman"/>
                <a:ea typeface="Times New Roman"/>
                <a:cs typeface="Times New Roman"/>
                <a:sym typeface="Times New Roman"/>
              </a:rPr>
              <a:t>Each group will create a motivational poster for the assigned key idea of positive mental attitude provided to them.</a:t>
            </a:r>
            <a:endParaRPr sz="1200" dirty="0">
              <a:latin typeface="Times New Roman"/>
              <a:ea typeface="Times New Roman"/>
              <a:cs typeface="Times New Roman"/>
              <a:sym typeface="Times New Roman"/>
            </a:endParaRPr>
          </a:p>
          <a:p>
            <a:pPr marL="171450" lvl="0" indent="-171450" algn="l" rtl="0">
              <a:spcBef>
                <a:spcPts val="1200"/>
              </a:spcBef>
              <a:spcAft>
                <a:spcPts val="0"/>
              </a:spcAft>
              <a:buClr>
                <a:schemeClr val="dk1"/>
              </a:buClr>
              <a:buSzPts val="1100"/>
              <a:buFont typeface="Arial" panose="020B0604020202020204" pitchFamily="34" charset="0"/>
              <a:buChar char="•"/>
            </a:pPr>
            <a:r>
              <a:rPr lang="en-US" sz="1200" dirty="0">
                <a:latin typeface="Times New Roman"/>
                <a:ea typeface="Times New Roman"/>
                <a:cs typeface="Times New Roman"/>
                <a:sym typeface="Times New Roman"/>
              </a:rPr>
              <a:t>Each group should explore their assigned key idea and plan their poster so that it encourages positive mental attitude based on that key idea. </a:t>
            </a:r>
          </a:p>
          <a:p>
            <a:pPr marL="171450" lvl="0" indent="-171450" algn="l" rtl="0">
              <a:spcBef>
                <a:spcPts val="1200"/>
              </a:spcBef>
              <a:spcAft>
                <a:spcPts val="0"/>
              </a:spcAft>
              <a:buClr>
                <a:schemeClr val="dk1"/>
              </a:buClr>
              <a:buSzPts val="1100"/>
              <a:buFont typeface="Arial" panose="020B0604020202020204" pitchFamily="34" charset="0"/>
              <a:buChar char="•"/>
            </a:pPr>
            <a:r>
              <a:rPr lang="en-US" sz="1200" dirty="0">
                <a:latin typeface="Times New Roman"/>
                <a:ea typeface="Times New Roman"/>
                <a:cs typeface="Times New Roman"/>
                <a:sym typeface="Times New Roman"/>
              </a:rPr>
              <a:t>They may include tips, tricks, quotes, and photos, and/or drawings to achieve this goal. </a:t>
            </a:r>
          </a:p>
          <a:p>
            <a:pPr marL="171450" lvl="0" indent="-171450" algn="l" rtl="0">
              <a:spcBef>
                <a:spcPts val="1200"/>
              </a:spcBef>
              <a:spcAft>
                <a:spcPts val="0"/>
              </a:spcAft>
              <a:buClr>
                <a:schemeClr val="dk1"/>
              </a:buClr>
              <a:buSzPts val="1100"/>
              <a:buFont typeface="Arial" panose="020B0604020202020204" pitchFamily="34" charset="0"/>
              <a:buChar char="•"/>
            </a:pPr>
            <a:r>
              <a:rPr lang="en-US" sz="1200" dirty="0">
                <a:latin typeface="Times New Roman"/>
                <a:ea typeface="Times New Roman"/>
                <a:cs typeface="Times New Roman"/>
                <a:sym typeface="Times New Roman"/>
              </a:rPr>
              <a:t>Let student know that the final results will be posted around the school in key places with a lot of traffic to encourage a mindset change.</a:t>
            </a:r>
            <a:endParaRPr sz="1200" dirty="0">
              <a:latin typeface="Times New Roman"/>
              <a:ea typeface="Times New Roman"/>
              <a:cs typeface="Times New Roman"/>
              <a:sym typeface="Times New Roman"/>
            </a:endParaRPr>
          </a:p>
          <a:p>
            <a:pPr marL="0" lvl="0" indent="0" algn="l" rtl="0">
              <a:spcBef>
                <a:spcPts val="120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https://www.amazon.com/Sweetzer-Orange-Mindset-Classroom-Decorations/dp/B08DNDP43R/ref=asc_df_B08DNDP43R/?tag=hyprod-20&amp;linkCode=df0&amp;hvadid=459678723586&amp;hvpos=&amp;hvnetw=g&amp;hvrand=8212857510402886883&amp;hvpone=&amp;hvptwo=&amp;hvqmt=&amp;hvdev=c&amp;hvdvcmdl=&amp;hvlocint=&amp;hvlocphy=9026222&amp;hvtargid=pla-961029569925&amp;th=1</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5bfeaf7c44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5bfeaf7c4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5c279d3497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5c279d3497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5c279d3497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5c279d3497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5bfeaf7c44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5bfeaf7c4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latin typeface="Times New Roman"/>
                <a:ea typeface="Times New Roman"/>
                <a:cs typeface="Times New Roman"/>
                <a:sym typeface="Times New Roman"/>
              </a:rPr>
              <a:t>Have students share out their visual cues and explain in their own words how this visual cue will help their neural pathways grow and strengthen their Positive Mental Attitude.</a:t>
            </a:r>
            <a:endParaRPr/>
          </a:p>
          <a:p>
            <a:pPr marL="0" lvl="0" indent="0" algn="l" rtl="0">
              <a:spcBef>
                <a:spcPts val="1200"/>
              </a:spcBef>
              <a:spcAft>
                <a:spcPts val="0"/>
              </a:spcAft>
              <a:buNone/>
            </a:pPr>
            <a:r>
              <a:rPr lang="en-US"/>
              <a:t>image source: </a:t>
            </a:r>
            <a:r>
              <a:rPr lang="en-US" u="sng">
                <a:solidFill>
                  <a:schemeClr val="hlink"/>
                </a:solidFill>
                <a:hlinkClick r:id="rId3"/>
              </a:rPr>
              <a:t>https://www.flickr.com/photos/pedrosimoes7/39167723472</a:t>
            </a: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400"/>
              <a:buFont typeface="Arial" panose="020B0604020202020204" pitchFamily="34" charset="0"/>
              <a:buChar char="•"/>
            </a:pPr>
            <a:r>
              <a:rPr lang="en-US" dirty="0"/>
              <a:t>Based on your club group size, consider if you will do this in small groups, individually, or whole group. </a:t>
            </a:r>
            <a:endParaRPr dirty="0"/>
          </a:p>
          <a:p>
            <a:pPr marL="0" lvl="0" indent="0" algn="l" rtl="0">
              <a:spcBef>
                <a:spcPts val="0"/>
              </a:spcBef>
              <a:spcAft>
                <a:spcPts val="0"/>
              </a:spcAft>
              <a:buClr>
                <a:schemeClr val="dk1"/>
              </a:buClr>
              <a:buSzPts val="1400"/>
              <a:buFont typeface="Arial"/>
              <a:buNone/>
            </a:pPr>
            <a:endParaRPr dirty="0"/>
          </a:p>
          <a:p>
            <a:pPr marL="171450" lvl="0" indent="-171450" algn="l" rtl="0">
              <a:spcBef>
                <a:spcPts val="0"/>
              </a:spcBef>
              <a:spcAft>
                <a:spcPts val="0"/>
              </a:spcAft>
              <a:buClr>
                <a:schemeClr val="dk1"/>
              </a:buClr>
              <a:buSzPts val="1100"/>
              <a:buFont typeface="Arial" panose="020B0604020202020204" pitchFamily="34" charset="0"/>
              <a:buChar char="•"/>
            </a:pPr>
            <a:r>
              <a:rPr lang="en-US" sz="1200" dirty="0">
                <a:latin typeface="Times New Roman"/>
                <a:ea typeface="Times New Roman"/>
                <a:cs typeface="Times New Roman"/>
                <a:sym typeface="Times New Roman"/>
              </a:rPr>
              <a:t>Move to </a:t>
            </a:r>
            <a:r>
              <a:rPr lang="en-US" sz="1200" b="1" dirty="0">
                <a:latin typeface="Times New Roman"/>
                <a:ea typeface="Times New Roman"/>
                <a:cs typeface="Times New Roman"/>
                <a:sym typeface="Times New Roman"/>
              </a:rPr>
              <a:t>slide 6</a:t>
            </a:r>
            <a:r>
              <a:rPr lang="en-US" sz="1200" dirty="0">
                <a:latin typeface="Times New Roman"/>
                <a:ea typeface="Times New Roman"/>
                <a:cs typeface="Times New Roman"/>
                <a:sym typeface="Times New Roman"/>
              </a:rPr>
              <a:t> and share the instructional strategy </a:t>
            </a:r>
            <a:r>
              <a:rPr lang="en-US" sz="1200" u="sng" dirty="0">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Collective Brain Dump</a:t>
            </a:r>
            <a:r>
              <a:rPr lang="en-US" sz="1200" dirty="0">
                <a:latin typeface="Times New Roman"/>
                <a:ea typeface="Times New Roman"/>
                <a:cs typeface="Times New Roman"/>
                <a:sym typeface="Times New Roman"/>
              </a:rPr>
              <a:t> with your students. </a:t>
            </a:r>
          </a:p>
          <a:p>
            <a:pPr marL="171450" lvl="0" indent="-171450" algn="l" rtl="0">
              <a:spcBef>
                <a:spcPts val="0"/>
              </a:spcBef>
              <a:spcAft>
                <a:spcPts val="0"/>
              </a:spcAft>
              <a:buClr>
                <a:schemeClr val="dk1"/>
              </a:buClr>
              <a:buSzPts val="1100"/>
              <a:buFont typeface="Arial" panose="020B0604020202020204" pitchFamily="34" charset="0"/>
              <a:buChar char="•"/>
            </a:pPr>
            <a:r>
              <a:rPr lang="en-US" sz="1200" dirty="0">
                <a:latin typeface="Times New Roman"/>
                <a:ea typeface="Times New Roman"/>
                <a:cs typeface="Times New Roman"/>
                <a:sym typeface="Times New Roman"/>
              </a:rPr>
              <a:t>Pass out sticky notes and have your students write down everything they think they know about Positive Mental Attitude (PMA).  </a:t>
            </a:r>
          </a:p>
          <a:p>
            <a:pPr marL="171450" lvl="0" indent="-171450" algn="l" rtl="0">
              <a:spcBef>
                <a:spcPts val="0"/>
              </a:spcBef>
              <a:spcAft>
                <a:spcPts val="0"/>
              </a:spcAft>
              <a:buClr>
                <a:schemeClr val="dk1"/>
              </a:buClr>
              <a:buSzPts val="1100"/>
              <a:buFont typeface="Arial" panose="020B0604020202020204" pitchFamily="34" charset="0"/>
              <a:buChar char="•"/>
            </a:pPr>
            <a:r>
              <a:rPr lang="en-US" sz="1200" dirty="0">
                <a:latin typeface="Times New Roman"/>
                <a:ea typeface="Times New Roman"/>
                <a:cs typeface="Times New Roman"/>
                <a:sym typeface="Times New Roman"/>
              </a:rPr>
              <a:t>Each new thing they write down should go on its own sticky note. </a:t>
            </a:r>
            <a:endParaRPr dirty="0"/>
          </a:p>
          <a:p>
            <a:pPr marL="0" lvl="0" indent="0" algn="l" rtl="0">
              <a:spcBef>
                <a:spcPts val="120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n-US" dirty="0"/>
              <a:t>K20 Center. (n.d.). Collective Brain Dump. Strategies. </a:t>
            </a:r>
            <a:r>
              <a:rPr lang="en-US" u="sng" dirty="0">
                <a:solidFill>
                  <a:schemeClr val="hlink"/>
                </a:solidFill>
                <a:hlinkClick r:id="rId3"/>
              </a:rPr>
              <a:t>K20 LEARN | Collective Brain Dump (ou.edu)</a:t>
            </a:r>
            <a:endParaRPr dirty="0"/>
          </a:p>
          <a:p>
            <a:pPr marL="0" lvl="0" indent="0" algn="l" rtl="0">
              <a:lnSpc>
                <a:spcPct val="100000"/>
              </a:lnSpc>
              <a:spcBef>
                <a:spcPts val="0"/>
              </a:spcBef>
              <a:spcAft>
                <a:spcPts val="0"/>
              </a:spcAft>
              <a:buSzPts val="1400"/>
              <a:buNone/>
            </a:pPr>
            <a:endParaRPr dirty="0"/>
          </a:p>
        </p:txBody>
      </p:sp>
      <p:sp>
        <p:nvSpPr>
          <p:cNvPr id="81" name="Google Shape;8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8" name="Google Shape;8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5b90e8842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4" name="Google Shape;94;g15b90e8842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5c279d3497_0_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a:t>K20 Center. (n.d.). Collective Brain Dump. Strategies. </a:t>
            </a:r>
            <a:r>
              <a:rPr lang="en-US" u="sng">
                <a:solidFill>
                  <a:schemeClr val="hlink"/>
                </a:solidFill>
                <a:hlinkClick r:id="rId3"/>
              </a:rPr>
              <a:t>K20 LEARN | Collective Brain Dump (ou.edu)</a:t>
            </a:r>
            <a:endParaRPr/>
          </a:p>
          <a:p>
            <a:pPr marL="0" lvl="0" indent="0" algn="l" rtl="0">
              <a:lnSpc>
                <a:spcPct val="100000"/>
              </a:lnSpc>
              <a:spcBef>
                <a:spcPts val="0"/>
              </a:spcBef>
              <a:spcAft>
                <a:spcPts val="0"/>
              </a:spcAft>
              <a:buSzPts val="1400"/>
              <a:buNone/>
            </a:pPr>
            <a:endParaRPr/>
          </a:p>
        </p:txBody>
      </p:sp>
      <p:sp>
        <p:nvSpPr>
          <p:cNvPr id="100" name="Google Shape;100;g15c279d3497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5c279d349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5c279d349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5c279d3497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5c279d3497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5b90e8842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5b90e8842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a:t>OpenClipart-Vectors. (2013). </a:t>
            </a:r>
            <a:r>
              <a:rPr lang="en-US" i="1"/>
              <a:t>Rope</a:t>
            </a:r>
            <a:r>
              <a:rPr lang="en-US"/>
              <a:t>. https://pixabay.com/vectors/rope-cord-sisal-string-material-160161/. </a:t>
            </a:r>
            <a:endParaRPr/>
          </a:p>
          <a:p>
            <a:pPr marL="0" lvl="0" indent="0" algn="l" rtl="0">
              <a:spcBef>
                <a:spcPts val="120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descr="A picture containing text, vector graphics&#10;&#10;Description automatically generated"/>
          <p:cNvPicPr preferRelativeResize="0"/>
          <p:nvPr/>
        </p:nvPicPr>
        <p:blipFill rotWithShape="1">
          <a:blip r:embed="rId2">
            <a:alphaModFix/>
          </a:blip>
          <a:srcRect/>
          <a:stretch/>
        </p:blipFill>
        <p:spPr>
          <a:xfrm>
            <a:off x="2584738" y="111512"/>
            <a:ext cx="3974523" cy="5143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51"/>
        <p:cNvGrpSpPr/>
        <p:nvPr/>
      </p:nvGrpSpPr>
      <p:grpSpPr>
        <a:xfrm>
          <a:off x="0" y="0"/>
          <a:ext cx="0" cy="0"/>
          <a:chOff x="0" y="0"/>
          <a:chExt cx="0" cy="0"/>
        </a:xfrm>
      </p:grpSpPr>
      <p:sp>
        <p:nvSpPr>
          <p:cNvPr id="52" name="Google Shape;52;p11"/>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53" name="Google Shape;53;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4" name="Google Shape;54;p11" descr="A picture containing text, vector graphics&#10;&#10;Description automatically generated"/>
          <p:cNvPicPr preferRelativeResize="0"/>
          <p:nvPr/>
        </p:nvPicPr>
        <p:blipFill rotWithShape="1">
          <a:blip r:embed="rId2">
            <a:alphaModFix/>
          </a:blip>
          <a:srcRect/>
          <a:stretch/>
        </p:blipFill>
        <p:spPr>
          <a:xfrm>
            <a:off x="7781206" y="3769111"/>
            <a:ext cx="1217131" cy="157511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55"/>
        <p:cNvGrpSpPr/>
        <p:nvPr/>
      </p:nvGrpSpPr>
      <p:grpSpPr>
        <a:xfrm>
          <a:off x="0" y="0"/>
          <a:ext cx="0" cy="0"/>
          <a:chOff x="0" y="0"/>
          <a:chExt cx="0" cy="0"/>
        </a:xfrm>
      </p:grpSpPr>
      <p:sp>
        <p:nvSpPr>
          <p:cNvPr id="56" name="Google Shape;56;p1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7" name="Google Shape;57;p12" descr="A picture containing text, vector graphics&#10;&#10;Description automatically generated"/>
          <p:cNvPicPr preferRelativeResize="0"/>
          <p:nvPr/>
        </p:nvPicPr>
        <p:blipFill rotWithShape="1">
          <a:blip r:embed="rId2">
            <a:alphaModFix/>
          </a:blip>
          <a:srcRect/>
          <a:stretch/>
        </p:blipFill>
        <p:spPr>
          <a:xfrm>
            <a:off x="7781206" y="3769111"/>
            <a:ext cx="1217131" cy="157511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58"/>
        <p:cNvGrpSpPr/>
        <p:nvPr/>
      </p:nvGrpSpPr>
      <p:grpSpPr>
        <a:xfrm>
          <a:off x="0" y="0"/>
          <a:ext cx="0" cy="0"/>
          <a:chOff x="0" y="0"/>
          <a:chExt cx="0" cy="0"/>
        </a:xfrm>
      </p:grpSpPr>
      <p:pic>
        <p:nvPicPr>
          <p:cNvPr id="59" name="Google Shape;59;p13" descr="A picture containing text, vector graphics&#10;&#10;Description automatically generated"/>
          <p:cNvPicPr preferRelativeResize="0"/>
          <p:nvPr/>
        </p:nvPicPr>
        <p:blipFill rotWithShape="1">
          <a:blip r:embed="rId2">
            <a:alphaModFix/>
          </a:blip>
          <a:srcRect/>
          <a:stretch/>
        </p:blipFill>
        <p:spPr>
          <a:xfrm>
            <a:off x="7781206" y="3769111"/>
            <a:ext cx="1217131" cy="157511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60"/>
        <p:cNvGrpSpPr/>
        <p:nvPr/>
      </p:nvGrpSpPr>
      <p:grpSpPr>
        <a:xfrm>
          <a:off x="0" y="0"/>
          <a:ext cx="0" cy="0"/>
          <a:chOff x="0" y="0"/>
          <a:chExt cx="0" cy="0"/>
        </a:xfrm>
      </p:grpSpPr>
      <p:pic>
        <p:nvPicPr>
          <p:cNvPr id="61" name="Google Shape;61;p14" descr="A picture containing text, vector graphics&#10;&#10;Description automatically generated"/>
          <p:cNvPicPr preferRelativeResize="0"/>
          <p:nvPr/>
        </p:nvPicPr>
        <p:blipFill rotWithShape="1">
          <a:blip r:embed="rId2">
            <a:alphaModFix/>
          </a:blip>
          <a:srcRect/>
          <a:stretch/>
        </p:blipFill>
        <p:spPr>
          <a:xfrm>
            <a:off x="7781206" y="3769111"/>
            <a:ext cx="1217131" cy="157511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508396" y="457200"/>
            <a:ext cx="6447300" cy="9906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5"/>
          <p:cNvSpPr txBox="1">
            <a:spLocks noGrp="1"/>
          </p:cNvSpPr>
          <p:nvPr>
            <p:ph type="body" idx="1"/>
          </p:nvPr>
        </p:nvSpPr>
        <p:spPr>
          <a:xfrm>
            <a:off x="508396" y="1620440"/>
            <a:ext cx="6447300" cy="2911200"/>
          </a:xfrm>
          <a:prstGeom prst="rect">
            <a:avLst/>
          </a:prstGeom>
          <a:noFill/>
          <a:ln>
            <a:noFill/>
          </a:ln>
        </p:spPr>
        <p:txBody>
          <a:bodyPr spcFirstLastPara="1" wrap="square" lIns="68575" tIns="34275" rIns="68575" bIns="34275" anchor="t" anchorCtr="0">
            <a:no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65" name="Google Shape;65;p15"/>
          <p:cNvSpPr txBox="1">
            <a:spLocks noGrp="1"/>
          </p:cNvSpPr>
          <p:nvPr>
            <p:ph type="dt" idx="10"/>
          </p:nvPr>
        </p:nvSpPr>
        <p:spPr>
          <a:xfrm>
            <a:off x="5404247" y="4531519"/>
            <a:ext cx="683400" cy="273900"/>
          </a:xfrm>
          <a:prstGeom prst="rect">
            <a:avLst/>
          </a:prstGeom>
          <a:noFill/>
          <a:ln>
            <a:noFill/>
          </a:ln>
        </p:spPr>
        <p:txBody>
          <a:bodyPr spcFirstLastPara="1" wrap="square" lIns="68575" tIns="34275" rIns="68575" bIns="34275" anchor="ctr" anchorCtr="0">
            <a:noAutofit/>
          </a:bodyPr>
          <a:lstStyle>
            <a:lvl1pPr marR="0" lvl="0" algn="r" rtl="0">
              <a:lnSpc>
                <a:spcPct val="100000"/>
              </a:lnSpc>
              <a:spcBef>
                <a:spcPts val="0"/>
              </a:spcBef>
              <a:spcAft>
                <a:spcPts val="0"/>
              </a:spcAft>
              <a:buClr>
                <a:srgbClr val="000000"/>
              </a:buClr>
              <a:buSzPts val="1100"/>
              <a:buFont typeface="Arial"/>
              <a:buNone/>
              <a:defRPr sz="7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66" name="Google Shape;66;p15"/>
          <p:cNvSpPr txBox="1">
            <a:spLocks noGrp="1"/>
          </p:cNvSpPr>
          <p:nvPr>
            <p:ph type="ftr" idx="11"/>
          </p:nvPr>
        </p:nvSpPr>
        <p:spPr>
          <a:xfrm>
            <a:off x="508397" y="4531519"/>
            <a:ext cx="47232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67" name="Google Shape;67;p15"/>
          <p:cNvSpPr txBox="1">
            <a:spLocks noGrp="1"/>
          </p:cNvSpPr>
          <p:nvPr>
            <p:ph type="sldNum" idx="12"/>
          </p:nvPr>
        </p:nvSpPr>
        <p:spPr>
          <a:xfrm>
            <a:off x="6442472" y="4531519"/>
            <a:ext cx="5133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chemeClr val="accent1"/>
              </a:buClr>
              <a:buSzPts val="700"/>
              <a:buFont typeface="Trebuchet MS"/>
              <a:buNone/>
              <a:defRPr sz="700"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accent1"/>
              </a:buClr>
              <a:buSzPts val="700"/>
              <a:buFont typeface="Trebuchet MS"/>
              <a:buNone/>
              <a:defRPr sz="7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accent1"/>
              </a:buClr>
              <a:buSzPts val="700"/>
              <a:buFont typeface="Trebuchet MS"/>
              <a:buNone/>
              <a:defRPr sz="7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accent1"/>
              </a:buClr>
              <a:buSzPts val="700"/>
              <a:buFont typeface="Trebuchet MS"/>
              <a:buNone/>
              <a:defRPr sz="7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accent1"/>
              </a:buClr>
              <a:buSzPts val="700"/>
              <a:buFont typeface="Trebuchet MS"/>
              <a:buNone/>
              <a:defRPr sz="7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accent1"/>
              </a:buClr>
              <a:buSzPts val="700"/>
              <a:buFont typeface="Trebuchet MS"/>
              <a:buNone/>
              <a:defRPr sz="7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accent1"/>
              </a:buClr>
              <a:buSzPts val="700"/>
              <a:buFont typeface="Trebuchet MS"/>
              <a:buNone/>
              <a:defRPr sz="7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accent1"/>
              </a:buClr>
              <a:buSzPts val="700"/>
              <a:buFont typeface="Trebuchet MS"/>
              <a:buNone/>
              <a:defRPr sz="7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accent1"/>
              </a:buClr>
              <a:buSzPts val="700"/>
              <a:buFont typeface="Trebuchet MS"/>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sz="1100">
              <a:solidFill>
                <a:srgbClr val="000000"/>
              </a:solidFill>
              <a:latin typeface="Arial"/>
              <a:ea typeface="Arial"/>
              <a:cs typeface="Arial"/>
              <a:sym typeface="Arial"/>
            </a:endParaRPr>
          </a:p>
        </p:txBody>
      </p:sp>
      <p:pic>
        <p:nvPicPr>
          <p:cNvPr id="68" name="Google Shape;68;p15" descr="A picture containing text, vector graphics&#10;&#10;Description automatically generated"/>
          <p:cNvPicPr preferRelativeResize="0"/>
          <p:nvPr/>
        </p:nvPicPr>
        <p:blipFill rotWithShape="1">
          <a:blip r:embed="rId2">
            <a:alphaModFix/>
          </a:blip>
          <a:srcRect/>
          <a:stretch/>
        </p:blipFill>
        <p:spPr>
          <a:xfrm>
            <a:off x="7781206" y="3769111"/>
            <a:ext cx="1217131" cy="157511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306797"/>
            </a:gs>
            <a:gs pos="8000">
              <a:srgbClr val="306797"/>
            </a:gs>
            <a:gs pos="48000">
              <a:srgbClr val="235079"/>
            </a:gs>
            <a:gs pos="90000">
              <a:srgbClr val="1C3C58"/>
            </a:gs>
            <a:gs pos="100000">
              <a:srgbClr val="1C3C58"/>
            </a:gs>
          </a:gsLst>
          <a:lin ang="16200000" scaled="0"/>
        </a:gradFill>
        <a:effectLst/>
      </p:bgPr>
    </p:bg>
    <p:spTree>
      <p:nvGrpSpPr>
        <p:cNvPr id="1" name="Shape 10"/>
        <p:cNvGrpSpPr/>
        <p:nvPr/>
      </p:nvGrpSpPr>
      <p:grpSpPr>
        <a:xfrm>
          <a:off x="0" y="0"/>
          <a:ext cx="0" cy="0"/>
          <a:chOff x="0" y="0"/>
          <a:chExt cx="0" cy="0"/>
        </a:xfrm>
      </p:grpSpPr>
      <p:sp>
        <p:nvSpPr>
          <p:cNvPr id="11" name="Google Shape;11;p3"/>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3"/>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13" name="Google Shape;13;p3" descr="A picture containing text, vector graphics&#10;&#10;Description automatically generated"/>
          <p:cNvPicPr preferRelativeResize="0"/>
          <p:nvPr/>
        </p:nvPicPr>
        <p:blipFill rotWithShape="1">
          <a:blip r:embed="rId2">
            <a:alphaModFix/>
          </a:blip>
          <a:srcRect/>
          <a:stretch/>
        </p:blipFill>
        <p:spPr>
          <a:xfrm>
            <a:off x="7781206" y="3769111"/>
            <a:ext cx="1217131" cy="157511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EAD67B"/>
            </a:gs>
            <a:gs pos="9000">
              <a:srgbClr val="EAD67B"/>
            </a:gs>
            <a:gs pos="52000">
              <a:srgbClr val="E6CE64"/>
            </a:gs>
            <a:gs pos="95000">
              <a:srgbClr val="CCAC20"/>
            </a:gs>
            <a:gs pos="100000">
              <a:srgbClr val="CCAC20"/>
            </a:gs>
          </a:gsLst>
          <a:lin ang="15960000" scaled="0"/>
        </a:grad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4"/>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dk1"/>
              </a:buClr>
              <a:buSzPts val="2600"/>
              <a:buFont typeface="Arial"/>
              <a:buChar char="•"/>
              <a:defRPr sz="2600">
                <a:solidFill>
                  <a:schemeClr val="dk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7" name="Google Shape;17;p4" descr="A picture containing text, vector graphics&#10;&#10;Description automatically generated"/>
          <p:cNvPicPr preferRelativeResize="0"/>
          <p:nvPr/>
        </p:nvPicPr>
        <p:blipFill rotWithShape="1">
          <a:blip r:embed="rId2">
            <a:alphaModFix/>
          </a:blip>
          <a:srcRect/>
          <a:stretch/>
        </p:blipFill>
        <p:spPr>
          <a:xfrm>
            <a:off x="7781206" y="3769111"/>
            <a:ext cx="1217131" cy="157511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
        <p:cNvGrpSpPr/>
        <p:nvPr/>
      </p:nvGrpSpPr>
      <p:grpSpPr>
        <a:xfrm>
          <a:off x="0" y="0"/>
          <a:ext cx="0" cy="0"/>
          <a:chOff x="0" y="0"/>
          <a:chExt cx="0" cy="0"/>
        </a:xfrm>
      </p:grpSpPr>
      <p:sp>
        <p:nvSpPr>
          <p:cNvPr id="19" name="Google Shape;19;p5"/>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dk1"/>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0" name="Google Shape;20;p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1" name="Google Shape;21;p5" descr="A picture containing text, vector graphics&#10;&#10;Description automatically generated"/>
          <p:cNvPicPr preferRelativeResize="0"/>
          <p:nvPr/>
        </p:nvPicPr>
        <p:blipFill rotWithShape="1">
          <a:blip r:embed="rId2">
            <a:alphaModFix/>
          </a:blip>
          <a:srcRect/>
          <a:stretch/>
        </p:blipFill>
        <p:spPr>
          <a:xfrm>
            <a:off x="7781206" y="3769111"/>
            <a:ext cx="1217131" cy="157511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6"/>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Clr>
                <a:schemeClr val="dk1"/>
              </a:buClr>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5" name="Google Shape;25;p6"/>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pic>
        <p:nvPicPr>
          <p:cNvPr id="26" name="Google Shape;26;p6" descr="A picture containing text, vector graphics&#10;&#10;Description automatically generated"/>
          <p:cNvPicPr preferRelativeResize="0"/>
          <p:nvPr/>
        </p:nvPicPr>
        <p:blipFill rotWithShape="1">
          <a:blip r:embed="rId2">
            <a:alphaModFix/>
          </a:blip>
          <a:srcRect/>
          <a:stretch/>
        </p:blipFill>
        <p:spPr>
          <a:xfrm>
            <a:off x="7781206" y="3769111"/>
            <a:ext cx="1217131" cy="157511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7"/>
        <p:cNvGrpSpPr/>
        <p:nvPr/>
      </p:nvGrpSpPr>
      <p:grpSpPr>
        <a:xfrm>
          <a:off x="0" y="0"/>
          <a:ext cx="0" cy="0"/>
          <a:chOff x="0" y="0"/>
          <a:chExt cx="0" cy="0"/>
        </a:xfrm>
      </p:grpSpPr>
      <p:sp>
        <p:nvSpPr>
          <p:cNvPr id="28" name="Google Shape;28;p7"/>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9" name="Google Shape;29;p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7"/>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31" name="Google Shape;31;p7"/>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32" name="Google Shape;32;p7" descr="A picture containing icon&#10;&#10;Description automatically generated"/>
          <p:cNvPicPr preferRelativeResize="0"/>
          <p:nvPr/>
        </p:nvPicPr>
        <p:blipFill rotWithShape="1">
          <a:blip r:embed="rId2">
            <a:alphaModFix/>
          </a:blip>
          <a:srcRect l="34179" t="21571" r="32616" b="56088"/>
          <a:stretch/>
        </p:blipFill>
        <p:spPr>
          <a:xfrm>
            <a:off x="1828288" y="1352281"/>
            <a:ext cx="639651" cy="536620"/>
          </a:xfrm>
          <a:prstGeom prst="rect">
            <a:avLst/>
          </a:prstGeom>
          <a:solidFill>
            <a:srgbClr val="1C3C58"/>
          </a:solidFill>
          <a:ln>
            <a:noFill/>
          </a:ln>
        </p:spPr>
      </p:pic>
      <p:pic>
        <p:nvPicPr>
          <p:cNvPr id="33" name="Google Shape;33;p7" descr="A picture containing text, vector graphics&#10;&#10;Description automatically generated"/>
          <p:cNvPicPr preferRelativeResize="0"/>
          <p:nvPr/>
        </p:nvPicPr>
        <p:blipFill rotWithShape="1">
          <a:blip r:embed="rId3">
            <a:alphaModFix/>
          </a:blip>
          <a:srcRect/>
          <a:stretch/>
        </p:blipFill>
        <p:spPr>
          <a:xfrm>
            <a:off x="7781206" y="3769111"/>
            <a:ext cx="1217131" cy="157511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8"/>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7" name="Google Shape;37;p8"/>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8" name="Google Shape;38;p8" descr="A picture containing text, vector graphics&#10;&#10;Description automatically generated"/>
          <p:cNvPicPr preferRelativeResize="0"/>
          <p:nvPr/>
        </p:nvPicPr>
        <p:blipFill rotWithShape="1">
          <a:blip r:embed="rId2">
            <a:alphaModFix/>
          </a:blip>
          <a:srcRect/>
          <a:stretch/>
        </p:blipFill>
        <p:spPr>
          <a:xfrm>
            <a:off x="7781206" y="3769111"/>
            <a:ext cx="1217131" cy="157511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2" name="Google Shape;42;p9"/>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3" name="Google Shape;43;p9"/>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Clr>
                <a:schemeClr val="dk1"/>
              </a:buClr>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4" name="Google Shape;44;p9"/>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Clr>
                <a:schemeClr val="dk1"/>
              </a:buClr>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5" name="Google Shape;45;p9" descr="A picture containing text, sign, vector graphics&#10;&#10;Description automatically generated"/>
          <p:cNvPicPr preferRelativeResize="0"/>
          <p:nvPr/>
        </p:nvPicPr>
        <p:blipFill rotWithShape="1">
          <a:blip r:embed="rId2">
            <a:alphaModFix/>
          </a:blip>
          <a:srcRect/>
          <a:stretch/>
        </p:blipFill>
        <p:spPr>
          <a:xfrm>
            <a:off x="8112101" y="4099483"/>
            <a:ext cx="901143" cy="8730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Clr>
                <a:schemeClr val="dk1"/>
              </a:buClr>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8" name="Google Shape;48;p10"/>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Clr>
                <a:schemeClr val="dk1"/>
              </a:buClr>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9" name="Google Shape;49;p10"/>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0" name="Google Shape;50;p10" descr="A picture containing text, vector graphics&#10;&#10;Description automatically generated"/>
          <p:cNvPicPr preferRelativeResize="0"/>
          <p:nvPr/>
        </p:nvPicPr>
        <p:blipFill rotWithShape="1">
          <a:blip r:embed="rId2">
            <a:alphaModFix/>
          </a:blip>
          <a:srcRect/>
          <a:stretch/>
        </p:blipFill>
        <p:spPr>
          <a:xfrm>
            <a:off x="7781206" y="3769111"/>
            <a:ext cx="1217131" cy="157511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qLchg4xkOY"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What comes First?</a:t>
            </a:r>
            <a:endParaRPr/>
          </a:p>
        </p:txBody>
      </p:sp>
      <p:sp>
        <p:nvSpPr>
          <p:cNvPr id="129" name="Google Shape;129;p25"/>
          <p:cNvSpPr txBox="1">
            <a:spLocks noGrp="1"/>
          </p:cNvSpPr>
          <p:nvPr>
            <p:ph type="body" idx="1"/>
          </p:nvPr>
        </p:nvSpPr>
        <p:spPr>
          <a:xfrm>
            <a:off x="457200" y="1305050"/>
            <a:ext cx="4461900" cy="3621000"/>
          </a:xfrm>
          <a:prstGeom prst="rect">
            <a:avLst/>
          </a:prstGeom>
        </p:spPr>
        <p:txBody>
          <a:bodyPr spcFirstLastPara="1" wrap="square" lIns="91400" tIns="91400" rIns="91400" bIns="91400" anchor="t" anchorCtr="0">
            <a:normAutofit/>
          </a:bodyPr>
          <a:lstStyle/>
          <a:p>
            <a:pPr lvl="0" algn="l" rtl="0">
              <a:spcBef>
                <a:spcPts val="520"/>
              </a:spcBef>
              <a:spcAft>
                <a:spcPts val="0"/>
              </a:spcAft>
              <a:buClr>
                <a:schemeClr val="accent4"/>
              </a:buClr>
              <a:buSzPts val="2600"/>
              <a:buFont typeface="Arial" panose="020B0604020202020204" pitchFamily="34" charset="0"/>
              <a:buChar char="•"/>
            </a:pPr>
            <a:r>
              <a:rPr lang="en-US" dirty="0"/>
              <a:t>The chicken or the egg?</a:t>
            </a:r>
            <a:endParaRPr dirty="0"/>
          </a:p>
          <a:p>
            <a:pPr lvl="0" algn="l" rtl="0">
              <a:spcBef>
                <a:spcPts val="1000"/>
              </a:spcBef>
              <a:spcAft>
                <a:spcPts val="1000"/>
              </a:spcAft>
              <a:buClr>
                <a:schemeClr val="accent4"/>
              </a:buClr>
              <a:buSzPts val="2600"/>
              <a:buFont typeface="Arial" panose="020B0604020202020204" pitchFamily="34" charset="0"/>
              <a:buChar char="•"/>
            </a:pPr>
            <a:r>
              <a:rPr lang="en-US" dirty="0"/>
              <a:t>Positive Mental Attitude </a:t>
            </a:r>
            <a:br>
              <a:rPr lang="en-US" dirty="0"/>
            </a:br>
            <a:r>
              <a:rPr lang="en-US" dirty="0"/>
              <a:t>or Growth Mindset?</a:t>
            </a:r>
            <a:endParaRPr dirty="0"/>
          </a:p>
        </p:txBody>
      </p:sp>
      <p:pic>
        <p:nvPicPr>
          <p:cNvPr id="130" name="Google Shape;130;p25"/>
          <p:cNvPicPr preferRelativeResize="0"/>
          <p:nvPr/>
        </p:nvPicPr>
        <p:blipFill>
          <a:blip r:embed="rId3">
            <a:alphaModFix/>
          </a:blip>
          <a:stretch>
            <a:fillRect/>
          </a:stretch>
        </p:blipFill>
        <p:spPr>
          <a:xfrm>
            <a:off x="4915025" y="1088451"/>
            <a:ext cx="3847977" cy="2564699"/>
          </a:xfrm>
          <a:prstGeom prst="rect">
            <a:avLst/>
          </a:prstGeom>
          <a:noFill/>
          <a:ln>
            <a:noFill/>
          </a:ln>
        </p:spPr>
      </p:pic>
      <p:sp>
        <p:nvSpPr>
          <p:cNvPr id="131" name="Google Shape;131;p25"/>
          <p:cNvSpPr txBox="1"/>
          <p:nvPr/>
        </p:nvSpPr>
        <p:spPr>
          <a:xfrm rot="920819">
            <a:off x="7685761" y="72150"/>
            <a:ext cx="1444095" cy="326329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0" b="1">
                <a:solidFill>
                  <a:schemeClr val="accent1"/>
                </a:solidFill>
                <a:latin typeface="Calibri"/>
                <a:ea typeface="Calibri"/>
                <a:cs typeface="Calibri"/>
                <a:sym typeface="Calibri"/>
              </a:rPr>
              <a:t>?</a:t>
            </a:r>
            <a:endParaRPr sz="20000" b="1">
              <a:solidFill>
                <a:schemeClr val="accent1"/>
              </a:solidFill>
              <a:latin typeface="Calibri"/>
              <a:ea typeface="Calibri"/>
              <a:cs typeface="Calibri"/>
              <a:sym typeface="Calibri"/>
            </a:endParaRPr>
          </a:p>
        </p:txBody>
      </p:sp>
      <p:sp>
        <p:nvSpPr>
          <p:cNvPr id="132" name="Google Shape;132;p25"/>
          <p:cNvSpPr txBox="1"/>
          <p:nvPr/>
        </p:nvSpPr>
        <p:spPr>
          <a:xfrm rot="-2052115">
            <a:off x="5000816" y="1333839"/>
            <a:ext cx="1443665" cy="249351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0" b="1">
                <a:solidFill>
                  <a:srgbClr val="BCD4E9"/>
                </a:solidFill>
                <a:latin typeface="Calibri"/>
                <a:ea typeface="Calibri"/>
                <a:cs typeface="Calibri"/>
                <a:sym typeface="Calibri"/>
              </a:rPr>
              <a:t>?</a:t>
            </a:r>
            <a:endParaRPr sz="15000" b="1">
              <a:solidFill>
                <a:srgbClr val="BCD4E9"/>
              </a:solidFill>
              <a:latin typeface="Calibri"/>
              <a:ea typeface="Calibri"/>
              <a:cs typeface="Calibri"/>
              <a:sym typeface="Calibri"/>
            </a:endParaRPr>
          </a:p>
        </p:txBody>
      </p:sp>
      <p:sp>
        <p:nvSpPr>
          <p:cNvPr id="133" name="Google Shape;133;p25"/>
          <p:cNvSpPr txBox="1"/>
          <p:nvPr/>
        </p:nvSpPr>
        <p:spPr>
          <a:xfrm rot="-671590">
            <a:off x="5974777" y="981241"/>
            <a:ext cx="1443457" cy="133925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7500" b="1">
                <a:solidFill>
                  <a:schemeClr val="lt1"/>
                </a:solidFill>
                <a:latin typeface="Calibri"/>
                <a:ea typeface="Calibri"/>
                <a:cs typeface="Calibri"/>
                <a:sym typeface="Calibri"/>
              </a:rPr>
              <a:t>?</a:t>
            </a:r>
            <a:endParaRPr sz="7500" b="1">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6"/>
          <p:cNvSpPr/>
          <p:nvPr/>
        </p:nvSpPr>
        <p:spPr>
          <a:xfrm>
            <a:off x="468600" y="322425"/>
            <a:ext cx="8217900" cy="4603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video</a:t>
            </a:r>
            <a:endParaRPr/>
          </a:p>
        </p:txBody>
      </p:sp>
      <p:pic>
        <p:nvPicPr>
          <p:cNvPr id="139" name="Google Shape;139;p26" descr="Giannis Antetokounmpo responds to a question on his NBA Finals Game 4 block on Deandre Ayton with a gem of a life lesson:&#10;&#10;When you focus on the past, that's your ego.&#10;When I focus on the future, it's my pride.&#10;I try to focus in the moment, in the present, and that's humility. That's being humble.&#10;&#10;SUBSCRIBE: http://bit.ly/BucksYTSub&#10;&#10;All-Access: Bucks Training Camp 2020 - https://youtu.be/BewdGBdeDp0&#10;&#10;All-Access: Bucks Meet Neymar &amp; Mbappe - https://youtu.be/eY_Pfgx6sDE&#10;&#10;All-Access: Bucks Travel To Paris, Visit PSG &amp; More - https://youtu.be/Wbmmn4D8Z8w&#10;&#10;Get highlights on-demand, watch games LIVE and get full stats in our FREE app for iOS and Android. Download: http://Bucks.com/App&#10;&#10;Connect with the Bucks&#10;&#10;Facebook: http://Facebook.com/Bucks&#10;Twitter: http://twitter.com/Bucks&#10;Instagram: http://Instagram.com/Bucks&#10;&#10;#NBA #Giannis #Playoffs #Antetokounmpo #Ego #Bucks" title="“When you focus on the past, that’s your ego.” Giannis Antetokounmpo Life Lessons">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10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27"/>
          <p:cNvPicPr preferRelativeResize="0"/>
          <p:nvPr/>
        </p:nvPicPr>
        <p:blipFill>
          <a:blip r:embed="rId3">
            <a:alphaModFix/>
          </a:blip>
          <a:stretch>
            <a:fillRect/>
          </a:stretch>
        </p:blipFill>
        <p:spPr>
          <a:xfrm>
            <a:off x="5011075" y="168850"/>
            <a:ext cx="3945923" cy="3702390"/>
          </a:xfrm>
          <a:prstGeom prst="rect">
            <a:avLst/>
          </a:prstGeom>
          <a:noFill/>
          <a:ln>
            <a:noFill/>
          </a:ln>
        </p:spPr>
      </p:pic>
      <p:sp>
        <p:nvSpPr>
          <p:cNvPr id="145" name="Google Shape;145;p2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Anchor Charts</a:t>
            </a:r>
            <a:endParaRPr/>
          </a:p>
        </p:txBody>
      </p:sp>
      <p:sp>
        <p:nvSpPr>
          <p:cNvPr id="146" name="Google Shape;146;p27"/>
          <p:cNvSpPr txBox="1">
            <a:spLocks noGrp="1"/>
          </p:cNvSpPr>
          <p:nvPr>
            <p:ph type="body" idx="1"/>
          </p:nvPr>
        </p:nvSpPr>
        <p:spPr>
          <a:xfrm>
            <a:off x="457200" y="1305059"/>
            <a:ext cx="3994500" cy="3621000"/>
          </a:xfrm>
          <a:prstGeom prst="rect">
            <a:avLst/>
          </a:prstGeom>
        </p:spPr>
        <p:txBody>
          <a:bodyPr spcFirstLastPara="1" wrap="square" lIns="91400" tIns="91400" rIns="91400" bIns="91400" anchor="t" anchorCtr="0">
            <a:normAutofit fontScale="70000" lnSpcReduction="20000"/>
          </a:bodyPr>
          <a:lstStyle/>
          <a:p>
            <a:pPr marL="0" lvl="0" indent="0" algn="l" rtl="0">
              <a:spcBef>
                <a:spcPts val="520"/>
              </a:spcBef>
              <a:spcAft>
                <a:spcPts val="0"/>
              </a:spcAft>
              <a:buNone/>
            </a:pPr>
            <a:r>
              <a:rPr lang="en-US" b="1" dirty="0"/>
              <a:t>Explore and create a poster for each of the seven key ideas of Positive Mental Attitude:</a:t>
            </a:r>
            <a:endParaRPr b="1" dirty="0"/>
          </a:p>
          <a:p>
            <a:pPr marL="457200" lvl="0" indent="-356552" algn="l" rtl="0">
              <a:spcBef>
                <a:spcPts val="1000"/>
              </a:spcBef>
              <a:spcAft>
                <a:spcPts val="0"/>
              </a:spcAft>
              <a:buClr>
                <a:schemeClr val="accent4"/>
              </a:buClr>
              <a:buSzPct val="100000"/>
              <a:buChar char="•"/>
            </a:pPr>
            <a:r>
              <a:rPr lang="en-US" dirty="0"/>
              <a:t>Believe in success.</a:t>
            </a:r>
            <a:endParaRPr dirty="0"/>
          </a:p>
          <a:p>
            <a:pPr marL="457200" lvl="0" indent="-356552" algn="l" rtl="0">
              <a:spcBef>
                <a:spcPts val="1000"/>
              </a:spcBef>
              <a:spcAft>
                <a:spcPts val="0"/>
              </a:spcAft>
              <a:buClr>
                <a:schemeClr val="accent4"/>
              </a:buClr>
              <a:buSzPct val="100000"/>
              <a:buChar char="•"/>
            </a:pPr>
            <a:r>
              <a:rPr lang="en-US" dirty="0"/>
              <a:t>Develop confidence in yourself.</a:t>
            </a:r>
            <a:endParaRPr dirty="0"/>
          </a:p>
          <a:p>
            <a:pPr marL="457200" lvl="0" indent="-356552" algn="l" rtl="0">
              <a:spcBef>
                <a:spcPts val="1000"/>
              </a:spcBef>
              <a:spcAft>
                <a:spcPts val="0"/>
              </a:spcAft>
              <a:buClr>
                <a:schemeClr val="accent4"/>
              </a:buClr>
              <a:buSzPct val="100000"/>
              <a:buChar char="•"/>
            </a:pPr>
            <a:r>
              <a:rPr lang="en-US" dirty="0"/>
              <a:t>Avoid thinking in extremes.</a:t>
            </a:r>
            <a:endParaRPr dirty="0"/>
          </a:p>
          <a:p>
            <a:pPr marL="457200" lvl="0" indent="-356552" algn="l" rtl="0">
              <a:spcBef>
                <a:spcPts val="1000"/>
              </a:spcBef>
              <a:spcAft>
                <a:spcPts val="0"/>
              </a:spcAft>
              <a:buClr>
                <a:schemeClr val="accent4"/>
              </a:buClr>
              <a:buSzPct val="100000"/>
              <a:buChar char="•"/>
            </a:pPr>
            <a:r>
              <a:rPr lang="en-US" dirty="0"/>
              <a:t>Don't overgeneralize.</a:t>
            </a:r>
            <a:endParaRPr dirty="0"/>
          </a:p>
          <a:p>
            <a:pPr marL="457200" lvl="0" indent="-356552" algn="l" rtl="0">
              <a:spcBef>
                <a:spcPts val="1000"/>
              </a:spcBef>
              <a:spcAft>
                <a:spcPts val="0"/>
              </a:spcAft>
              <a:buClr>
                <a:schemeClr val="accent4"/>
              </a:buClr>
              <a:buSzPct val="100000"/>
              <a:buChar char="•"/>
            </a:pPr>
            <a:r>
              <a:rPr lang="en-US" dirty="0"/>
              <a:t>Celebrate your success.</a:t>
            </a:r>
            <a:endParaRPr dirty="0"/>
          </a:p>
          <a:p>
            <a:pPr marL="457200" lvl="0" indent="-356552" algn="l" rtl="0">
              <a:spcBef>
                <a:spcPts val="1000"/>
              </a:spcBef>
              <a:spcAft>
                <a:spcPts val="0"/>
              </a:spcAft>
              <a:buClr>
                <a:schemeClr val="accent4"/>
              </a:buClr>
              <a:buSzPct val="100000"/>
              <a:buChar char="•"/>
            </a:pPr>
            <a:r>
              <a:rPr lang="en-US" dirty="0"/>
              <a:t>Stop believing your inner idiot.</a:t>
            </a:r>
            <a:endParaRPr dirty="0"/>
          </a:p>
          <a:p>
            <a:pPr marL="457200" lvl="0" indent="-356552" algn="l" rtl="0">
              <a:spcBef>
                <a:spcPts val="1000"/>
              </a:spcBef>
              <a:spcAft>
                <a:spcPts val="1000"/>
              </a:spcAft>
              <a:buClr>
                <a:schemeClr val="accent4"/>
              </a:buClr>
              <a:buSzPct val="100000"/>
              <a:buChar char="•"/>
            </a:pPr>
            <a:r>
              <a:rPr lang="en-US" dirty="0"/>
              <a:t>Stop thinking of perfection.</a:t>
            </a:r>
            <a:endParaRPr dirty="0"/>
          </a:p>
        </p:txBody>
      </p:sp>
      <p:pic>
        <p:nvPicPr>
          <p:cNvPr id="147" name="Google Shape;147;p27"/>
          <p:cNvPicPr preferRelativeResize="0"/>
          <p:nvPr/>
        </p:nvPicPr>
        <p:blipFill>
          <a:blip r:embed="rId4">
            <a:alphaModFix/>
          </a:blip>
          <a:stretch>
            <a:fillRect/>
          </a:stretch>
        </p:blipFill>
        <p:spPr>
          <a:xfrm rot="-2257298">
            <a:off x="4310344" y="3074875"/>
            <a:ext cx="1945024" cy="1958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Revisit Tug of War?</a:t>
            </a:r>
            <a:endParaRPr/>
          </a:p>
        </p:txBody>
      </p:sp>
      <p:sp>
        <p:nvSpPr>
          <p:cNvPr id="153" name="Google Shape;153;p28"/>
          <p:cNvSpPr txBox="1">
            <a:spLocks noGrp="1"/>
          </p:cNvSpPr>
          <p:nvPr>
            <p:ph type="body" idx="1"/>
          </p:nvPr>
        </p:nvSpPr>
        <p:spPr>
          <a:xfrm>
            <a:off x="457200" y="1305059"/>
            <a:ext cx="3994500" cy="3621000"/>
          </a:xfrm>
          <a:prstGeom prst="rect">
            <a:avLst/>
          </a:prstGeom>
        </p:spPr>
        <p:txBody>
          <a:bodyPr spcFirstLastPara="1" wrap="square" lIns="91400" tIns="91400" rIns="91400" bIns="91400" anchor="t" anchorCtr="0">
            <a:normAutofit/>
          </a:bodyPr>
          <a:lstStyle/>
          <a:p>
            <a:pPr marL="0" lvl="0" indent="0" algn="l" rtl="0">
              <a:spcBef>
                <a:spcPts val="520"/>
              </a:spcBef>
              <a:spcAft>
                <a:spcPts val="0"/>
              </a:spcAft>
              <a:buNone/>
            </a:pPr>
            <a:r>
              <a:rPr lang="en-US"/>
              <a:t>Are there any notes on the continuum that you would move after learning more about Positive Mental Attitude?</a:t>
            </a:r>
            <a:endParaRPr/>
          </a:p>
        </p:txBody>
      </p:sp>
      <p:pic>
        <p:nvPicPr>
          <p:cNvPr id="154" name="Google Shape;154;p28"/>
          <p:cNvPicPr preferRelativeResize="0"/>
          <p:nvPr/>
        </p:nvPicPr>
        <p:blipFill>
          <a:blip r:embed="rId3">
            <a:alphaModFix/>
          </a:blip>
          <a:stretch>
            <a:fillRect/>
          </a:stretch>
        </p:blipFill>
        <p:spPr>
          <a:xfrm>
            <a:off x="4604100" y="1317047"/>
            <a:ext cx="3429000" cy="3429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9"/>
          <p:cNvSpPr txBox="1">
            <a:spLocks noGrp="1"/>
          </p:cNvSpPr>
          <p:nvPr>
            <p:ph type="ctrTitle"/>
          </p:nvPr>
        </p:nvSpPr>
        <p:spPr>
          <a:xfrm>
            <a:off x="644652" y="1007598"/>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US"/>
              <a:t>Note of Positivity</a:t>
            </a:r>
            <a:endParaRPr/>
          </a:p>
        </p:txBody>
      </p:sp>
      <p:sp>
        <p:nvSpPr>
          <p:cNvPr id="160" name="Google Shape;160;p29"/>
          <p:cNvSpPr txBox="1">
            <a:spLocks noGrp="1"/>
          </p:cNvSpPr>
          <p:nvPr>
            <p:ph type="subTitle" idx="1"/>
          </p:nvPr>
        </p:nvSpPr>
        <p:spPr>
          <a:xfrm>
            <a:off x="644652" y="2400300"/>
            <a:ext cx="7854600" cy="1314600"/>
          </a:xfrm>
          <a:prstGeom prst="rect">
            <a:avLst/>
          </a:prstGeom>
        </p:spPr>
        <p:txBody>
          <a:bodyPr spcFirstLastPara="1" wrap="square" lIns="0" tIns="45700" rIns="18275" bIns="45700" anchor="t" anchorCtr="0">
            <a:normAutofit/>
          </a:bodyPr>
          <a:lstStyle/>
          <a:p>
            <a:pPr marL="0" lvl="0" indent="0" algn="l" rtl="0">
              <a:spcBef>
                <a:spcPts val="520"/>
              </a:spcBef>
              <a:spcAft>
                <a:spcPts val="0"/>
              </a:spcAft>
              <a:buNone/>
            </a:pPr>
            <a:r>
              <a:rPr lang="en-US"/>
              <a:t>Write down one (1) note of positivity on a piece of paper and fold it up.</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0"/>
          <p:cNvSpPr txBox="1">
            <a:spLocks noGrp="1"/>
          </p:cNvSpPr>
          <p:nvPr>
            <p:ph type="title"/>
          </p:nvPr>
        </p:nvSpPr>
        <p:spPr>
          <a:xfrm>
            <a:off x="457200" y="307247"/>
            <a:ext cx="8229600" cy="468753"/>
          </a:xfrm>
          <a:prstGeom prst="rect">
            <a:avLst/>
          </a:prstGeom>
        </p:spPr>
        <p:txBody>
          <a:bodyPr spcFirstLastPara="1" wrap="square" lIns="0" tIns="45700" rIns="0" bIns="0" anchor="b" anchorCtr="0">
            <a:normAutofit fontScale="90000"/>
          </a:bodyPr>
          <a:lstStyle/>
          <a:p>
            <a:pPr marL="0" lvl="0" indent="0" algn="l" rtl="0">
              <a:spcBef>
                <a:spcPts val="0"/>
              </a:spcBef>
              <a:spcAft>
                <a:spcPts val="0"/>
              </a:spcAft>
              <a:buNone/>
            </a:pPr>
            <a:r>
              <a:rPr lang="en-US" dirty="0"/>
              <a:t>Neural Relay Race</a:t>
            </a:r>
            <a:endParaRPr dirty="0"/>
          </a:p>
        </p:txBody>
      </p:sp>
      <p:pic>
        <p:nvPicPr>
          <p:cNvPr id="3" name="Picture 2" descr="Diagram&#10;&#10;Description automatically generated with medium confidence">
            <a:extLst>
              <a:ext uri="{FF2B5EF4-FFF2-40B4-BE49-F238E27FC236}">
                <a16:creationId xmlns:a16="http://schemas.microsoft.com/office/drawing/2014/main" id="{B6CA6555-25EE-C74C-C27A-5AF45F27F50F}"/>
              </a:ext>
            </a:extLst>
          </p:cNvPr>
          <p:cNvPicPr>
            <a:picLocks noChangeAspect="1"/>
          </p:cNvPicPr>
          <p:nvPr/>
        </p:nvPicPr>
        <p:blipFill>
          <a:blip r:embed="rId3"/>
          <a:stretch>
            <a:fillRect/>
          </a:stretch>
        </p:blipFill>
        <p:spPr>
          <a:xfrm>
            <a:off x="1511166" y="776000"/>
            <a:ext cx="5594967" cy="43675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Visual Cue</a:t>
            </a:r>
            <a:endParaRPr/>
          </a:p>
        </p:txBody>
      </p:sp>
      <p:sp>
        <p:nvSpPr>
          <p:cNvPr id="173" name="Google Shape;173;p31"/>
          <p:cNvSpPr txBox="1">
            <a:spLocks noGrp="1"/>
          </p:cNvSpPr>
          <p:nvPr>
            <p:ph type="body" idx="1"/>
          </p:nvPr>
        </p:nvSpPr>
        <p:spPr>
          <a:xfrm>
            <a:off x="457200" y="1164647"/>
            <a:ext cx="3133200" cy="3621000"/>
          </a:xfrm>
          <a:prstGeom prst="rect">
            <a:avLst/>
          </a:prstGeom>
        </p:spPr>
        <p:txBody>
          <a:bodyPr spcFirstLastPara="1" wrap="square" lIns="91400" tIns="91400" rIns="91400" bIns="91400" anchor="t" anchorCtr="0">
            <a:normAutofit fontScale="92500" lnSpcReduction="20000"/>
          </a:bodyPr>
          <a:lstStyle/>
          <a:p>
            <a:pPr marL="0" lvl="0" indent="0" algn="l" rtl="0">
              <a:spcBef>
                <a:spcPts val="520"/>
              </a:spcBef>
              <a:spcAft>
                <a:spcPts val="0"/>
              </a:spcAft>
              <a:buNone/>
            </a:pPr>
            <a:r>
              <a:rPr lang="en-US" dirty="0"/>
              <a:t>Draw or write something on your note card that will remind you to keep  positive mental attitude.</a:t>
            </a:r>
            <a:endParaRPr dirty="0"/>
          </a:p>
          <a:p>
            <a:pPr marL="0" lvl="0" indent="0" algn="l" rtl="0">
              <a:spcBef>
                <a:spcPts val="520"/>
              </a:spcBef>
              <a:spcAft>
                <a:spcPts val="0"/>
              </a:spcAft>
              <a:buNone/>
            </a:pPr>
            <a:endParaRPr dirty="0"/>
          </a:p>
          <a:p>
            <a:pPr marL="0" lvl="0" indent="0" algn="l" rtl="0">
              <a:spcBef>
                <a:spcPts val="520"/>
              </a:spcBef>
              <a:spcAft>
                <a:spcPts val="0"/>
              </a:spcAft>
              <a:buNone/>
            </a:pPr>
            <a:r>
              <a:rPr lang="en-US" dirty="0"/>
              <a:t>Place it somewhere you will see it everyday.</a:t>
            </a:r>
            <a:endParaRPr dirty="0"/>
          </a:p>
        </p:txBody>
      </p:sp>
      <p:pic>
        <p:nvPicPr>
          <p:cNvPr id="174" name="Google Shape;174;p31"/>
          <p:cNvPicPr preferRelativeResize="0"/>
          <p:nvPr/>
        </p:nvPicPr>
        <p:blipFill>
          <a:blip r:embed="rId3">
            <a:alphaModFix/>
          </a:blip>
          <a:stretch>
            <a:fillRect/>
          </a:stretch>
        </p:blipFill>
        <p:spPr>
          <a:xfrm>
            <a:off x="3876956" y="735947"/>
            <a:ext cx="3541025" cy="2807924"/>
          </a:xfrm>
          <a:prstGeom prst="rect">
            <a:avLst/>
          </a:prstGeom>
          <a:noFill/>
          <a:ln>
            <a:noFill/>
          </a:ln>
        </p:spPr>
      </p:pic>
      <p:sp>
        <p:nvSpPr>
          <p:cNvPr id="175" name="Google Shape;175;p31"/>
          <p:cNvSpPr txBox="1"/>
          <p:nvPr/>
        </p:nvSpPr>
        <p:spPr>
          <a:xfrm>
            <a:off x="3849693" y="3517526"/>
            <a:ext cx="535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dk2"/>
                </a:solidFill>
                <a:latin typeface="Calibri"/>
                <a:ea typeface="Calibri"/>
                <a:cs typeface="Calibri"/>
                <a:sym typeface="Calibri"/>
              </a:rPr>
              <a:t>Eye (1946) - </a:t>
            </a:r>
            <a:r>
              <a:rPr lang="en-US" dirty="0" err="1">
                <a:solidFill>
                  <a:schemeClr val="dk2"/>
                </a:solidFill>
                <a:latin typeface="Calibri"/>
                <a:ea typeface="Calibri"/>
                <a:cs typeface="Calibri"/>
                <a:sym typeface="Calibri"/>
              </a:rPr>
              <a:t>Maurits</a:t>
            </a:r>
            <a:r>
              <a:rPr lang="en-US" dirty="0">
                <a:solidFill>
                  <a:schemeClr val="dk2"/>
                </a:solidFill>
                <a:latin typeface="Calibri"/>
                <a:ea typeface="Calibri"/>
                <a:cs typeface="Calibri"/>
                <a:sym typeface="Calibri"/>
              </a:rPr>
              <a:t> Cornelis Escher (1898 - 1972)</a:t>
            </a:r>
            <a:endParaRPr dirty="0">
              <a:solidFill>
                <a:schemeClr val="dk2"/>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7"/>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SzPts val="5000"/>
              <a:buNone/>
            </a:pPr>
            <a:r>
              <a:rPr lang="en-US"/>
              <a:t>What Comes First, The Chicken or The Egg?</a:t>
            </a:r>
            <a:endParaRPr/>
          </a:p>
        </p:txBody>
      </p:sp>
      <p:sp>
        <p:nvSpPr>
          <p:cNvPr id="78" name="Google Shape;78;p17"/>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p>
            <a:pPr marL="0" lvl="0" indent="0" algn="l" rtl="0">
              <a:lnSpc>
                <a:spcPct val="100000"/>
              </a:lnSpc>
              <a:spcBef>
                <a:spcPts val="520"/>
              </a:spcBef>
              <a:spcAft>
                <a:spcPts val="0"/>
              </a:spcAft>
              <a:buSzPts val="2600"/>
              <a:buNone/>
            </a:pPr>
            <a:r>
              <a:rPr lang="en-US"/>
              <a:t>Positive Mental Attitude vs. Growth Mindset</a:t>
            </a:r>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8"/>
          <p:cNvSpPr txBox="1">
            <a:spLocks noGrp="1"/>
          </p:cNvSpPr>
          <p:nvPr>
            <p:ph type="body" idx="1"/>
          </p:nvPr>
        </p:nvSpPr>
        <p:spPr>
          <a:xfrm>
            <a:off x="457200" y="1305059"/>
            <a:ext cx="4679206" cy="272776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accent4"/>
              </a:buClr>
              <a:buSzPts val="2600"/>
              <a:buChar char="•"/>
            </a:pPr>
            <a:r>
              <a:rPr lang="en-US" sz="2400" dirty="0"/>
              <a:t>What do you know about Positive Mental Attitudes?</a:t>
            </a:r>
            <a:endParaRPr sz="2400" dirty="0"/>
          </a:p>
          <a:p>
            <a:pPr marL="342900" lvl="0" indent="-330200" algn="l" rtl="0">
              <a:lnSpc>
                <a:spcPct val="100000"/>
              </a:lnSpc>
              <a:spcBef>
                <a:spcPts val="600"/>
              </a:spcBef>
              <a:spcAft>
                <a:spcPts val="600"/>
              </a:spcAft>
              <a:buClr>
                <a:schemeClr val="accent4"/>
              </a:buClr>
              <a:buSzPts val="2400"/>
              <a:buChar char="•"/>
            </a:pPr>
            <a:r>
              <a:rPr lang="en-US" sz="2400" dirty="0"/>
              <a:t>Write each thought on a sticky note.</a:t>
            </a:r>
            <a:endParaRPr sz="2400" dirty="0"/>
          </a:p>
        </p:txBody>
      </p:sp>
      <p:sp>
        <p:nvSpPr>
          <p:cNvPr id="84" name="Google Shape;84;p1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Collaborative Brain Dump</a:t>
            </a:r>
            <a:endParaRPr/>
          </a:p>
        </p:txBody>
      </p:sp>
      <p:pic>
        <p:nvPicPr>
          <p:cNvPr id="85" name="Google Shape;85;p18"/>
          <p:cNvPicPr preferRelativeResize="0"/>
          <p:nvPr/>
        </p:nvPicPr>
        <p:blipFill>
          <a:blip r:embed="rId3">
            <a:alphaModFix/>
          </a:blip>
          <a:stretch>
            <a:fillRect/>
          </a:stretch>
        </p:blipFill>
        <p:spPr>
          <a:xfrm>
            <a:off x="5898225" y="172763"/>
            <a:ext cx="2892026" cy="28920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Essential Question</a:t>
            </a:r>
            <a:endParaRPr/>
          </a:p>
        </p:txBody>
      </p:sp>
      <p:sp>
        <p:nvSpPr>
          <p:cNvPr id="91" name="Google Shape;91;p19"/>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600"/>
              </a:spcBef>
              <a:spcAft>
                <a:spcPts val="0"/>
              </a:spcAft>
              <a:buSzPts val="2600"/>
              <a:buNone/>
            </a:pPr>
            <a:r>
              <a:rPr lang="en-US"/>
              <a:t>How can our thoughts and beliefs about failure affect our success in school and life?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Learning Objectives</a:t>
            </a:r>
            <a:endParaRPr/>
          </a:p>
        </p:txBody>
      </p:sp>
      <p:sp>
        <p:nvSpPr>
          <p:cNvPr id="97" name="Google Shape;97;p20"/>
          <p:cNvSpPr txBox="1">
            <a:spLocks noGrp="1"/>
          </p:cNvSpPr>
          <p:nvPr>
            <p:ph type="body" idx="1"/>
          </p:nvPr>
        </p:nvSpPr>
        <p:spPr>
          <a:xfrm>
            <a:off x="530350" y="2028501"/>
            <a:ext cx="7772400" cy="1974900"/>
          </a:xfrm>
          <a:prstGeom prst="rect">
            <a:avLst/>
          </a:prstGeom>
          <a:noFill/>
          <a:ln>
            <a:noFill/>
          </a:ln>
        </p:spPr>
        <p:txBody>
          <a:bodyPr spcFirstLastPara="1" wrap="square" lIns="45700" tIns="45700" rIns="45700" bIns="45700" anchor="t" anchorCtr="0">
            <a:normAutofit fontScale="92500" lnSpcReduction="10000"/>
          </a:bodyPr>
          <a:lstStyle/>
          <a:p>
            <a:pPr marL="0" lvl="0" indent="0" algn="l" rtl="0">
              <a:lnSpc>
                <a:spcPct val="100000"/>
              </a:lnSpc>
              <a:spcBef>
                <a:spcPts val="600"/>
              </a:spcBef>
              <a:spcAft>
                <a:spcPts val="0"/>
              </a:spcAft>
              <a:buSzPts val="2600"/>
              <a:buNone/>
            </a:pPr>
            <a:r>
              <a:rPr lang="en-US" dirty="0"/>
              <a:t>Students will be able to:</a:t>
            </a:r>
            <a:endParaRPr dirty="0"/>
          </a:p>
          <a:p>
            <a:pPr marL="457200" lvl="0" indent="-393700" algn="l" rtl="0">
              <a:lnSpc>
                <a:spcPct val="100000"/>
              </a:lnSpc>
              <a:spcBef>
                <a:spcPts val="600"/>
              </a:spcBef>
              <a:spcAft>
                <a:spcPts val="0"/>
              </a:spcAft>
              <a:buSzPct val="80000"/>
              <a:buAutoNum type="arabicPeriod"/>
            </a:pPr>
            <a:r>
              <a:rPr lang="en-US" dirty="0"/>
              <a:t>Research ways to develop a consistent Positive Mental Attitude (PMA).</a:t>
            </a:r>
            <a:endParaRPr dirty="0"/>
          </a:p>
          <a:p>
            <a:pPr marL="457200" lvl="0" indent="-393700" algn="l" rtl="0">
              <a:lnSpc>
                <a:spcPct val="100000"/>
              </a:lnSpc>
              <a:spcBef>
                <a:spcPts val="0"/>
              </a:spcBef>
              <a:spcAft>
                <a:spcPts val="0"/>
              </a:spcAft>
              <a:buSzPct val="80000"/>
              <a:buAutoNum type="arabicPeriod"/>
            </a:pPr>
            <a:r>
              <a:rPr lang="en-US" dirty="0"/>
              <a:t>Explore how brain development contributes to the development of a Positive Mental Attitude (PMA).</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body" idx="1"/>
          </p:nvPr>
        </p:nvSpPr>
        <p:spPr>
          <a:xfrm>
            <a:off x="457200" y="1305050"/>
            <a:ext cx="4658400" cy="3621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sz="2400" dirty="0"/>
              <a:t>Now think about what you know about Growth Mindset.</a:t>
            </a:r>
            <a:endParaRPr sz="2400" dirty="0"/>
          </a:p>
          <a:p>
            <a:pPr marL="0" lvl="0" indent="0" algn="l" rtl="0">
              <a:lnSpc>
                <a:spcPct val="100000"/>
              </a:lnSpc>
              <a:spcBef>
                <a:spcPts val="1000"/>
              </a:spcBef>
              <a:spcAft>
                <a:spcPts val="0"/>
              </a:spcAft>
              <a:buNone/>
            </a:pPr>
            <a:r>
              <a:rPr lang="en-US" sz="2400" b="1" dirty="0"/>
              <a:t>Sort your stack of notes into two (3) piles: </a:t>
            </a:r>
            <a:endParaRPr sz="2400" b="1" dirty="0"/>
          </a:p>
          <a:p>
            <a:pPr marL="914400" lvl="1" indent="-381000" algn="l" rtl="0">
              <a:lnSpc>
                <a:spcPct val="100000"/>
              </a:lnSpc>
              <a:spcBef>
                <a:spcPts val="1000"/>
              </a:spcBef>
              <a:spcAft>
                <a:spcPts val="0"/>
              </a:spcAft>
              <a:buClr>
                <a:schemeClr val="accent6"/>
              </a:buClr>
              <a:buSzPts val="2400"/>
              <a:buFont typeface="Arial" panose="020B0604020202020204" pitchFamily="34" charset="0"/>
              <a:buChar char="•"/>
            </a:pPr>
            <a:r>
              <a:rPr lang="en-US" sz="2400" dirty="0"/>
              <a:t>Growth Mindset</a:t>
            </a:r>
            <a:endParaRPr sz="2400" dirty="0"/>
          </a:p>
          <a:p>
            <a:pPr marL="914400" lvl="1" indent="-381000" algn="l" rtl="0">
              <a:lnSpc>
                <a:spcPct val="100000"/>
              </a:lnSpc>
              <a:spcBef>
                <a:spcPts val="0"/>
              </a:spcBef>
              <a:spcAft>
                <a:spcPts val="0"/>
              </a:spcAft>
              <a:buClr>
                <a:schemeClr val="accent6"/>
              </a:buClr>
              <a:buSzPts val="2400"/>
              <a:buFont typeface="Arial" panose="020B0604020202020204" pitchFamily="34" charset="0"/>
              <a:buChar char="•"/>
            </a:pPr>
            <a:r>
              <a:rPr lang="en-US" sz="2400" dirty="0"/>
              <a:t>Positive Mental Attitude</a:t>
            </a:r>
            <a:endParaRPr sz="2400" dirty="0"/>
          </a:p>
          <a:p>
            <a:pPr marL="0" lvl="0" indent="0" algn="l" rtl="0">
              <a:lnSpc>
                <a:spcPct val="100000"/>
              </a:lnSpc>
              <a:spcBef>
                <a:spcPts val="1000"/>
              </a:spcBef>
              <a:spcAft>
                <a:spcPts val="1000"/>
              </a:spcAft>
              <a:buNone/>
            </a:pPr>
            <a:endParaRPr sz="2400" dirty="0"/>
          </a:p>
        </p:txBody>
      </p:sp>
      <p:sp>
        <p:nvSpPr>
          <p:cNvPr id="103" name="Google Shape;103;p2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Collaborative Brain Dump</a:t>
            </a:r>
            <a:endParaRPr/>
          </a:p>
        </p:txBody>
      </p:sp>
      <p:pic>
        <p:nvPicPr>
          <p:cNvPr id="104" name="Google Shape;104;p21"/>
          <p:cNvPicPr preferRelativeResize="0"/>
          <p:nvPr/>
        </p:nvPicPr>
        <p:blipFill>
          <a:blip r:embed="rId3">
            <a:alphaModFix/>
          </a:blip>
          <a:stretch>
            <a:fillRect/>
          </a:stretch>
        </p:blipFill>
        <p:spPr>
          <a:xfrm>
            <a:off x="5898225" y="172763"/>
            <a:ext cx="2892026" cy="28920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2"/>
          <p:cNvSpPr txBox="1">
            <a:spLocks noGrp="1"/>
          </p:cNvSpPr>
          <p:nvPr>
            <p:ph type="subTitle" idx="1"/>
          </p:nvPr>
        </p:nvSpPr>
        <p:spPr>
          <a:xfrm>
            <a:off x="644650" y="2400300"/>
            <a:ext cx="7854600" cy="2362800"/>
          </a:xfrm>
          <a:prstGeom prst="rect">
            <a:avLst/>
          </a:prstGeom>
        </p:spPr>
        <p:txBody>
          <a:bodyPr spcFirstLastPara="1" wrap="square" lIns="0" tIns="45700" rIns="18275" bIns="45700" anchor="t" anchorCtr="0">
            <a:normAutofit/>
          </a:bodyPr>
          <a:lstStyle/>
          <a:p>
            <a:pPr marL="0" lvl="0" indent="0" algn="l" rtl="0">
              <a:spcBef>
                <a:spcPts val="520"/>
              </a:spcBef>
              <a:spcAft>
                <a:spcPts val="0"/>
              </a:spcAft>
              <a:buNone/>
            </a:pPr>
            <a:r>
              <a:rPr lang="en-US"/>
              <a:t>“A growth mindset means that you believe your intelligence and talents can be developed over time.”</a:t>
            </a:r>
            <a:endParaRPr/>
          </a:p>
          <a:p>
            <a:pPr marL="0" lvl="0" indent="0" algn="l" rtl="0">
              <a:spcBef>
                <a:spcPts val="520"/>
              </a:spcBef>
              <a:spcAft>
                <a:spcPts val="0"/>
              </a:spcAft>
              <a:buNone/>
            </a:pPr>
            <a:r>
              <a:rPr lang="en-US" i="1"/>
              <a:t>-Jennifer Smith </a:t>
            </a:r>
            <a:endParaRPr i="1"/>
          </a:p>
        </p:txBody>
      </p:sp>
      <p:sp>
        <p:nvSpPr>
          <p:cNvPr id="110" name="Google Shape;110;p22"/>
          <p:cNvSpPr txBox="1">
            <a:spLocks noGrp="1"/>
          </p:cNvSpPr>
          <p:nvPr>
            <p:ph type="ctrTitle"/>
          </p:nvPr>
        </p:nvSpPr>
        <p:spPr>
          <a:xfrm>
            <a:off x="644652" y="1007598"/>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US"/>
              <a:t>Growth Mindset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3"/>
          <p:cNvSpPr txBox="1">
            <a:spLocks noGrp="1"/>
          </p:cNvSpPr>
          <p:nvPr>
            <p:ph type="subTitle" idx="1"/>
          </p:nvPr>
        </p:nvSpPr>
        <p:spPr>
          <a:xfrm>
            <a:off x="644700" y="1501666"/>
            <a:ext cx="7854600" cy="2646000"/>
          </a:xfrm>
          <a:prstGeom prst="rect">
            <a:avLst/>
          </a:prstGeom>
        </p:spPr>
        <p:txBody>
          <a:bodyPr spcFirstLastPara="1" wrap="square" lIns="0" tIns="45700" rIns="18275" bIns="45700" anchor="t" anchorCtr="0">
            <a:noAutofit/>
          </a:bodyPr>
          <a:lstStyle/>
          <a:p>
            <a:pPr marL="342900" lvl="0" indent="-342900" algn="l" rtl="0">
              <a:lnSpc>
                <a:spcPct val="80000"/>
              </a:lnSpc>
              <a:spcBef>
                <a:spcPts val="520"/>
              </a:spcBef>
              <a:spcAft>
                <a:spcPts val="0"/>
              </a:spcAft>
              <a:buClr>
                <a:schemeClr val="bg1"/>
              </a:buClr>
              <a:buSzPct val="100000"/>
              <a:buFont typeface="Arial" panose="020B0604020202020204" pitchFamily="34" charset="0"/>
              <a:buChar char="•"/>
            </a:pPr>
            <a:r>
              <a:rPr lang="en-US" sz="2125" dirty="0"/>
              <a:t>Positive mental attitude is the philosophy that having an optimistic disposition in every situation in one's life attracts positive changes and increases achievement. </a:t>
            </a:r>
          </a:p>
          <a:p>
            <a:pPr marL="342900" lvl="0" indent="-342900" algn="l" rtl="0">
              <a:lnSpc>
                <a:spcPct val="80000"/>
              </a:lnSpc>
              <a:spcBef>
                <a:spcPts val="520"/>
              </a:spcBef>
              <a:spcAft>
                <a:spcPts val="0"/>
              </a:spcAft>
              <a:buClr>
                <a:schemeClr val="bg1"/>
              </a:buClr>
              <a:buSzPct val="100000"/>
              <a:buFont typeface="Arial" panose="020B0604020202020204" pitchFamily="34" charset="0"/>
              <a:buChar char="•"/>
            </a:pPr>
            <a:r>
              <a:rPr lang="en-US" sz="2125" dirty="0"/>
              <a:t>Adherents employ a state of mind that continues to seek, find, and execute ways to win, or find a desirable outcome, regardless of the circumstances. </a:t>
            </a:r>
          </a:p>
          <a:p>
            <a:pPr marL="342900" lvl="0" indent="-342900" algn="l" rtl="0">
              <a:lnSpc>
                <a:spcPct val="80000"/>
              </a:lnSpc>
              <a:spcBef>
                <a:spcPts val="520"/>
              </a:spcBef>
              <a:spcAft>
                <a:spcPts val="0"/>
              </a:spcAft>
              <a:buClr>
                <a:schemeClr val="bg1"/>
              </a:buClr>
              <a:buSzPct val="100000"/>
              <a:buFont typeface="Arial" panose="020B0604020202020204" pitchFamily="34" charset="0"/>
              <a:buChar char="•"/>
            </a:pPr>
            <a:r>
              <a:rPr lang="en-US" sz="2125" dirty="0"/>
              <a:t>It opposes negativity, defeatism, and hopelessness. </a:t>
            </a:r>
          </a:p>
          <a:p>
            <a:pPr marL="342900" lvl="0" indent="-342900" algn="l" rtl="0">
              <a:lnSpc>
                <a:spcPct val="80000"/>
              </a:lnSpc>
              <a:spcBef>
                <a:spcPts val="520"/>
              </a:spcBef>
              <a:spcAft>
                <a:spcPts val="0"/>
              </a:spcAft>
              <a:buClr>
                <a:schemeClr val="bg1"/>
              </a:buClr>
              <a:buSzPct val="100000"/>
              <a:buFont typeface="Arial" panose="020B0604020202020204" pitchFamily="34" charset="0"/>
              <a:buChar char="•"/>
            </a:pPr>
            <a:r>
              <a:rPr lang="en-US" sz="2125" dirty="0"/>
              <a:t>Optimism and hope are vital to the development of PMA.</a:t>
            </a:r>
            <a:endParaRPr sz="2125" dirty="0"/>
          </a:p>
        </p:txBody>
      </p:sp>
      <p:sp>
        <p:nvSpPr>
          <p:cNvPr id="116" name="Google Shape;116;p23"/>
          <p:cNvSpPr txBox="1">
            <a:spLocks noGrp="1"/>
          </p:cNvSpPr>
          <p:nvPr>
            <p:ph type="ctrTitle"/>
          </p:nvPr>
        </p:nvSpPr>
        <p:spPr>
          <a:xfrm>
            <a:off x="572129" y="0"/>
            <a:ext cx="80907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US" dirty="0"/>
              <a:t>Positive Mental Attitude (PMA)</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Tug Of War</a:t>
            </a:r>
            <a:endParaRPr/>
          </a:p>
        </p:txBody>
      </p:sp>
      <p:sp>
        <p:nvSpPr>
          <p:cNvPr id="122" name="Google Shape;122;p24"/>
          <p:cNvSpPr txBox="1">
            <a:spLocks noGrp="1"/>
          </p:cNvSpPr>
          <p:nvPr>
            <p:ph type="body" idx="1"/>
          </p:nvPr>
        </p:nvSpPr>
        <p:spPr>
          <a:xfrm>
            <a:off x="457199" y="1305050"/>
            <a:ext cx="4344977" cy="3621000"/>
          </a:xfrm>
          <a:prstGeom prst="rect">
            <a:avLst/>
          </a:prstGeom>
        </p:spPr>
        <p:txBody>
          <a:bodyPr spcFirstLastPara="1" wrap="square" lIns="91400" tIns="91400" rIns="91400" bIns="91400" anchor="t" anchorCtr="0">
            <a:normAutofit/>
          </a:bodyPr>
          <a:lstStyle/>
          <a:p>
            <a:pPr lvl="0" algn="l" rtl="0">
              <a:spcBef>
                <a:spcPts val="520"/>
              </a:spcBef>
              <a:spcAft>
                <a:spcPts val="0"/>
              </a:spcAft>
              <a:buClr>
                <a:schemeClr val="accent4"/>
              </a:buClr>
              <a:buSzPts val="2600"/>
              <a:buFont typeface="Arial" panose="020B0604020202020204" pitchFamily="34" charset="0"/>
              <a:buChar char="•"/>
            </a:pPr>
            <a:r>
              <a:rPr lang="en-US" dirty="0"/>
              <a:t>Take a look at each of your sticky notes. </a:t>
            </a:r>
            <a:endParaRPr dirty="0"/>
          </a:p>
          <a:p>
            <a:pPr lvl="0" algn="l" rtl="0">
              <a:spcBef>
                <a:spcPts val="1000"/>
              </a:spcBef>
              <a:spcAft>
                <a:spcPts val="0"/>
              </a:spcAft>
              <a:buClr>
                <a:schemeClr val="accent4"/>
              </a:buClr>
              <a:buSzPts val="2600"/>
              <a:buFont typeface="Arial" panose="020B0604020202020204" pitchFamily="34" charset="0"/>
              <a:buChar char="•"/>
            </a:pPr>
            <a:r>
              <a:rPr lang="en-US" dirty="0"/>
              <a:t>Where does each note fall on the continuum between Positive Mental Attitude and Growth Mindset?</a:t>
            </a:r>
            <a:endParaRPr dirty="0"/>
          </a:p>
          <a:p>
            <a:pPr lvl="0" algn="l" rtl="0">
              <a:spcBef>
                <a:spcPts val="1000"/>
              </a:spcBef>
              <a:spcAft>
                <a:spcPts val="0"/>
              </a:spcAft>
              <a:buClr>
                <a:schemeClr val="accent4"/>
              </a:buClr>
              <a:buSzPts val="2600"/>
              <a:buFont typeface="Arial" panose="020B0604020202020204" pitchFamily="34" charset="0"/>
              <a:buChar char="•"/>
            </a:pPr>
            <a:r>
              <a:rPr lang="en-US" dirty="0"/>
              <a:t>Place it there on the line. </a:t>
            </a:r>
            <a:endParaRPr dirty="0"/>
          </a:p>
        </p:txBody>
      </p:sp>
      <p:pic>
        <p:nvPicPr>
          <p:cNvPr id="123" name="Google Shape;123;p24"/>
          <p:cNvPicPr preferRelativeResize="0"/>
          <p:nvPr/>
        </p:nvPicPr>
        <p:blipFill>
          <a:blip r:embed="rId3">
            <a:alphaModFix/>
          </a:blip>
          <a:stretch>
            <a:fillRect/>
          </a:stretch>
        </p:blipFill>
        <p:spPr>
          <a:xfrm>
            <a:off x="4919410" y="793632"/>
            <a:ext cx="3429000" cy="3429000"/>
          </a:xfrm>
          <a:prstGeom prst="rect">
            <a:avLst/>
          </a:prstGeom>
          <a:noFill/>
          <a:ln>
            <a:noFill/>
          </a:ln>
        </p:spPr>
      </p:pic>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873</Words>
  <Application>Microsoft Office PowerPoint</Application>
  <PresentationFormat>On-screen Show (16:9)</PresentationFormat>
  <Paragraphs>75</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Noto Sans Symbols</vt:lpstr>
      <vt:lpstr>Times New Roman</vt:lpstr>
      <vt:lpstr>Trebuchet MS</vt:lpstr>
      <vt:lpstr>LEARN theme</vt:lpstr>
      <vt:lpstr>PowerPoint Presentation</vt:lpstr>
      <vt:lpstr>What Comes First, The Chicken or The Egg?</vt:lpstr>
      <vt:lpstr>Collaborative Brain Dump</vt:lpstr>
      <vt:lpstr>Essential Question</vt:lpstr>
      <vt:lpstr>Learning Objectives</vt:lpstr>
      <vt:lpstr>Collaborative Brain Dump</vt:lpstr>
      <vt:lpstr>Growth Mindset</vt:lpstr>
      <vt:lpstr>Positive Mental Attitude (PMA)</vt:lpstr>
      <vt:lpstr>Tug Of War</vt:lpstr>
      <vt:lpstr>What comes First?</vt:lpstr>
      <vt:lpstr>PowerPoint Presentation</vt:lpstr>
      <vt:lpstr>Anchor Charts</vt:lpstr>
      <vt:lpstr>Revisit Tug of War?</vt:lpstr>
      <vt:lpstr>Note of Positivity</vt:lpstr>
      <vt:lpstr>Neural Relay Race</vt:lpstr>
      <vt:lpstr>Visual Cue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profe</dc:creator>
  <cp:lastModifiedBy>McLeod Porter, Delma</cp:lastModifiedBy>
  <cp:revision>3</cp:revision>
  <dcterms:modified xsi:type="dcterms:W3CDTF">2022-10-14T17:05:02Z</dcterms:modified>
</cp:coreProperties>
</file>