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228559ce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4228559ce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228559ce8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228559ce8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Encyclopedia.com. (2023, January 23). </a:t>
            </a:r>
            <a:r>
              <a:rPr lang="en-US" i="1"/>
              <a:t>." encyclopedia of education. . encyclopedia.com. 17 Jan. 2023 .</a:t>
            </a:r>
            <a:r>
              <a:rPr lang="en-US"/>
              <a:t> Encyclopedia.com. Retrieved January 23, 2023, from https://www.encyclopedia.com/education/encyclopedias-almanacs-transcripts-and-maps/tribal-colleges-and-universities </a:t>
            </a:r>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35a3114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35a3114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TheCollegeFund. (2020, January 8). </a:t>
            </a:r>
            <a:r>
              <a:rPr lang="en-US" i="1"/>
              <a:t>Stand with Native students</a:t>
            </a:r>
            <a:r>
              <a:rPr lang="en-US"/>
              <a:t>. YouTube. Retrieved January 23, 2023, from https://www.youtube.com/watch?v=cEasvWEIigg&amp;t=4s </a:t>
            </a:r>
            <a:endParaRPr/>
          </a:p>
          <a:p>
            <a:pPr marL="0" lvl="0" indent="0" algn="l" rtl="0">
              <a:spcBef>
                <a:spcPts val="1200"/>
              </a:spcBef>
              <a:spcAft>
                <a:spcPts val="0"/>
              </a:spcAft>
              <a:buNone/>
            </a:pPr>
            <a:r>
              <a:rPr lang="en-U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228559ce8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4228559ce8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Create a Wakelet w/ all of the TCU’s.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228559ce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228559ce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228559ce8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4228559ce8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03e3ff6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03e3ff6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File:Sharice Davids.jpg - Wikimedia Commons</a:t>
            </a:r>
            <a:r>
              <a:rPr lang="en-US"/>
              <a:t>. (n.d.). Retrieved January 23, 2023, from https://commons.wikimedia.org/wiki/File:Sharice_Davids.jpg </a:t>
            </a:r>
            <a:endParaRPr/>
          </a:p>
          <a:p>
            <a:pPr marL="0" lvl="0" indent="0" algn="l" rtl="0">
              <a:spcBef>
                <a:spcPts val="1200"/>
              </a:spcBef>
              <a:spcAft>
                <a:spcPts val="0"/>
              </a:spcAft>
              <a:buClr>
                <a:schemeClr val="dk1"/>
              </a:buClr>
              <a:buSzPts val="1100"/>
              <a:buFont typeface="Arial"/>
              <a:buNone/>
            </a:pPr>
            <a:endParaRPr sz="900" b="1"/>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31010b4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431010b42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1">
              <a:solidFill>
                <a:srgbClr val="202122"/>
              </a:solidFill>
            </a:endParaRPr>
          </a:p>
          <a:p>
            <a:pPr marL="355600" lvl="0" indent="0" algn="l" rtl="0">
              <a:lnSpc>
                <a:spcPct val="115000"/>
              </a:lnSpc>
              <a:spcBef>
                <a:spcPts val="1200"/>
              </a:spcBef>
              <a:spcAft>
                <a:spcPts val="0"/>
              </a:spcAft>
              <a:buClr>
                <a:schemeClr val="dk1"/>
              </a:buClr>
              <a:buSzPts val="1100"/>
              <a:buFont typeface="Arial"/>
              <a:buNone/>
            </a:pPr>
            <a:r>
              <a:rPr lang="en-US" i="1"/>
              <a:t>File:Joy Harjo Smiling, 2019.jpg - wikimedia commons</a:t>
            </a:r>
            <a:r>
              <a:rPr lang="en-US"/>
              <a:t>. (n.d.). Retrieved January 23, 2023, from https://commons.wikimedia.org/wiki/File:Joy_Harjo_smiling,_2019.jpg </a:t>
            </a:r>
            <a:endParaRPr/>
          </a:p>
          <a:p>
            <a:pPr marL="355600" lvl="0" indent="0" algn="l" rtl="0">
              <a:lnSpc>
                <a:spcPct val="115000"/>
              </a:lnSpc>
              <a:spcBef>
                <a:spcPts val="1200"/>
              </a:spcBef>
              <a:spcAft>
                <a:spcPts val="0"/>
              </a:spcAft>
              <a:buClr>
                <a:schemeClr val="dk1"/>
              </a:buClr>
              <a:buSzPts val="1100"/>
              <a:buFont typeface="Arial"/>
              <a:buNone/>
            </a:pPr>
            <a:r>
              <a:rPr lang="en-US" i="1"/>
              <a:t>File: Haswood cropped.png</a:t>
            </a:r>
            <a:r>
              <a:rPr lang="en-US"/>
              <a:t>. (2021, March 26). Retrieved January 23, 2023, from https://commons.wikimedia.org/wiki/File:Haswood_cropped.png </a:t>
            </a:r>
            <a:endParaRPr/>
          </a:p>
          <a:p>
            <a:pPr marL="35560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sz="900" b="1">
              <a:solidFill>
                <a:srgbClr val="20212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d5e246321b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d5e246321b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Wikimedia Foundation. (2023, January 5). </a:t>
            </a:r>
            <a:r>
              <a:rPr lang="en-US" i="1"/>
              <a:t>Charles Chibitty</a:t>
            </a:r>
            <a:r>
              <a:rPr lang="en-US"/>
              <a:t>. Wikipedia. Retrieved January 23, 2023, from https://en.wikipedia.org/wiki/Charles_Chibitty </a:t>
            </a:r>
            <a:endParaRPr/>
          </a:p>
          <a:p>
            <a:pPr marL="355600" lvl="0" indent="0" algn="l" rtl="0">
              <a:lnSpc>
                <a:spcPct val="115000"/>
              </a:lnSpc>
              <a:spcBef>
                <a:spcPts val="1200"/>
              </a:spcBef>
              <a:spcAft>
                <a:spcPts val="0"/>
              </a:spcAft>
              <a:buClr>
                <a:schemeClr val="dk1"/>
              </a:buClr>
              <a:buSzPts val="1100"/>
              <a:buFont typeface="Arial"/>
              <a:buNone/>
            </a:pPr>
            <a:r>
              <a:rPr lang="en-US" i="1"/>
              <a:t>Charles Chibitty: Comanche code-talker</a:t>
            </a:r>
            <a:r>
              <a:rPr lang="en-US"/>
              <a:t>. www.army.mil. (n.d.). Retrieved January 23, 2023, from https://www.army.mil/article/90294/charles_chibitty_comanche_code_talker </a:t>
            </a:r>
            <a:endParaRPr/>
          </a:p>
          <a:p>
            <a:pPr marL="0" lvl="0" indent="0" algn="l" rtl="0">
              <a:spcBef>
                <a:spcPts val="12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d5e246321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d5e246321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Wikimedia Foundation. (2022, March 29). </a:t>
            </a:r>
            <a:r>
              <a:rPr lang="en-US" i="1"/>
              <a:t>Steve Reevis</a:t>
            </a:r>
            <a:r>
              <a:rPr lang="en-US"/>
              <a:t>. Wikipedia. Retrieved January 23, 2023, from https://en.wikipedia.org/wiki/Steve_Reevis </a:t>
            </a:r>
            <a:endParaRPr sz="1000" b="1">
              <a:solidFill>
                <a:srgbClr val="202122"/>
              </a:solidFill>
              <a:highlight>
                <a:srgbClr val="F8F9FA"/>
              </a:highlight>
            </a:endParaRPr>
          </a:p>
          <a:p>
            <a:pPr marL="355600" lvl="0" indent="0" algn="l" rtl="0">
              <a:lnSpc>
                <a:spcPct val="115000"/>
              </a:lnSpc>
              <a:spcBef>
                <a:spcPts val="1200"/>
              </a:spcBef>
              <a:spcAft>
                <a:spcPts val="0"/>
              </a:spcAft>
              <a:buClr>
                <a:schemeClr val="dk1"/>
              </a:buClr>
              <a:buSzPts val="1100"/>
              <a:buFont typeface="Arial"/>
              <a:buNone/>
            </a:pPr>
            <a:r>
              <a:rPr lang="en-US"/>
              <a:t>Buffalo Nickel Creative. (2022, February 10). </a:t>
            </a:r>
            <a:r>
              <a:rPr lang="en-US" i="1"/>
              <a:t>Indigenous filmmakers: Q&amp;A with Ryan Redcorn</a:t>
            </a:r>
            <a:r>
              <a:rPr lang="en-US"/>
              <a:t>. Osage News. Retrieved January 23, 2023, from https://osagenews.org/indigenous-filmmakers-qa-with-ryan-redcorn/ </a:t>
            </a:r>
            <a:endParaRPr/>
          </a:p>
          <a:p>
            <a:pPr marL="0" lvl="0" indent="0" algn="l" rtl="0">
              <a:lnSpc>
                <a:spcPct val="115000"/>
              </a:lnSpc>
              <a:spcBef>
                <a:spcPts val="1200"/>
              </a:spcBef>
              <a:spcAft>
                <a:spcPts val="0"/>
              </a:spcAft>
              <a:buClr>
                <a:schemeClr val="dk1"/>
              </a:buClr>
              <a:buSzPts val="1100"/>
              <a:buFont typeface="Arial"/>
              <a:buNone/>
            </a:pPr>
            <a:endParaRPr sz="1000" b="1">
              <a:solidFill>
                <a:srgbClr val="202122"/>
              </a:solidFill>
              <a:highlight>
                <a:srgbClr val="F8F9FA"/>
              </a:highlight>
            </a:endParaRPr>
          </a:p>
          <a:p>
            <a:pPr marL="0" lvl="0" indent="0" algn="l" rtl="0">
              <a:lnSpc>
                <a:spcPct val="115000"/>
              </a:lnSpc>
              <a:spcBef>
                <a:spcPts val="0"/>
              </a:spcBef>
              <a:spcAft>
                <a:spcPts val="0"/>
              </a:spcAft>
              <a:buClr>
                <a:schemeClr val="dk1"/>
              </a:buClr>
              <a:buSzPts val="1100"/>
              <a:buFont typeface="Arial"/>
              <a:buNone/>
            </a:pPr>
            <a:br>
              <a:rPr lang="en-US" sz="1050">
                <a:solidFill>
                  <a:srgbClr val="202122"/>
                </a:solidFill>
                <a:highlight>
                  <a:srgbClr val="F8F9FA"/>
                </a:highlight>
              </a:rPr>
            </a:b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5d574aa4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About</a:t>
            </a:r>
            <a:r>
              <a:rPr lang="en-US"/>
              <a:t>. jamieokuma. (n.d.). Retrieved January 23, 2023, from https://www.jokuma.com/about </a:t>
            </a:r>
            <a:endParaRPr/>
          </a:p>
          <a:p>
            <a:pPr marL="0" lvl="0" indent="0" algn="l" rtl="0">
              <a:lnSpc>
                <a:spcPct val="100000"/>
              </a:lnSpc>
              <a:spcBef>
                <a:spcPts val="1200"/>
              </a:spcBef>
              <a:spcAft>
                <a:spcPts val="0"/>
              </a:spcAft>
              <a:buSzPts val="1400"/>
              <a:buNone/>
            </a:pPr>
            <a:endParaRPr sz="1000" b="1">
              <a:highlight>
                <a:srgbClr val="F8F9FA"/>
              </a:highlight>
            </a:endParaRPr>
          </a:p>
        </p:txBody>
      </p:sp>
      <p:sp>
        <p:nvSpPr>
          <p:cNvPr id="135" name="Google Shape;135;g1d5d574aa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5d574aa4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d5d574aa4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File : Billymills Crossing Finish Line 1964olympics.JPG</a:t>
            </a:r>
            <a:r>
              <a:rPr lang="en-US"/>
              <a:t>. (n.d.). Retrieved January 23, 2023, from https://commons.wikimedia.org/wiki/File:BillyMills_Crossing_Finish_Line_1964Olympics.jpg </a:t>
            </a:r>
            <a:endParaRPr/>
          </a:p>
          <a:p>
            <a:pPr marL="0" lvl="0" indent="0" algn="l" rtl="0">
              <a:lnSpc>
                <a:spcPct val="115000"/>
              </a:lnSpc>
              <a:spcBef>
                <a:spcPts val="1200"/>
              </a:spcBef>
              <a:spcAft>
                <a:spcPts val="1100"/>
              </a:spcAft>
              <a:buClr>
                <a:schemeClr val="dk1"/>
              </a:buClr>
              <a:buSzPts val="1100"/>
              <a:buFont typeface="Arial"/>
              <a:buNone/>
            </a:pPr>
            <a:endParaRPr sz="1050">
              <a:solidFill>
                <a:srgbClr val="202122"/>
              </a:solidFill>
              <a:highlight>
                <a:srgbClr val="F8F9FA"/>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cEasvWEIig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k20.ou.edu/tribalcolleg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Tell Me Everything </a:t>
            </a:r>
            <a:endParaRPr dirty="0"/>
          </a:p>
        </p:txBody>
      </p:sp>
      <p:sp>
        <p:nvSpPr>
          <p:cNvPr id="152" name="Google Shape;152;p31"/>
          <p:cNvSpPr txBox="1">
            <a:spLocks noGrp="1"/>
          </p:cNvSpPr>
          <p:nvPr>
            <p:ph type="body" idx="1"/>
          </p:nvPr>
        </p:nvSpPr>
        <p:spPr>
          <a:xfrm>
            <a:off x="457200" y="1309350"/>
            <a:ext cx="5495859" cy="2452302"/>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From politicians to entertainers to athletes, what might all of these successful individuals have in common?</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sz="1300" dirty="0">
              <a:solidFill>
                <a:srgbClr val="3F3F3F"/>
              </a:solidFill>
              <a:highlight>
                <a:srgbClr val="FFFFFF"/>
              </a:highlight>
              <a:latin typeface="Arial"/>
              <a:ea typeface="Arial"/>
              <a:cs typeface="Arial"/>
              <a:sym typeface="Arial"/>
            </a:endParaRPr>
          </a:p>
          <a:p>
            <a:pPr marL="0" lvl="0" indent="0" algn="l" rtl="0">
              <a:spcBef>
                <a:spcPts val="520"/>
              </a:spcBef>
              <a:spcAft>
                <a:spcPts val="0"/>
              </a:spcAft>
              <a:buNone/>
            </a:pPr>
            <a:endParaRPr sz="1300" dirty="0">
              <a:solidFill>
                <a:srgbClr val="3F3F3F"/>
              </a:solidFill>
              <a:highlight>
                <a:srgbClr val="FFFFFF"/>
              </a:highlight>
              <a:latin typeface="Arial"/>
              <a:ea typeface="Arial"/>
              <a:cs typeface="Arial"/>
              <a:sym typeface="Arial"/>
            </a:endParaRPr>
          </a:p>
        </p:txBody>
      </p:sp>
      <p:pic>
        <p:nvPicPr>
          <p:cNvPr id="153" name="Google Shape;153;p31"/>
          <p:cNvPicPr preferRelativeResize="0"/>
          <p:nvPr/>
        </p:nvPicPr>
        <p:blipFill>
          <a:blip r:embed="rId3">
            <a:alphaModFix/>
          </a:blip>
          <a:stretch>
            <a:fillRect/>
          </a:stretch>
        </p:blipFill>
        <p:spPr>
          <a:xfrm>
            <a:off x="6752925" y="1060900"/>
            <a:ext cx="1904950" cy="1904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body" idx="1"/>
          </p:nvPr>
        </p:nvSpPr>
        <p:spPr>
          <a:xfrm>
            <a:off x="305700" y="865578"/>
            <a:ext cx="8381100" cy="3542400"/>
          </a:xfrm>
          <a:prstGeom prst="rect">
            <a:avLst/>
          </a:prstGeom>
        </p:spPr>
        <p:txBody>
          <a:bodyPr spcFirstLastPara="1" wrap="square" lIns="91425" tIns="45700" rIns="91425" bIns="45700" anchor="t" anchorCtr="0">
            <a:normAutofit fontScale="92500"/>
          </a:bodyPr>
          <a:lstStyle/>
          <a:p>
            <a:pPr marL="603568" lvl="0" indent="-457200" algn="l" rtl="0">
              <a:spcBef>
                <a:spcPts val="520"/>
              </a:spcBef>
              <a:spcAft>
                <a:spcPts val="0"/>
              </a:spcAft>
              <a:buSzPct val="100000"/>
              <a:buFont typeface="Arial" panose="020B0604020202020204" pitchFamily="34" charset="0"/>
              <a:buChar char="•"/>
            </a:pPr>
            <a:r>
              <a:rPr lang="en-US" sz="2400" dirty="0"/>
              <a:t>All of these individuals have graduated a college/university from a </a:t>
            </a:r>
            <a:r>
              <a:rPr lang="en-US" sz="2400" b="1" dirty="0"/>
              <a:t>Tribal Colleges and University (TCUs)</a:t>
            </a:r>
            <a:r>
              <a:rPr lang="en-US" sz="2400" dirty="0"/>
              <a:t>.</a:t>
            </a:r>
            <a:br>
              <a:rPr lang="en-US" sz="2400" dirty="0"/>
            </a:br>
            <a:endParaRPr sz="2400" dirty="0"/>
          </a:p>
          <a:p>
            <a:pPr marL="603568" lvl="0" indent="-457200" algn="l" rtl="0">
              <a:spcBef>
                <a:spcPts val="0"/>
              </a:spcBef>
              <a:spcAft>
                <a:spcPts val="0"/>
              </a:spcAft>
              <a:buSzPct val="100000"/>
              <a:buFont typeface="Arial" panose="020B0604020202020204" pitchFamily="34" charset="0"/>
              <a:buChar char="•"/>
            </a:pPr>
            <a:r>
              <a:rPr lang="en-US" sz="2400" b="1" dirty="0"/>
              <a:t>TCUs </a:t>
            </a:r>
            <a:r>
              <a:rPr lang="en-US" sz="2400" dirty="0"/>
              <a:t>are institutions that offer opportunities for Native Americans to pursue higher education, generally located near reservations. </a:t>
            </a:r>
            <a:br>
              <a:rPr lang="en-US" sz="2400" dirty="0"/>
            </a:br>
            <a:endParaRPr sz="2400" dirty="0"/>
          </a:p>
          <a:p>
            <a:pPr marL="603568" lvl="0" indent="-457200" algn="l" rtl="0">
              <a:spcBef>
                <a:spcPts val="0"/>
              </a:spcBef>
              <a:spcAft>
                <a:spcPts val="0"/>
              </a:spcAft>
              <a:buSzPct val="100000"/>
              <a:buFont typeface="Arial" panose="020B0604020202020204" pitchFamily="34" charset="0"/>
              <a:buChar char="•"/>
            </a:pPr>
            <a:r>
              <a:rPr lang="en-US" sz="2400" b="1" dirty="0"/>
              <a:t>TCUs </a:t>
            </a:r>
            <a:r>
              <a:rPr lang="en-US" sz="2400" dirty="0"/>
              <a:t>aim to preserve and communicate traditional native culture, provide higher education and career or technical opportunities to tribal members, and enhance economic opportunities within the community.</a:t>
            </a:r>
            <a:endParaRPr sz="2400" dirty="0"/>
          </a:p>
        </p:txBody>
      </p:sp>
      <p:sp>
        <p:nvSpPr>
          <p:cNvPr id="159" name="Google Shape;159;p32"/>
          <p:cNvSpPr txBox="1">
            <a:spLocks noGrp="1"/>
          </p:cNvSpPr>
          <p:nvPr>
            <p:ph type="title"/>
          </p:nvPr>
        </p:nvSpPr>
        <p:spPr>
          <a:xfrm>
            <a:off x="457200" y="11437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Tribal Colleges and Universities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476118" y="634404"/>
            <a:ext cx="7810868"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65" name="Google Shape;165;p33"/>
          <p:cNvSpPr txBox="1">
            <a:spLocks noGrp="1"/>
          </p:cNvSpPr>
          <p:nvPr>
            <p:ph type="body" idx="1"/>
          </p:nvPr>
        </p:nvSpPr>
        <p:spPr>
          <a:xfrm>
            <a:off x="530350" y="2028500"/>
            <a:ext cx="8057100" cy="1880100"/>
          </a:xfrm>
          <a:prstGeom prst="rect">
            <a:avLst/>
          </a:prstGeom>
          <a:noFill/>
          <a:ln>
            <a:noFill/>
          </a:ln>
        </p:spPr>
        <p:txBody>
          <a:bodyPr spcFirstLastPara="1" wrap="square" lIns="45700" tIns="45700" rIns="45700" bIns="45700" anchor="t" anchorCtr="0">
            <a:normAutofit fontScale="25000" lnSpcReduction="20000"/>
          </a:bodyPr>
          <a:lstStyle/>
          <a:p>
            <a:pPr marL="342900" indent="-342900">
              <a:spcBef>
                <a:spcPts val="0"/>
              </a:spcBef>
            </a:pPr>
            <a:r>
              <a:rPr lang="en-US" sz="10400" dirty="0"/>
              <a:t>Students analyze the historical background of Tribal Colleges and Universities  (TCUs).</a:t>
            </a:r>
          </a:p>
          <a:p>
            <a:pPr marL="0" indent="0">
              <a:spcBef>
                <a:spcPts val="0"/>
              </a:spcBef>
              <a:buNone/>
            </a:pPr>
            <a:endParaRPr lang="en-US" sz="10400" dirty="0"/>
          </a:p>
          <a:p>
            <a:pPr marL="342900" indent="-342900">
              <a:spcBef>
                <a:spcPts val="0"/>
              </a:spcBef>
            </a:pPr>
            <a:r>
              <a:rPr lang="en-US" sz="10400" dirty="0"/>
              <a:t>Students collaborate to research TCUs to identify which school best meets their personal and academic goals.</a:t>
            </a:r>
            <a:endParaRPr sz="10400" dirty="0"/>
          </a:p>
          <a:p>
            <a:pPr marL="398463" lvl="0" indent="-177800" algn="l" rtl="0">
              <a:lnSpc>
                <a:spcPct val="100000"/>
              </a:lnSpc>
              <a:spcBef>
                <a:spcPts val="0"/>
              </a:spcBef>
              <a:spcAft>
                <a:spcPts val="0"/>
              </a:spcAft>
              <a:buClr>
                <a:schemeClr val="lt1"/>
              </a:buClr>
              <a:buSzPct val="1000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The Importance of TCUs</a:t>
            </a:r>
            <a:endParaRPr dirty="0"/>
          </a:p>
        </p:txBody>
      </p:sp>
      <p:sp>
        <p:nvSpPr>
          <p:cNvPr id="171" name="Google Shape;171;p34"/>
          <p:cNvSpPr txBox="1"/>
          <p:nvPr/>
        </p:nvSpPr>
        <p:spPr>
          <a:xfrm>
            <a:off x="714550" y="1577175"/>
            <a:ext cx="7576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u="sng">
              <a:solidFill>
                <a:srgbClr val="666666"/>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72" name="Google Shape;172;p34" descr="For American Indian students, the path to higher education is filled with unique challenges and barriers. But at the American Indian College Fund, we know that when our students are supported appropriately, the possibilities are endless. To learn more about how you can make a difference in the lives of Native scholars and their communities, visit us at https://standwith.collegefund.org/" title="Stand With Native Students">
            <a:hlinkClick r:id="rId3"/>
          </p:cNvPr>
          <p:cNvPicPr preferRelativeResize="0"/>
          <p:nvPr/>
        </p:nvPicPr>
        <p:blipFill>
          <a:blip r:embed="rId4">
            <a:alphaModFix/>
          </a:blip>
          <a:stretch>
            <a:fillRect/>
          </a:stretch>
        </p:blipFill>
        <p:spPr>
          <a:xfrm>
            <a:off x="1140100" y="1411200"/>
            <a:ext cx="4809676" cy="319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body" idx="1"/>
          </p:nvPr>
        </p:nvSpPr>
        <p:spPr>
          <a:xfrm>
            <a:off x="457200" y="1309350"/>
            <a:ext cx="63417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sz="2200" dirty="0"/>
              <a:t>As you read through the handout “The Rise of Tribal Colleges and Universities,” stop and jot down a brief summary of each section.</a:t>
            </a:r>
            <a:br>
              <a:rPr lang="en-US" sz="2200" dirty="0"/>
            </a:br>
            <a:r>
              <a:rPr lang="en-US" sz="2200" dirty="0"/>
              <a:t> </a:t>
            </a:r>
            <a:endParaRPr sz="2200" dirty="0"/>
          </a:p>
          <a:p>
            <a:pPr marL="457200" lvl="0" indent="-393700" algn="l" rtl="0">
              <a:lnSpc>
                <a:spcPct val="100000"/>
              </a:lnSpc>
              <a:spcBef>
                <a:spcPts val="0"/>
              </a:spcBef>
              <a:spcAft>
                <a:spcPts val="0"/>
              </a:spcAft>
              <a:buSzPts val="2600"/>
              <a:buChar char="•"/>
            </a:pPr>
            <a:r>
              <a:rPr lang="en-US" sz="2200" dirty="0"/>
              <a:t>Be sure to include all information important to the understanding of that section. </a:t>
            </a:r>
            <a:endParaRPr sz="2200" dirty="0"/>
          </a:p>
        </p:txBody>
      </p:sp>
      <p:sp>
        <p:nvSpPr>
          <p:cNvPr id="178" name="Google Shape;178;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Stop and Jot </a:t>
            </a:r>
            <a:endParaRPr dirty="0"/>
          </a:p>
        </p:txBody>
      </p:sp>
      <p:pic>
        <p:nvPicPr>
          <p:cNvPr id="179" name="Google Shape;179;p35"/>
          <p:cNvPicPr preferRelativeResize="0"/>
          <p:nvPr/>
        </p:nvPicPr>
        <p:blipFill>
          <a:blip r:embed="rId3">
            <a:alphaModFix/>
          </a:blip>
          <a:stretch>
            <a:fillRect/>
          </a:stretch>
        </p:blipFill>
        <p:spPr>
          <a:xfrm>
            <a:off x="6945800" y="1021125"/>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85" name="Google Shape;185;p36"/>
          <p:cNvSpPr txBox="1">
            <a:spLocks noGrp="1"/>
          </p:cNvSpPr>
          <p:nvPr>
            <p:ph type="body" idx="1"/>
          </p:nvPr>
        </p:nvSpPr>
        <p:spPr>
          <a:xfrm>
            <a:off x="530350" y="2028501"/>
            <a:ext cx="7772400" cy="1486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None/>
            </a:pPr>
            <a:r>
              <a:rPr lang="en-US" dirty="0"/>
              <a:t>Why is there a greater need for Tribal Colleges and Universities (TCUs) today? </a:t>
            </a:r>
            <a:endParaRPr dirty="0"/>
          </a:p>
          <a:p>
            <a:pPr marL="55562" lvl="0" indent="0" algn="l" rtl="0">
              <a:lnSpc>
                <a:spcPct val="100000"/>
              </a:lnSpc>
              <a:spcBef>
                <a:spcPts val="0"/>
              </a:spcBef>
              <a:spcAft>
                <a:spcPts val="0"/>
              </a:spcAft>
              <a:buClr>
                <a:schemeClr val="dk1"/>
              </a:buClr>
              <a:buSzPts val="1100"/>
              <a:buFont typeface="Arial"/>
              <a:buNone/>
            </a:pPr>
            <a:endParaRPr dirty="0"/>
          </a:p>
          <a:p>
            <a:pPr marL="55562" lvl="0" indent="0" algn="l" rtl="0">
              <a:lnSpc>
                <a:spcPct val="100000"/>
              </a:lnSpc>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body" idx="1"/>
          </p:nvPr>
        </p:nvSpPr>
        <p:spPr>
          <a:xfrm>
            <a:off x="457200" y="857400"/>
            <a:ext cx="8229600" cy="3578805"/>
          </a:xfrm>
          <a:prstGeom prst="rect">
            <a:avLst/>
          </a:prstGeom>
        </p:spPr>
        <p:txBody>
          <a:bodyPr spcFirstLastPara="1" wrap="square" lIns="91425" tIns="45700" rIns="91425" bIns="45700" anchor="t" anchorCtr="0">
            <a:noAutofit/>
          </a:bodyPr>
          <a:lstStyle/>
          <a:p>
            <a:pPr lvl="0" algn="l" rtl="0">
              <a:spcBef>
                <a:spcPts val="520"/>
              </a:spcBef>
              <a:spcAft>
                <a:spcPts val="0"/>
              </a:spcAft>
              <a:buSzPts val="2600"/>
              <a:buFont typeface="Arial" panose="020B0604020202020204" pitchFamily="34" charset="0"/>
              <a:buChar char="•"/>
            </a:pPr>
            <a:r>
              <a:rPr lang="en-US" dirty="0"/>
              <a:t>In groups, research a Tribal College or University to gain more information about the school. </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Use the following link to go directly to the list of schools: </a:t>
            </a:r>
            <a:r>
              <a:rPr lang="en-US" u="sng" dirty="0">
                <a:solidFill>
                  <a:schemeClr val="accent6"/>
                </a:solidFill>
                <a:hlinkClick r:id="rId3">
                  <a:extLst>
                    <a:ext uri="{A12FA001-AC4F-418D-AE19-62706E023703}">
                      <ahyp:hlinkClr xmlns:ahyp="http://schemas.microsoft.com/office/drawing/2018/hyperlinkcolor" val="tx"/>
                    </a:ext>
                  </a:extLst>
                </a:hlinkClick>
              </a:rPr>
              <a:t>http://k20.ou.edu/tribalcolleges</a:t>
            </a:r>
            <a:br>
              <a:rPr lang="en-US" dirty="0"/>
            </a:br>
            <a:endParaRPr dirty="0"/>
          </a:p>
          <a:p>
            <a:pPr marL="457200" lvl="0" indent="-393700" algn="l" rtl="0">
              <a:spcBef>
                <a:spcPts val="0"/>
              </a:spcBef>
              <a:spcAft>
                <a:spcPts val="0"/>
              </a:spcAft>
              <a:buSzPts val="2600"/>
              <a:buChar char="•"/>
            </a:pPr>
            <a:r>
              <a:rPr lang="en-US" dirty="0"/>
              <a:t> As a group, select a college/university and using the </a:t>
            </a:r>
            <a:r>
              <a:rPr lang="en-US" b="1" dirty="0"/>
              <a:t>Research Project Handout</a:t>
            </a:r>
            <a:r>
              <a:rPr lang="en-US" dirty="0"/>
              <a:t> follow along with the questions. </a:t>
            </a:r>
            <a:endParaRPr dirty="0"/>
          </a:p>
        </p:txBody>
      </p:sp>
      <p:sp>
        <p:nvSpPr>
          <p:cNvPr id="191" name="Google Shape;191;p37"/>
          <p:cNvSpPr txBox="1">
            <a:spLocks noGrp="1"/>
          </p:cNvSpPr>
          <p:nvPr>
            <p:ph type="title"/>
          </p:nvPr>
        </p:nvSpPr>
        <p:spPr>
          <a:xfrm>
            <a:off x="457200" y="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TCU Research Project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body" idx="1"/>
          </p:nvPr>
        </p:nvSpPr>
        <p:spPr>
          <a:xfrm>
            <a:off x="292500" y="955000"/>
            <a:ext cx="7189500" cy="36804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dirty="0"/>
              <a:t>In your groups, create an Anchor Chart to </a:t>
            </a:r>
            <a:br>
              <a:rPr lang="en-US" dirty="0"/>
            </a:br>
            <a:r>
              <a:rPr lang="en-US" dirty="0"/>
              <a:t>represent the school you researched. </a:t>
            </a:r>
            <a:br>
              <a:rPr lang="en-US" dirty="0"/>
            </a:br>
            <a:endParaRPr dirty="0"/>
          </a:p>
          <a:p>
            <a:pPr marL="457200" lvl="0" indent="-381000" algn="l" rtl="0">
              <a:spcBef>
                <a:spcPts val="0"/>
              </a:spcBef>
              <a:spcAft>
                <a:spcPts val="0"/>
              </a:spcAft>
              <a:buSzPts val="2400"/>
              <a:buChar char="•"/>
            </a:pPr>
            <a:r>
              <a:rPr lang="en-US" dirty="0"/>
              <a:t>The Chart must be visually strong and include a mixture of words and pictures. </a:t>
            </a:r>
            <a:br>
              <a:rPr lang="en-US" dirty="0"/>
            </a:br>
            <a:endParaRPr dirty="0"/>
          </a:p>
          <a:p>
            <a:pPr marL="457200" lvl="0" indent="-381000" algn="l" rtl="0">
              <a:spcBef>
                <a:spcPts val="0"/>
              </a:spcBef>
              <a:spcAft>
                <a:spcPts val="0"/>
              </a:spcAft>
              <a:buSzPts val="2400"/>
              <a:buChar char="•"/>
            </a:pPr>
            <a:r>
              <a:rPr lang="en-US" dirty="0"/>
              <a:t>Refer to the </a:t>
            </a:r>
            <a:r>
              <a:rPr lang="en-US" b="1" dirty="0">
                <a:solidFill>
                  <a:schemeClr val="accent6"/>
                </a:solidFill>
              </a:rPr>
              <a:t>Anchor Chart Instructions and Requirements</a:t>
            </a:r>
            <a:r>
              <a:rPr lang="en-US" dirty="0"/>
              <a:t> on the </a:t>
            </a:r>
            <a:r>
              <a:rPr lang="en-US" b="1" dirty="0"/>
              <a:t>Research Handout</a:t>
            </a:r>
            <a:r>
              <a:rPr lang="en-US" dirty="0"/>
              <a:t> for the list of everything to include. </a:t>
            </a:r>
            <a:endParaRPr dirty="0"/>
          </a:p>
        </p:txBody>
      </p:sp>
      <p:sp>
        <p:nvSpPr>
          <p:cNvPr id="197" name="Google Shape;197;p38"/>
          <p:cNvSpPr txBox="1">
            <a:spLocks noGrp="1"/>
          </p:cNvSpPr>
          <p:nvPr>
            <p:ph type="title"/>
          </p:nvPr>
        </p:nvSpPr>
        <p:spPr>
          <a:xfrm>
            <a:off x="292500" y="9759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Anchor Chart </a:t>
            </a:r>
            <a:endParaRPr dirty="0"/>
          </a:p>
        </p:txBody>
      </p:sp>
      <p:pic>
        <p:nvPicPr>
          <p:cNvPr id="198" name="Google Shape;198;p38"/>
          <p:cNvPicPr preferRelativeResize="0"/>
          <p:nvPr/>
        </p:nvPicPr>
        <p:blipFill>
          <a:blip r:embed="rId3">
            <a:alphaModFix/>
          </a:blip>
          <a:stretch>
            <a:fillRect/>
          </a:stretch>
        </p:blipFill>
        <p:spPr>
          <a:xfrm>
            <a:off x="7212725" y="955000"/>
            <a:ext cx="1661550" cy="165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body" idx="1"/>
          </p:nvPr>
        </p:nvSpPr>
        <p:spPr>
          <a:xfrm>
            <a:off x="173983" y="881762"/>
            <a:ext cx="8615984" cy="3379976"/>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200" dirty="0"/>
              <a:t>Select a spokesperson to speak on behalf of your school. </a:t>
            </a:r>
            <a:br>
              <a:rPr lang="en-US" sz="2200" dirty="0"/>
            </a:br>
            <a:endParaRPr sz="2200" dirty="0"/>
          </a:p>
          <a:p>
            <a:pPr marL="457200" lvl="0" indent="-381000" algn="l" rtl="0">
              <a:spcBef>
                <a:spcPts val="0"/>
              </a:spcBef>
              <a:spcAft>
                <a:spcPts val="0"/>
              </a:spcAft>
              <a:buSzPts val="2400"/>
              <a:buChar char="•"/>
            </a:pPr>
            <a:r>
              <a:rPr lang="en-US" sz="2200" dirty="0"/>
              <a:t>All other group members rotate to other charts to learn about the different tribal colleges. </a:t>
            </a:r>
            <a:br>
              <a:rPr lang="en-US" sz="2200" dirty="0"/>
            </a:br>
            <a:endParaRPr sz="2200" dirty="0"/>
          </a:p>
          <a:p>
            <a:pPr marL="457200" lvl="0" indent="-381000" algn="l" rtl="0">
              <a:spcBef>
                <a:spcPts val="0"/>
              </a:spcBef>
              <a:spcAft>
                <a:spcPts val="0"/>
              </a:spcAft>
              <a:buSzPts val="2400"/>
              <a:buChar char="•"/>
            </a:pPr>
            <a:r>
              <a:rPr lang="en-US" sz="2200" dirty="0"/>
              <a:t>As you rotate, think of which school interests you the most and come up with one question you’d ask if you were to visit the campus. </a:t>
            </a:r>
            <a:br>
              <a:rPr lang="en-US" sz="2200" dirty="0"/>
            </a:br>
            <a:r>
              <a:rPr lang="en-US" sz="2200" dirty="0"/>
              <a:t> </a:t>
            </a:r>
            <a:endParaRPr sz="2200" dirty="0"/>
          </a:p>
          <a:p>
            <a:pPr marL="457200" lvl="0" indent="-381000" algn="l" rtl="0">
              <a:spcBef>
                <a:spcPts val="0"/>
              </a:spcBef>
              <a:spcAft>
                <a:spcPts val="0"/>
              </a:spcAft>
              <a:buSzPts val="2400"/>
              <a:buChar char="•"/>
            </a:pPr>
            <a:r>
              <a:rPr lang="en-US" sz="2200" dirty="0"/>
              <a:t>Once you have written your question, post it on that school’s chart.  </a:t>
            </a:r>
            <a:endParaRPr sz="2200" dirty="0"/>
          </a:p>
        </p:txBody>
      </p:sp>
      <p:sp>
        <p:nvSpPr>
          <p:cNvPr id="204" name="Google Shape;204;p39"/>
          <p:cNvSpPr txBox="1">
            <a:spLocks noGrp="1"/>
          </p:cNvSpPr>
          <p:nvPr>
            <p:ph type="title"/>
          </p:nvPr>
        </p:nvSpPr>
        <p:spPr>
          <a:xfrm>
            <a:off x="367175" y="1275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Gallery Walk</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6200" y="1397211"/>
            <a:ext cx="7851600" cy="1972085"/>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Road Trip to the Future:</a:t>
            </a:r>
            <a:br>
              <a:rPr lang="en-US" dirty="0"/>
            </a:br>
            <a:r>
              <a:rPr lang="en-US" dirty="0"/>
              <a:t>Exploring Tribal Colleges and Universities 	</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lt1"/>
                </a:solidFill>
              </a:rPr>
              <a:t>Essential Question</a:t>
            </a:r>
            <a:endParaRPr dirty="0"/>
          </a:p>
        </p:txBody>
      </p:sp>
      <p:sp>
        <p:nvSpPr>
          <p:cNvPr id="100" name="Google Shape;100;p24"/>
          <p:cNvSpPr txBox="1">
            <a:spLocks noGrp="1"/>
          </p:cNvSpPr>
          <p:nvPr>
            <p:ph type="body" idx="1"/>
          </p:nvPr>
        </p:nvSpPr>
        <p:spPr>
          <a:xfrm>
            <a:off x="530352" y="2265423"/>
            <a:ext cx="7772400" cy="1132200"/>
          </a:xfrm>
          <a:prstGeom prst="rect">
            <a:avLst/>
          </a:prstGeom>
        </p:spPr>
        <p:txBody>
          <a:bodyPr spcFirstLastPara="1" wrap="square" lIns="45700" tIns="45700" rIns="45700" bIns="45700" anchor="t" anchorCtr="0">
            <a:normAutofit/>
          </a:bodyPr>
          <a:lstStyle/>
          <a:p>
            <a:pPr marL="55562" lvl="0" indent="0" algn="l" rtl="0">
              <a:spcBef>
                <a:spcPts val="0"/>
              </a:spcBef>
              <a:spcAft>
                <a:spcPts val="0"/>
              </a:spcAft>
              <a:buClr>
                <a:schemeClr val="dk1"/>
              </a:buClr>
              <a:buSzPts val="1100"/>
              <a:buFont typeface="Arial"/>
              <a:buNone/>
            </a:pPr>
            <a:r>
              <a:rPr lang="en-US" dirty="0"/>
              <a:t>How is equity supported in higher education?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Sharice </a:t>
            </a:r>
            <a:r>
              <a:rPr lang="en-US" dirty="0" err="1"/>
              <a:t>Davids</a:t>
            </a:r>
            <a:endParaRPr dirty="0"/>
          </a:p>
        </p:txBody>
      </p:sp>
      <p:sp>
        <p:nvSpPr>
          <p:cNvPr id="106" name="Google Shape;106;p25"/>
          <p:cNvSpPr txBox="1">
            <a:spLocks noGrp="1"/>
          </p:cNvSpPr>
          <p:nvPr>
            <p:ph type="body" idx="1"/>
          </p:nvPr>
        </p:nvSpPr>
        <p:spPr>
          <a:xfrm>
            <a:off x="457200" y="1305050"/>
            <a:ext cx="4230300" cy="3621000"/>
          </a:xfrm>
          <a:prstGeom prst="rect">
            <a:avLst/>
          </a:prstGeom>
        </p:spPr>
        <p:txBody>
          <a:bodyPr spcFirstLastPara="1" wrap="square" lIns="91400" tIns="91400" rIns="91400" bIns="91400" anchor="t" anchorCtr="0">
            <a:normAutofit/>
          </a:bodyPr>
          <a:lstStyle/>
          <a:p>
            <a:pPr marL="457200" lvl="0" indent="-342900" algn="l" rtl="0">
              <a:spcBef>
                <a:spcPts val="480"/>
              </a:spcBef>
              <a:spcAft>
                <a:spcPts val="0"/>
              </a:spcAft>
              <a:buSzPts val="1800"/>
              <a:buFont typeface="Arial" panose="020B0604020202020204" pitchFamily="34" charset="0"/>
              <a:buChar char="•"/>
            </a:pPr>
            <a:r>
              <a:rPr lang="en-US" sz="1800" dirty="0">
                <a:solidFill>
                  <a:schemeClr val="tx1"/>
                </a:solidFill>
              </a:rPr>
              <a:t>Native American attorney and politician serving as the </a:t>
            </a:r>
            <a:r>
              <a:rPr lang="en-US" sz="1800" dirty="0">
                <a:solidFill>
                  <a:schemeClr val="accent6"/>
                </a:solidFill>
              </a:rPr>
              <a:t>U.S. Representative for Kansas</a:t>
            </a:r>
            <a:r>
              <a:rPr lang="en-US" sz="1800" dirty="0">
                <a:solidFill>
                  <a:schemeClr val="dk2"/>
                </a:solidFill>
              </a:rPr>
              <a:t>.</a:t>
            </a:r>
            <a:br>
              <a:rPr lang="en-US" sz="1800" dirty="0">
                <a:solidFill>
                  <a:schemeClr val="dk2"/>
                </a:solidFill>
              </a:rPr>
            </a:br>
            <a:endParaRPr sz="1800" dirty="0">
              <a:solidFill>
                <a:schemeClr val="dk2"/>
              </a:solidFill>
            </a:endParaRPr>
          </a:p>
          <a:p>
            <a:pPr marL="457200" lvl="0" indent="-342900" algn="l" rtl="0">
              <a:spcBef>
                <a:spcPts val="0"/>
              </a:spcBef>
              <a:spcAft>
                <a:spcPts val="0"/>
              </a:spcAft>
              <a:buSzPts val="1800"/>
              <a:buFont typeface="Arial" panose="020B0604020202020204" pitchFamily="34" charset="0"/>
              <a:buChar char="•"/>
            </a:pPr>
            <a:r>
              <a:rPr lang="en-US" sz="1800" dirty="0">
                <a:solidFill>
                  <a:schemeClr val="tx1"/>
                </a:solidFill>
              </a:rPr>
              <a:t>One of the first two </a:t>
            </a:r>
            <a:r>
              <a:rPr lang="en-US" sz="1800" dirty="0">
                <a:solidFill>
                  <a:schemeClr val="accent6"/>
                </a:solidFill>
              </a:rPr>
              <a:t>Native American women elected to Congress</a:t>
            </a:r>
            <a:r>
              <a:rPr lang="en-US" sz="1800" dirty="0">
                <a:solidFill>
                  <a:schemeClr val="dk2"/>
                </a:solidFill>
              </a:rPr>
              <a:t>. </a:t>
            </a:r>
            <a:br>
              <a:rPr lang="en-US" sz="1800" dirty="0">
                <a:solidFill>
                  <a:schemeClr val="dk2"/>
                </a:solidFill>
              </a:rPr>
            </a:br>
            <a:endParaRPr sz="1800" b="1" dirty="0">
              <a:solidFill>
                <a:schemeClr val="accent6"/>
              </a:solidFill>
            </a:endParaRPr>
          </a:p>
          <a:p>
            <a:pPr marL="457200" lvl="0" indent="-342900" algn="l" rtl="0">
              <a:spcBef>
                <a:spcPts val="0"/>
              </a:spcBef>
              <a:spcAft>
                <a:spcPts val="0"/>
              </a:spcAft>
              <a:buSzPts val="1800"/>
              <a:buFont typeface="Arial" panose="020B0604020202020204" pitchFamily="34" charset="0"/>
              <a:buChar char="•"/>
            </a:pPr>
            <a:r>
              <a:rPr lang="en-US" sz="1800" dirty="0">
                <a:solidFill>
                  <a:schemeClr val="tx1"/>
                </a:solidFill>
              </a:rPr>
              <a:t>Vice Chair of the Congressional Native American Caucus and Co-chair of the Congressional LGBT+ Equality Caucus. </a:t>
            </a:r>
            <a:endParaRPr sz="2000" dirty="0">
              <a:solidFill>
                <a:schemeClr val="tx1"/>
              </a:solidFill>
            </a:endParaRPr>
          </a:p>
        </p:txBody>
      </p:sp>
      <p:pic>
        <p:nvPicPr>
          <p:cNvPr id="107" name="Google Shape;107;p25"/>
          <p:cNvPicPr preferRelativeResize="0"/>
          <p:nvPr/>
        </p:nvPicPr>
        <p:blipFill rotWithShape="1">
          <a:blip r:embed="rId3">
            <a:alphaModFix/>
          </a:blip>
          <a:srcRect t="12556"/>
          <a:stretch/>
        </p:blipFill>
        <p:spPr>
          <a:xfrm>
            <a:off x="5046475" y="807800"/>
            <a:ext cx="2822876" cy="3702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2"/>
          </p:nvPr>
        </p:nvSpPr>
        <p:spPr>
          <a:xfrm>
            <a:off x="4495300" y="330750"/>
            <a:ext cx="4421700" cy="2650500"/>
          </a:xfrm>
          <a:prstGeom prst="rect">
            <a:avLst/>
          </a:prstGeom>
        </p:spPr>
        <p:txBody>
          <a:bodyPr spcFirstLastPara="1" wrap="square" lIns="45700" tIns="0" rIns="45700" bIns="0" anchor="ctr" anchorCtr="0">
            <a:normAutofit/>
          </a:bodyPr>
          <a:lstStyle/>
          <a:p>
            <a:pPr marL="457200" lvl="0" indent="0" algn="l" rtl="0">
              <a:spcBef>
                <a:spcPts val="480"/>
              </a:spcBef>
              <a:spcAft>
                <a:spcPts val="0"/>
              </a:spcAft>
              <a:buNone/>
            </a:pPr>
            <a:r>
              <a:rPr lang="en-US" sz="2870" b="0" dirty="0">
                <a:solidFill>
                  <a:schemeClr val="accent4"/>
                </a:solidFill>
              </a:rPr>
              <a:t>Christina </a:t>
            </a:r>
            <a:r>
              <a:rPr lang="en-US" sz="2870" b="0" dirty="0" err="1">
                <a:solidFill>
                  <a:schemeClr val="accent4"/>
                </a:solidFill>
              </a:rPr>
              <a:t>Haswood</a:t>
            </a:r>
            <a:endParaRPr sz="2870" b="0" dirty="0">
              <a:solidFill>
                <a:schemeClr val="accent4"/>
              </a:solidFill>
            </a:endParaRPr>
          </a:p>
          <a:p>
            <a:pPr marL="457200" lvl="0" indent="-330200" algn="l" rtl="0">
              <a:spcBef>
                <a:spcPts val="480"/>
              </a:spcBef>
              <a:spcAft>
                <a:spcPts val="0"/>
              </a:spcAft>
              <a:buSzPts val="1600"/>
              <a:buFont typeface="Arial" panose="020B0604020202020204" pitchFamily="34" charset="0"/>
              <a:buChar char="•"/>
            </a:pPr>
            <a:r>
              <a:rPr lang="en-US" sz="1600" b="0" dirty="0">
                <a:solidFill>
                  <a:schemeClr val="tx1"/>
                </a:solidFill>
              </a:rPr>
              <a:t>Native American politician serving as a member of the </a:t>
            </a:r>
            <a:r>
              <a:rPr lang="en-US" sz="1600" b="0" dirty="0">
                <a:solidFill>
                  <a:schemeClr val="accent6"/>
                </a:solidFill>
              </a:rPr>
              <a:t>Kansas House of Representative</a:t>
            </a:r>
            <a:r>
              <a:rPr lang="en-US" sz="1600" b="0" dirty="0"/>
              <a:t>.</a:t>
            </a:r>
            <a:endParaRPr sz="1600" b="0" dirty="0"/>
          </a:p>
          <a:p>
            <a:pPr marL="457200" lvl="0" indent="-330200" algn="l" rtl="0">
              <a:spcBef>
                <a:spcPts val="0"/>
              </a:spcBef>
              <a:spcAft>
                <a:spcPts val="0"/>
              </a:spcAft>
              <a:buSzPts val="1600"/>
              <a:buFont typeface="Arial" panose="020B0604020202020204" pitchFamily="34" charset="0"/>
              <a:buChar char="•"/>
            </a:pPr>
            <a:r>
              <a:rPr lang="en-US" sz="1600" b="0" dirty="0">
                <a:solidFill>
                  <a:schemeClr val="tx1"/>
                </a:solidFill>
              </a:rPr>
              <a:t>Among the youngest members of the Kansas Legislature and one of three Native Americans elected to the Legislative session. </a:t>
            </a:r>
            <a:endParaRPr sz="1600" b="0" dirty="0">
              <a:solidFill>
                <a:schemeClr val="tx1"/>
              </a:solidFill>
            </a:endParaRPr>
          </a:p>
          <a:p>
            <a:pPr marL="0" lvl="0" indent="0" algn="l" rtl="0">
              <a:spcBef>
                <a:spcPts val="480"/>
              </a:spcBef>
              <a:spcAft>
                <a:spcPts val="0"/>
              </a:spcAft>
              <a:buNone/>
            </a:pPr>
            <a:r>
              <a:rPr lang="en-US" dirty="0"/>
              <a:t> </a:t>
            </a:r>
            <a:endParaRPr dirty="0"/>
          </a:p>
          <a:p>
            <a:pPr marL="0" lvl="0" indent="0" algn="l" rtl="0">
              <a:spcBef>
                <a:spcPts val="480"/>
              </a:spcBef>
              <a:spcAft>
                <a:spcPts val="0"/>
              </a:spcAft>
              <a:buNone/>
            </a:pPr>
            <a:endParaRPr dirty="0"/>
          </a:p>
        </p:txBody>
      </p:sp>
      <p:pic>
        <p:nvPicPr>
          <p:cNvPr id="113" name="Google Shape;113;p26"/>
          <p:cNvPicPr preferRelativeResize="0"/>
          <p:nvPr/>
        </p:nvPicPr>
        <p:blipFill>
          <a:blip r:embed="rId3">
            <a:alphaModFix/>
          </a:blip>
          <a:stretch>
            <a:fillRect/>
          </a:stretch>
        </p:blipFill>
        <p:spPr>
          <a:xfrm>
            <a:off x="5297715" y="2273388"/>
            <a:ext cx="2326490" cy="2825626"/>
          </a:xfrm>
          <a:prstGeom prst="rect">
            <a:avLst/>
          </a:prstGeom>
          <a:noFill/>
          <a:ln>
            <a:noFill/>
          </a:ln>
        </p:spPr>
      </p:pic>
      <p:sp>
        <p:nvSpPr>
          <p:cNvPr id="114" name="Google Shape;114;p26"/>
          <p:cNvSpPr txBox="1"/>
          <p:nvPr/>
        </p:nvSpPr>
        <p:spPr>
          <a:xfrm>
            <a:off x="52750" y="817675"/>
            <a:ext cx="4545600" cy="1881510"/>
          </a:xfrm>
          <a:prstGeom prst="rect">
            <a:avLst/>
          </a:prstGeom>
          <a:noFill/>
          <a:ln>
            <a:noFill/>
          </a:ln>
        </p:spPr>
        <p:txBody>
          <a:bodyPr spcFirstLastPara="1" wrap="square" lIns="91425" tIns="91425" rIns="91425" bIns="91425" anchor="t" anchorCtr="0">
            <a:spAutoFit/>
          </a:bodyPr>
          <a:lstStyle/>
          <a:p>
            <a:pPr marL="412750" lvl="0" indent="-285750" algn="l" rtl="0">
              <a:lnSpc>
                <a:spcPct val="80000"/>
              </a:lnSpc>
              <a:spcBef>
                <a:spcPts val="36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Poet, musician, playwright, author, and educator from Oklahoma. </a:t>
            </a:r>
          </a:p>
          <a:p>
            <a:pPr marL="412750" lvl="0" indent="-285750" algn="l" rtl="0">
              <a:lnSpc>
                <a:spcPct val="80000"/>
              </a:lnSpc>
              <a:spcBef>
                <a:spcPts val="36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Served as the </a:t>
            </a:r>
            <a:r>
              <a:rPr lang="en-US" sz="1600" dirty="0">
                <a:solidFill>
                  <a:schemeClr val="accent4"/>
                </a:solidFill>
                <a:latin typeface="Calibri"/>
                <a:ea typeface="Calibri"/>
                <a:cs typeface="Calibri"/>
                <a:sym typeface="Calibri"/>
              </a:rPr>
              <a:t>23rd United States Poet Laureate</a:t>
            </a:r>
            <a:r>
              <a:rPr lang="en-US" sz="1600" dirty="0">
                <a:solidFill>
                  <a:schemeClr val="tx1"/>
                </a:solidFill>
                <a:latin typeface="Calibri"/>
                <a:ea typeface="Calibri"/>
                <a:cs typeface="Calibri"/>
                <a:sym typeface="Calibri"/>
              </a:rPr>
              <a:t>–the official poet of the United States. </a:t>
            </a:r>
            <a:endParaRPr sz="1600" dirty="0">
              <a:solidFill>
                <a:schemeClr val="tx1"/>
              </a:solidFill>
              <a:latin typeface="Calibri"/>
              <a:ea typeface="Calibri"/>
              <a:cs typeface="Calibri"/>
              <a:sym typeface="Calibri"/>
            </a:endParaRPr>
          </a:p>
          <a:p>
            <a:pPr marL="457200" lvl="0" indent="-330200" algn="l" rtl="0">
              <a:lnSpc>
                <a:spcPct val="80000"/>
              </a:lnSpc>
              <a:spcBef>
                <a:spcPts val="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Author of nine books of poetry, two award-winning children’s books, and seven music albums. </a:t>
            </a:r>
            <a:endParaRPr sz="3000" b="1" dirty="0">
              <a:solidFill>
                <a:schemeClr val="tx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15" name="Google Shape;115;p26"/>
          <p:cNvSpPr txBox="1">
            <a:spLocks noGrp="1"/>
          </p:cNvSpPr>
          <p:nvPr>
            <p:ph type="body" idx="1"/>
          </p:nvPr>
        </p:nvSpPr>
        <p:spPr>
          <a:xfrm>
            <a:off x="419825" y="2447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sz="2800" b="0" dirty="0">
                <a:solidFill>
                  <a:schemeClr val="accent4"/>
                </a:solidFill>
              </a:rPr>
              <a:t>Joy Harjo</a:t>
            </a:r>
            <a:endParaRPr sz="2800" b="0" dirty="0">
              <a:solidFill>
                <a:schemeClr val="accent4"/>
              </a:solidFill>
            </a:endParaRPr>
          </a:p>
        </p:txBody>
      </p:sp>
      <p:pic>
        <p:nvPicPr>
          <p:cNvPr id="116" name="Google Shape;116;p26"/>
          <p:cNvPicPr preferRelativeResize="0"/>
          <p:nvPr/>
        </p:nvPicPr>
        <p:blipFill>
          <a:blip r:embed="rId4">
            <a:alphaModFix/>
          </a:blip>
          <a:stretch>
            <a:fillRect/>
          </a:stretch>
        </p:blipFill>
        <p:spPr>
          <a:xfrm>
            <a:off x="1823870" y="2223324"/>
            <a:ext cx="2046429" cy="28640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351700" y="20172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Charles Joyce </a:t>
            </a:r>
            <a:r>
              <a:rPr lang="en-US" dirty="0" err="1"/>
              <a:t>Chibitty</a:t>
            </a:r>
            <a:endParaRPr dirty="0"/>
          </a:p>
        </p:txBody>
      </p:sp>
      <p:sp>
        <p:nvSpPr>
          <p:cNvPr id="122" name="Google Shape;122;p27"/>
          <p:cNvSpPr txBox="1">
            <a:spLocks noGrp="1"/>
          </p:cNvSpPr>
          <p:nvPr>
            <p:ph type="body" idx="1"/>
          </p:nvPr>
        </p:nvSpPr>
        <p:spPr>
          <a:xfrm>
            <a:off x="457200" y="1059134"/>
            <a:ext cx="5020500" cy="3621000"/>
          </a:xfrm>
          <a:prstGeom prst="rect">
            <a:avLst/>
          </a:prstGeom>
        </p:spPr>
        <p:txBody>
          <a:bodyPr spcFirstLastPara="1" wrap="square" lIns="91400" tIns="91400" rIns="91400" bIns="91400" anchor="t" anchorCtr="0">
            <a:normAutofit/>
          </a:bodyPr>
          <a:lstStyle/>
          <a:p>
            <a:pPr marL="450850" indent="-342900">
              <a:spcBef>
                <a:spcPts val="0"/>
              </a:spcBef>
              <a:buSzPts val="1900"/>
            </a:pPr>
            <a:r>
              <a:rPr lang="en-US" sz="1900" dirty="0">
                <a:solidFill>
                  <a:schemeClr val="tx1"/>
                </a:solidFill>
              </a:rPr>
              <a:t>Native American and U.S. Army code talker in WWII from Oklahoma. </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Helped transmit coded messages in the Comanche language on the battlefield as a radio operator in the European Theater.</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Participated in Battle of Normandy (D-Day) and Battle of the Bulge.</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Recipient of the Congressional Gold Medal. </a:t>
            </a:r>
            <a:endParaRPr sz="3100" dirty="0">
              <a:solidFill>
                <a:schemeClr val="tx1"/>
              </a:solidFill>
            </a:endParaRPr>
          </a:p>
        </p:txBody>
      </p:sp>
      <p:pic>
        <p:nvPicPr>
          <p:cNvPr id="123" name="Google Shape;123;p27"/>
          <p:cNvPicPr preferRelativeResize="0"/>
          <p:nvPr/>
        </p:nvPicPr>
        <p:blipFill>
          <a:blip r:embed="rId3">
            <a:alphaModFix/>
          </a:blip>
          <a:stretch>
            <a:fillRect/>
          </a:stretch>
        </p:blipFill>
        <p:spPr>
          <a:xfrm>
            <a:off x="5375125" y="472972"/>
            <a:ext cx="2162175" cy="2466975"/>
          </a:xfrm>
          <a:prstGeom prst="rect">
            <a:avLst/>
          </a:prstGeom>
          <a:noFill/>
          <a:ln>
            <a:noFill/>
          </a:ln>
        </p:spPr>
      </p:pic>
      <p:pic>
        <p:nvPicPr>
          <p:cNvPr id="124" name="Google Shape;124;p27"/>
          <p:cNvPicPr preferRelativeResize="0"/>
          <p:nvPr/>
        </p:nvPicPr>
        <p:blipFill>
          <a:blip r:embed="rId4">
            <a:alphaModFix/>
          </a:blip>
          <a:stretch>
            <a:fillRect/>
          </a:stretch>
        </p:blipFill>
        <p:spPr>
          <a:xfrm>
            <a:off x="6822825" y="2105025"/>
            <a:ext cx="2133600" cy="283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p:nvPr/>
        </p:nvSpPr>
        <p:spPr>
          <a:xfrm>
            <a:off x="4879725" y="179425"/>
            <a:ext cx="4084200" cy="1820981"/>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US" sz="2800" dirty="0">
                <a:solidFill>
                  <a:schemeClr val="accent4"/>
                </a:solidFill>
                <a:latin typeface="Calibri"/>
                <a:ea typeface="Calibri"/>
                <a:cs typeface="Calibri"/>
                <a:sym typeface="Calibri"/>
              </a:rPr>
              <a:t>Steve </a:t>
            </a:r>
            <a:r>
              <a:rPr lang="en-US" sz="2800" dirty="0" err="1">
                <a:solidFill>
                  <a:schemeClr val="accent4"/>
                </a:solidFill>
                <a:latin typeface="Calibri"/>
                <a:ea typeface="Calibri"/>
                <a:cs typeface="Calibri"/>
                <a:sym typeface="Calibri"/>
              </a:rPr>
              <a:t>Reevis</a:t>
            </a:r>
            <a:endParaRPr sz="2800" dirty="0">
              <a:solidFill>
                <a:schemeClr val="accent4"/>
              </a:solidFill>
              <a:latin typeface="Calibri"/>
              <a:ea typeface="Calibri"/>
              <a:cs typeface="Calibri"/>
              <a:sym typeface="Calibri"/>
            </a:endParaRPr>
          </a:p>
          <a:p>
            <a:pPr marL="457200" lvl="0" indent="-317500" algn="l" rtl="0">
              <a:spcBef>
                <a:spcPts val="48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Native American actor and member of the Blackfeet Tribe. </a:t>
            </a:r>
            <a:endParaRPr dirty="0">
              <a:solidFill>
                <a:schemeClr val="tx1"/>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Has starred in films such as </a:t>
            </a:r>
            <a:r>
              <a:rPr lang="en-US" i="1" dirty="0">
                <a:solidFill>
                  <a:schemeClr val="accent6"/>
                </a:solidFill>
                <a:latin typeface="Calibri"/>
                <a:ea typeface="Calibri"/>
                <a:cs typeface="Calibri"/>
                <a:sym typeface="Calibri"/>
              </a:rPr>
              <a:t>Fargo</a:t>
            </a:r>
            <a:r>
              <a:rPr lang="en-US" dirty="0">
                <a:solidFill>
                  <a:schemeClr val="accent6"/>
                </a:solidFill>
                <a:latin typeface="Calibri"/>
                <a:ea typeface="Calibri"/>
                <a:cs typeface="Calibri"/>
                <a:sym typeface="Calibri"/>
              </a:rPr>
              <a:t>, </a:t>
            </a:r>
            <a:r>
              <a:rPr lang="en-US" i="1" dirty="0">
                <a:solidFill>
                  <a:schemeClr val="accent6"/>
                </a:solidFill>
                <a:latin typeface="Calibri"/>
                <a:ea typeface="Calibri"/>
                <a:cs typeface="Calibri"/>
                <a:sym typeface="Calibri"/>
              </a:rPr>
              <a:t>Dances with Wolves,</a:t>
            </a:r>
            <a:r>
              <a:rPr lang="en-US" dirty="0">
                <a:solidFill>
                  <a:schemeClr val="accent6"/>
                </a:solidFill>
                <a:latin typeface="Calibri"/>
                <a:ea typeface="Calibri"/>
                <a:cs typeface="Calibri"/>
                <a:sym typeface="Calibri"/>
              </a:rPr>
              <a:t> </a:t>
            </a:r>
            <a:r>
              <a:rPr lang="en-US" i="1" dirty="0">
                <a:solidFill>
                  <a:schemeClr val="accent6"/>
                </a:solidFill>
                <a:latin typeface="Calibri"/>
                <a:ea typeface="Calibri"/>
                <a:cs typeface="Calibri"/>
                <a:sym typeface="Calibri"/>
              </a:rPr>
              <a:t>The Longest Yard</a:t>
            </a:r>
            <a:r>
              <a:rPr lang="en-US" dirty="0">
                <a:solidFill>
                  <a:schemeClr val="accent6"/>
                </a:solidFill>
                <a:latin typeface="Calibri"/>
                <a:ea typeface="Calibri"/>
                <a:cs typeface="Calibri"/>
                <a:sym typeface="Calibri"/>
              </a:rPr>
              <a:t>, TNT’s </a:t>
            </a:r>
            <a:r>
              <a:rPr lang="en-US" i="1" dirty="0">
                <a:solidFill>
                  <a:schemeClr val="accent6"/>
                </a:solidFill>
                <a:latin typeface="Calibri"/>
                <a:ea typeface="Calibri"/>
                <a:cs typeface="Calibri"/>
                <a:sym typeface="Calibri"/>
              </a:rPr>
              <a:t>Into the West</a:t>
            </a:r>
            <a:r>
              <a:rPr lang="en-US" dirty="0">
                <a:solidFill>
                  <a:schemeClr val="accent6"/>
                </a:solidFill>
                <a:latin typeface="Calibri"/>
                <a:ea typeface="Calibri"/>
                <a:cs typeface="Calibri"/>
                <a:sym typeface="Calibri"/>
              </a:rPr>
              <a:t>, and Fox’s </a:t>
            </a:r>
            <a:r>
              <a:rPr lang="en-US" i="1" dirty="0">
                <a:solidFill>
                  <a:schemeClr val="accent6"/>
                </a:solidFill>
                <a:latin typeface="Calibri"/>
                <a:ea typeface="Calibri"/>
                <a:cs typeface="Calibri"/>
                <a:sym typeface="Calibri"/>
              </a:rPr>
              <a:t>Bones</a:t>
            </a:r>
            <a:r>
              <a:rPr lang="en-US" dirty="0">
                <a:solidFill>
                  <a:schemeClr val="accent6"/>
                </a:solidFill>
                <a:latin typeface="Calibri"/>
                <a:ea typeface="Calibri"/>
                <a:cs typeface="Calibri"/>
                <a:sym typeface="Calibri"/>
              </a:rPr>
              <a:t>.</a:t>
            </a:r>
            <a:endParaRPr dirty="0"/>
          </a:p>
        </p:txBody>
      </p:sp>
      <p:pic>
        <p:nvPicPr>
          <p:cNvPr id="130" name="Google Shape;130;p28"/>
          <p:cNvPicPr preferRelativeResize="0"/>
          <p:nvPr/>
        </p:nvPicPr>
        <p:blipFill>
          <a:blip r:embed="rId3">
            <a:alphaModFix/>
          </a:blip>
          <a:stretch>
            <a:fillRect/>
          </a:stretch>
        </p:blipFill>
        <p:spPr>
          <a:xfrm>
            <a:off x="5724827" y="2139080"/>
            <a:ext cx="2031702" cy="2952741"/>
          </a:xfrm>
          <a:prstGeom prst="rect">
            <a:avLst/>
          </a:prstGeom>
          <a:noFill/>
          <a:ln>
            <a:noFill/>
          </a:ln>
        </p:spPr>
      </p:pic>
      <p:sp>
        <p:nvSpPr>
          <p:cNvPr id="131" name="Google Shape;131;p28"/>
          <p:cNvSpPr txBox="1"/>
          <p:nvPr/>
        </p:nvSpPr>
        <p:spPr>
          <a:xfrm>
            <a:off x="123625" y="144250"/>
            <a:ext cx="4659300" cy="2339072"/>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US" sz="2800" dirty="0">
                <a:solidFill>
                  <a:schemeClr val="accent4"/>
                </a:solidFill>
                <a:latin typeface="Calibri"/>
                <a:ea typeface="Calibri"/>
                <a:cs typeface="Calibri"/>
                <a:sym typeface="Calibri"/>
              </a:rPr>
              <a:t>Ryan </a:t>
            </a:r>
            <a:r>
              <a:rPr lang="en-US" sz="2800" dirty="0" err="1">
                <a:solidFill>
                  <a:schemeClr val="accent4"/>
                </a:solidFill>
                <a:latin typeface="Calibri"/>
                <a:ea typeface="Calibri"/>
                <a:cs typeface="Calibri"/>
                <a:sym typeface="Calibri"/>
              </a:rPr>
              <a:t>RedCorn</a:t>
            </a:r>
            <a:endParaRPr sz="2800" dirty="0">
              <a:solidFill>
                <a:schemeClr val="accent4"/>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Oklahoma filmmaker, graphic designer, comedian and photographer.</a:t>
            </a:r>
            <a:endParaRPr dirty="0">
              <a:solidFill>
                <a:schemeClr val="tx1"/>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Serves as staff writer for </a:t>
            </a:r>
            <a:r>
              <a:rPr lang="en-US" dirty="0">
                <a:solidFill>
                  <a:schemeClr val="accent4"/>
                </a:solidFill>
                <a:latin typeface="Calibri"/>
                <a:ea typeface="Calibri"/>
                <a:cs typeface="Calibri"/>
                <a:sym typeface="Calibri"/>
              </a:rPr>
              <a:t>Hulu’s </a:t>
            </a:r>
            <a:r>
              <a:rPr lang="en-US" i="1" dirty="0">
                <a:solidFill>
                  <a:schemeClr val="accent4"/>
                </a:solidFill>
                <a:latin typeface="Calibri"/>
                <a:ea typeface="Calibri"/>
                <a:cs typeface="Calibri"/>
                <a:sym typeface="Calibri"/>
              </a:rPr>
              <a:t>Reservation Dogs</a:t>
            </a:r>
            <a:r>
              <a:rPr lang="en-US" i="1" dirty="0">
                <a:solidFill>
                  <a:schemeClr val="dk2"/>
                </a:solidFill>
                <a:latin typeface="Calibri"/>
                <a:ea typeface="Calibri"/>
                <a:cs typeface="Calibri"/>
                <a:sym typeface="Calibri"/>
              </a:rPr>
              <a:t>. </a:t>
            </a:r>
            <a:endParaRPr i="1" dirty="0">
              <a:solidFill>
                <a:schemeClr val="dk2"/>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His photography work has been featured in </a:t>
            </a:r>
            <a:r>
              <a:rPr lang="en-US" dirty="0">
                <a:solidFill>
                  <a:schemeClr val="accent6"/>
                </a:solidFill>
                <a:latin typeface="Calibri"/>
                <a:ea typeface="Calibri"/>
                <a:cs typeface="Calibri"/>
                <a:sym typeface="Calibri"/>
              </a:rPr>
              <a:t>“</a:t>
            </a:r>
            <a:r>
              <a:rPr lang="en-US" dirty="0">
                <a:solidFill>
                  <a:schemeClr val="accent4"/>
                </a:solidFill>
                <a:latin typeface="Calibri"/>
                <a:ea typeface="Calibri"/>
                <a:cs typeface="Calibri"/>
                <a:sym typeface="Calibri"/>
              </a:rPr>
              <a:t>National Geographic.”</a:t>
            </a:r>
            <a:endParaRPr lang="en-US" dirty="0">
              <a:solidFill>
                <a:schemeClr val="dk2"/>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Founder of the comedy group</a:t>
            </a:r>
            <a:r>
              <a:rPr lang="en-US" dirty="0">
                <a:solidFill>
                  <a:schemeClr val="dk2"/>
                </a:solidFill>
                <a:latin typeface="Calibri"/>
                <a:ea typeface="Calibri"/>
                <a:cs typeface="Calibri"/>
                <a:sym typeface="Calibri"/>
              </a:rPr>
              <a:t> </a:t>
            </a:r>
            <a:r>
              <a:rPr lang="en-US" dirty="0">
                <a:solidFill>
                  <a:schemeClr val="accent4"/>
                </a:solidFill>
                <a:latin typeface="Calibri"/>
                <a:ea typeface="Calibri"/>
                <a:cs typeface="Calibri"/>
                <a:sym typeface="Calibri"/>
              </a:rPr>
              <a:t>The 1491s</a:t>
            </a:r>
            <a:r>
              <a:rPr lang="en-US" dirty="0">
                <a:solidFill>
                  <a:schemeClr val="dk2"/>
                </a:solidFill>
                <a:latin typeface="Calibri"/>
                <a:ea typeface="Calibri"/>
                <a:cs typeface="Calibri"/>
                <a:sym typeface="Calibri"/>
              </a:rPr>
              <a:t> </a:t>
            </a:r>
            <a:r>
              <a:rPr lang="en-US" dirty="0">
                <a:solidFill>
                  <a:schemeClr val="tx1"/>
                </a:solidFill>
                <a:latin typeface="Calibri"/>
                <a:ea typeface="Calibri"/>
                <a:cs typeface="Calibri"/>
                <a:sym typeface="Calibri"/>
              </a:rPr>
              <a:t>who have made appearances on the</a:t>
            </a:r>
            <a:r>
              <a:rPr lang="en-US" dirty="0">
                <a:solidFill>
                  <a:schemeClr val="dk2"/>
                </a:solidFill>
                <a:latin typeface="Calibri"/>
                <a:ea typeface="Calibri"/>
                <a:cs typeface="Calibri"/>
                <a:sym typeface="Calibri"/>
              </a:rPr>
              <a:t> </a:t>
            </a:r>
            <a:r>
              <a:rPr lang="en-US" dirty="0">
                <a:solidFill>
                  <a:schemeClr val="accent4"/>
                </a:solidFill>
                <a:latin typeface="Calibri"/>
                <a:ea typeface="Calibri"/>
                <a:cs typeface="Calibri"/>
                <a:sym typeface="Calibri"/>
              </a:rPr>
              <a:t>“The Daily Show with Jon Stewart” and “TEDx Talks.”</a:t>
            </a:r>
            <a:endParaRPr dirty="0"/>
          </a:p>
        </p:txBody>
      </p:sp>
      <p:pic>
        <p:nvPicPr>
          <p:cNvPr id="132" name="Google Shape;132;p28"/>
          <p:cNvPicPr preferRelativeResize="0"/>
          <p:nvPr/>
        </p:nvPicPr>
        <p:blipFill rotWithShape="1">
          <a:blip r:embed="rId4">
            <a:alphaModFix/>
          </a:blip>
          <a:srcRect l="22793" r="21598" b="1205"/>
          <a:stretch/>
        </p:blipFill>
        <p:spPr>
          <a:xfrm>
            <a:off x="2671625" y="2483322"/>
            <a:ext cx="2111300" cy="2612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413700" y="14189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Jamie Okuma </a:t>
            </a:r>
            <a:endParaRPr dirty="0"/>
          </a:p>
        </p:txBody>
      </p:sp>
      <p:sp>
        <p:nvSpPr>
          <p:cNvPr id="138" name="Google Shape;138;p29"/>
          <p:cNvSpPr txBox="1">
            <a:spLocks noGrp="1"/>
          </p:cNvSpPr>
          <p:nvPr>
            <p:ph type="body" idx="1"/>
          </p:nvPr>
        </p:nvSpPr>
        <p:spPr>
          <a:xfrm>
            <a:off x="413700" y="999300"/>
            <a:ext cx="5069100" cy="3966838"/>
          </a:xfrm>
          <a:prstGeom prst="rect">
            <a:avLst/>
          </a:prstGeom>
        </p:spPr>
        <p:txBody>
          <a:bodyPr spcFirstLastPara="1" wrap="square" lIns="91400" tIns="91400" rIns="91400" bIns="91400" anchor="t" anchorCtr="0">
            <a:noAutofit/>
          </a:bodyPr>
          <a:lstStyle/>
          <a:p>
            <a:pPr marL="457200" lvl="0" indent="-342900" algn="l" rtl="0">
              <a:spcBef>
                <a:spcPts val="480"/>
              </a:spcBef>
              <a:spcAft>
                <a:spcPts val="0"/>
              </a:spcAft>
              <a:buSzPts val="1800"/>
              <a:buFont typeface="Arial" panose="020B0604020202020204" pitchFamily="34" charset="0"/>
              <a:buChar char="•"/>
            </a:pPr>
            <a:r>
              <a:rPr lang="en-US" sz="1800" dirty="0">
                <a:solidFill>
                  <a:schemeClr val="tx1"/>
                </a:solidFill>
              </a:rPr>
              <a:t>Visual artist and fashion designer also known for her beadwork and mixed-media sculpture.</a:t>
            </a:r>
            <a:br>
              <a:rPr lang="en-US" sz="1800" dirty="0">
                <a:solidFill>
                  <a:schemeClr val="tx1"/>
                </a:solidFill>
              </a:rPr>
            </a:br>
            <a:endParaRPr sz="1800" dirty="0">
              <a:solidFill>
                <a:schemeClr val="tx1"/>
              </a:solidFill>
            </a:endParaRPr>
          </a:p>
          <a:p>
            <a:pPr marL="400050" indent="-285750">
              <a:spcBef>
                <a:spcPts val="0"/>
              </a:spcBef>
              <a:buSzPts val="1800"/>
            </a:pPr>
            <a:r>
              <a:rPr lang="en-US" sz="1800" dirty="0">
                <a:solidFill>
                  <a:schemeClr val="tx1"/>
                </a:solidFill>
              </a:rPr>
              <a:t>Has won six Best in Show awards from the Heard Indian Market and Santa Fe Indian Market.</a:t>
            </a:r>
            <a:br>
              <a:rPr lang="en-US" sz="1800" dirty="0">
                <a:solidFill>
                  <a:schemeClr val="tx1"/>
                </a:solidFill>
              </a:rPr>
            </a:br>
            <a:endParaRPr sz="1800" dirty="0">
              <a:solidFill>
                <a:schemeClr val="tx1"/>
              </a:solidFill>
            </a:endParaRPr>
          </a:p>
          <a:p>
            <a:pPr marL="400050" indent="-285750">
              <a:spcBef>
                <a:spcPts val="0"/>
              </a:spcBef>
              <a:buSzPts val="1800"/>
            </a:pPr>
            <a:r>
              <a:rPr lang="en-US" sz="1800" dirty="0">
                <a:solidFill>
                  <a:schemeClr val="tx1"/>
                </a:solidFill>
              </a:rPr>
              <a:t>Her work is included in collections of the following museums: </a:t>
            </a:r>
            <a:endParaRPr sz="1800" dirty="0">
              <a:solidFill>
                <a:schemeClr val="tx1"/>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Minneapolis Institute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The Metropolitan Museum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Nelson-Atkins Museum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The Smithsonian Institution's National Museum of American Indian</a:t>
            </a:r>
            <a:endParaRPr sz="1600" dirty="0">
              <a:solidFill>
                <a:schemeClr val="accent4"/>
              </a:solidFill>
            </a:endParaRPr>
          </a:p>
        </p:txBody>
      </p:sp>
      <p:pic>
        <p:nvPicPr>
          <p:cNvPr id="139" name="Google Shape;139;p29"/>
          <p:cNvPicPr preferRelativeResize="0"/>
          <p:nvPr/>
        </p:nvPicPr>
        <p:blipFill>
          <a:blip r:embed="rId3">
            <a:alphaModFix/>
          </a:blip>
          <a:stretch>
            <a:fillRect/>
          </a:stretch>
        </p:blipFill>
        <p:spPr>
          <a:xfrm>
            <a:off x="5482800" y="534197"/>
            <a:ext cx="3356400" cy="335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425669" y="21745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Billy Mills</a:t>
            </a:r>
            <a:endParaRPr dirty="0"/>
          </a:p>
        </p:txBody>
      </p:sp>
      <p:sp>
        <p:nvSpPr>
          <p:cNvPr id="145" name="Google Shape;145;p30"/>
          <p:cNvSpPr txBox="1">
            <a:spLocks noGrp="1"/>
          </p:cNvSpPr>
          <p:nvPr>
            <p:ph type="body" idx="1"/>
          </p:nvPr>
        </p:nvSpPr>
        <p:spPr>
          <a:xfrm>
            <a:off x="425669" y="1124963"/>
            <a:ext cx="4190100" cy="3166411"/>
          </a:xfrm>
          <a:prstGeom prst="rect">
            <a:avLst/>
          </a:prstGeom>
        </p:spPr>
        <p:txBody>
          <a:bodyPr spcFirstLastPara="1" wrap="square" lIns="91400" tIns="91400" rIns="91400" bIns="91400" anchor="t" anchorCtr="0">
            <a:normAutofit lnSpcReduction="10000"/>
          </a:bodyPr>
          <a:lstStyle/>
          <a:p>
            <a:pPr marL="457200" lvl="0" indent="-330200" algn="l" rtl="0">
              <a:spcBef>
                <a:spcPts val="480"/>
              </a:spcBef>
              <a:spcAft>
                <a:spcPts val="0"/>
              </a:spcAft>
              <a:buSzPts val="1600"/>
              <a:buFont typeface="Arial" panose="020B0604020202020204" pitchFamily="34" charset="0"/>
              <a:buChar char="•"/>
            </a:pPr>
            <a:r>
              <a:rPr lang="en-US" sz="1600" dirty="0">
                <a:solidFill>
                  <a:schemeClr val="tx1"/>
                </a:solidFill>
              </a:rPr>
              <a:t>An Oglala Lakota member and former track and field athlete</a:t>
            </a:r>
            <a:r>
              <a:rPr lang="en-US" sz="1600" dirty="0">
                <a:solidFill>
                  <a:schemeClr val="dk2"/>
                </a:solidFill>
              </a:rPr>
              <a:t>. </a:t>
            </a:r>
            <a:br>
              <a:rPr lang="en-US" sz="1600" dirty="0">
                <a:solidFill>
                  <a:schemeClr val="dk2"/>
                </a:solidFill>
              </a:rPr>
            </a:br>
            <a:endParaRPr sz="1600" dirty="0">
              <a:solidFill>
                <a:schemeClr val="dk2"/>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accent6"/>
                </a:solidFill>
              </a:rPr>
              <a:t>Gold Medalist</a:t>
            </a:r>
            <a:r>
              <a:rPr lang="en-US" sz="1600" dirty="0">
                <a:solidFill>
                  <a:schemeClr val="dk2"/>
                </a:solidFill>
              </a:rPr>
              <a:t> </a:t>
            </a:r>
            <a:r>
              <a:rPr lang="en-US" sz="1600" dirty="0">
                <a:solidFill>
                  <a:schemeClr val="tx1"/>
                </a:solidFill>
              </a:rPr>
              <a:t>in the 10K meter run in the </a:t>
            </a:r>
            <a:r>
              <a:rPr lang="en-US" sz="1600" dirty="0">
                <a:solidFill>
                  <a:schemeClr val="accent6"/>
                </a:solidFill>
              </a:rPr>
              <a:t>1964 Tokyo Olympics</a:t>
            </a:r>
            <a:r>
              <a:rPr lang="en-US" sz="1600" dirty="0">
                <a:solidFill>
                  <a:schemeClr val="dk2"/>
                </a:solidFill>
              </a:rPr>
              <a:t>. </a:t>
            </a:r>
            <a:br>
              <a:rPr lang="en-US" sz="1600" dirty="0">
                <a:solidFill>
                  <a:schemeClr val="dk2"/>
                </a:solidFill>
              </a:rPr>
            </a:br>
            <a:endParaRPr sz="1600" dirty="0">
              <a:solidFill>
                <a:schemeClr val="dk2"/>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tx1"/>
                </a:solidFill>
              </a:rPr>
              <a:t>First non-European to win Olympic event and remains only winner from the Americas.</a:t>
            </a:r>
            <a:br>
              <a:rPr lang="en-US" sz="1600" dirty="0">
                <a:solidFill>
                  <a:schemeClr val="tx1"/>
                </a:solidFill>
              </a:rPr>
            </a:br>
            <a:endParaRPr sz="1600" dirty="0">
              <a:solidFill>
                <a:schemeClr val="tx1"/>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tx1"/>
                </a:solidFill>
              </a:rPr>
              <a:t>Co-founder of the nonprofit</a:t>
            </a:r>
            <a:r>
              <a:rPr lang="en-US" sz="1600" dirty="0">
                <a:solidFill>
                  <a:schemeClr val="dk2"/>
                </a:solidFill>
              </a:rPr>
              <a:t> </a:t>
            </a:r>
            <a:r>
              <a:rPr lang="en-US" sz="1600" dirty="0">
                <a:solidFill>
                  <a:schemeClr val="accent6"/>
                </a:solidFill>
              </a:rPr>
              <a:t>Running Strong for American Indian Youth</a:t>
            </a:r>
            <a:r>
              <a:rPr lang="en-US" sz="1600" dirty="0">
                <a:solidFill>
                  <a:schemeClr val="dk2"/>
                </a:solidFill>
              </a:rPr>
              <a:t>.</a:t>
            </a:r>
            <a:endParaRPr sz="1600" dirty="0"/>
          </a:p>
        </p:txBody>
      </p:sp>
      <p:pic>
        <p:nvPicPr>
          <p:cNvPr id="146" name="Google Shape;146;p30"/>
          <p:cNvPicPr preferRelativeResize="0"/>
          <p:nvPr/>
        </p:nvPicPr>
        <p:blipFill rotWithShape="1">
          <a:blip r:embed="rId3">
            <a:alphaModFix/>
          </a:blip>
          <a:srcRect r="26632"/>
          <a:stretch/>
        </p:blipFill>
        <p:spPr>
          <a:xfrm>
            <a:off x="5397500" y="662000"/>
            <a:ext cx="2341626" cy="413407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1270</Words>
  <Application>Microsoft Macintosh PowerPoint</Application>
  <PresentationFormat>On-screen Show (16:9)</PresentationFormat>
  <Paragraphs>92</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Noto Sans Symbols</vt:lpstr>
      <vt:lpstr>Wingdings</vt:lpstr>
      <vt:lpstr>LEARN theme</vt:lpstr>
      <vt:lpstr>LEARN theme</vt:lpstr>
      <vt:lpstr>PowerPoint Presentation</vt:lpstr>
      <vt:lpstr>Road Trip to the Future: Exploring Tribal Colleges and Universities  </vt:lpstr>
      <vt:lpstr>Essential Question</vt:lpstr>
      <vt:lpstr>Sharice Davids</vt:lpstr>
      <vt:lpstr>PowerPoint Presentation</vt:lpstr>
      <vt:lpstr>Charles Joyce Chibitty</vt:lpstr>
      <vt:lpstr>PowerPoint Presentation</vt:lpstr>
      <vt:lpstr>Jamie Okuma </vt:lpstr>
      <vt:lpstr>Billy Mills</vt:lpstr>
      <vt:lpstr>Tell Me Everything </vt:lpstr>
      <vt:lpstr>Tribal Colleges and Universities  </vt:lpstr>
      <vt:lpstr>Lesson Objectives</vt:lpstr>
      <vt:lpstr>The Importance of TCUs</vt:lpstr>
      <vt:lpstr>Stop and Jot </vt:lpstr>
      <vt:lpstr>Essential Question</vt:lpstr>
      <vt:lpstr>TCU Research Project </vt:lpstr>
      <vt:lpstr>Anchor Chart </vt:lpstr>
      <vt:lpstr>Gallery 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Trip to the Future TCUs</dc:title>
  <dc:creator>K20 Center</dc:creator>
  <cp:lastModifiedBy>Gracia, Ann M.</cp:lastModifiedBy>
  <cp:revision>3</cp:revision>
  <dcterms:modified xsi:type="dcterms:W3CDTF">2023-02-17T14:48:19Z</dcterms:modified>
</cp:coreProperties>
</file>