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7"/>
  </p:notesMasterIdLst>
  <p:sldIdLst>
    <p:sldId id="267" r:id="rId2"/>
    <p:sldId id="256" r:id="rId3"/>
    <p:sldId id="258" r:id="rId4"/>
    <p:sldId id="257" r:id="rId5"/>
    <p:sldId id="264" r:id="rId6"/>
    <p:sldId id="276" r:id="rId7"/>
    <p:sldId id="272" r:id="rId8"/>
    <p:sldId id="277" r:id="rId9"/>
    <p:sldId id="278" r:id="rId10"/>
    <p:sldId id="280" r:id="rId11"/>
    <p:sldId id="279" r:id="rId12"/>
    <p:sldId id="265" r:id="rId13"/>
    <p:sldId id="270" r:id="rId14"/>
    <p:sldId id="263"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5C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1"/>
    <p:restoredTop sz="81717"/>
  </p:normalViewPr>
  <p:slideViewPr>
    <p:cSldViewPr>
      <p:cViewPr varScale="1">
        <p:scale>
          <a:sx n="83" d="100"/>
          <a:sy n="83" d="100"/>
        </p:scale>
        <p:origin x="992" y="19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4B761A-E844-0B46-83AD-6A5BFD3E59D4}" type="datetimeFigureOut">
              <a:rPr lang="en-US" smtClean="0"/>
              <a:t>3/8/18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8B2D74-E811-314D-A63C-33A706CFD6B2}" type="slidenum">
              <a:rPr lang="en-US" smtClean="0"/>
              <a:t>‹#›</a:t>
            </a:fld>
            <a:endParaRPr lang="en-US"/>
          </a:p>
        </p:txBody>
      </p:sp>
    </p:spTree>
    <p:extLst>
      <p:ext uri="{BB962C8B-B14F-4D97-AF65-F5344CB8AC3E}">
        <p14:creationId xmlns:p14="http://schemas.microsoft.com/office/powerpoint/2010/main" val="2142836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ea typeface="ＭＳ Ｐゴシック" panose="020B0600070205080204" pitchFamily="34" charset="-128"/>
              </a:rPr>
              <a:t>Time: 5-7 min</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Post the four “Four Corners” signs around the room.  (Strongly Agree, Agree, Disagree, Strongly Disagree)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Have students go to the corner that reflects their option on this statement.  </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Once in their “corners” have them decide on a statement that defends their position.  For example, in the disagree corner, they might say: “I disagree with this statement because there are good jobs like _____________ that do not require a college degree.”   </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Depending on the size of the groups in each corner, you many want to divide them into smaller groups of 2-4 in the corner to develop a position statement.  </a:t>
            </a:r>
          </a:p>
        </p:txBody>
      </p:sp>
      <p:sp>
        <p:nvSpPr>
          <p:cNvPr id="4" name="Slide Number Placeholder 3"/>
          <p:cNvSpPr>
            <a:spLocks noGrp="1"/>
          </p:cNvSpPr>
          <p:nvPr>
            <p:ph type="sldNum" sz="quarter" idx="10"/>
          </p:nvPr>
        </p:nvSpPr>
        <p:spPr/>
        <p:txBody>
          <a:bodyPr/>
          <a:lstStyle/>
          <a:p>
            <a:fld id="{158B2D74-E811-314D-A63C-33A706CFD6B2}" type="slidenum">
              <a:rPr lang="en-US" smtClean="0"/>
              <a:t>3</a:t>
            </a:fld>
            <a:endParaRPr lang="en-US"/>
          </a:p>
        </p:txBody>
      </p:sp>
    </p:spTree>
    <p:extLst>
      <p:ext uri="{BB962C8B-B14F-4D97-AF65-F5344CB8AC3E}">
        <p14:creationId xmlns:p14="http://schemas.microsoft.com/office/powerpoint/2010/main" val="2308188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Time 5-7 min</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12</a:t>
            </a:fld>
            <a:endParaRPr lang="en-US"/>
          </a:p>
        </p:txBody>
      </p:sp>
    </p:spTree>
    <p:extLst>
      <p:ext uri="{BB962C8B-B14F-4D97-AF65-F5344CB8AC3E}">
        <p14:creationId xmlns:p14="http://schemas.microsoft.com/office/powerpoint/2010/main" val="1007575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As an exit ticket (slide 13), have students write down at least one or two questions that you have based on today’s lesson that you can commit to finding out the answer to during the upcoming Campus Visit.  Have students write their names on their exit ticket and turn it in.  After class, give their responses to your site facilitator to keep until the visit.  </a:t>
            </a:r>
          </a:p>
          <a:p>
            <a:endParaRPr lang="en-US" dirty="0"/>
          </a:p>
        </p:txBody>
      </p:sp>
      <p:sp>
        <p:nvSpPr>
          <p:cNvPr id="4" name="Slide Number Placeholder 3"/>
          <p:cNvSpPr>
            <a:spLocks noGrp="1"/>
          </p:cNvSpPr>
          <p:nvPr>
            <p:ph type="sldNum" sz="quarter" idx="10"/>
          </p:nvPr>
        </p:nvSpPr>
        <p:spPr/>
        <p:txBody>
          <a:bodyPr/>
          <a:lstStyle/>
          <a:p>
            <a:fld id="{F12C04DF-F32B-D844-96C4-6AAB3B63D36B}" type="slidenum">
              <a:rPr lang="en-US" smtClean="0"/>
              <a:t>13</a:t>
            </a:fld>
            <a:endParaRPr lang="en-US"/>
          </a:p>
        </p:txBody>
      </p:sp>
    </p:spTree>
    <p:extLst>
      <p:ext uri="{BB962C8B-B14F-4D97-AF65-F5344CB8AC3E}">
        <p14:creationId xmlns:p14="http://schemas.microsoft.com/office/powerpoint/2010/main" val="1351034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Follow Up Activity is to attend the Campus Visit. </a:t>
            </a:r>
          </a:p>
          <a:p>
            <a:r>
              <a:rPr lang="en-US" sz="1200" b="0" i="0" kern="1200" dirty="0">
                <a:solidFill>
                  <a:schemeClr val="tx1"/>
                </a:solidFill>
                <a:effectLst/>
                <a:latin typeface="+mn-lt"/>
                <a:ea typeface="+mn-ea"/>
                <a:cs typeface="+mn-cs"/>
              </a:rPr>
              <a:t>Slide 14 may be used to facilitate a whole group or small group discussion among students who attend the Campus Visit. </a:t>
            </a:r>
          </a:p>
          <a:p>
            <a:r>
              <a:rPr lang="en-US" sz="1200" b="0" i="0" kern="1200" dirty="0">
                <a:solidFill>
                  <a:schemeClr val="tx1"/>
                </a:solidFill>
                <a:effectLst/>
                <a:latin typeface="+mn-lt"/>
                <a:ea typeface="+mn-ea"/>
                <a:cs typeface="+mn-cs"/>
              </a:rPr>
              <a:t>Then students report out their experiences upon return considering what they found regarding their question(s) from their Exit Ticket. </a:t>
            </a:r>
          </a:p>
          <a:p>
            <a:r>
              <a:rPr lang="en-US" sz="1200" b="0" i="0" kern="1200" dirty="0">
                <a:solidFill>
                  <a:schemeClr val="tx1"/>
                </a:solidFill>
                <a:effectLst/>
                <a:latin typeface="+mn-lt"/>
                <a:ea typeface="+mn-ea"/>
                <a:cs typeface="+mn-cs"/>
              </a:rPr>
              <a:t>Students take turns sharing out with the whole group or with small groups about what they learned from the Campus Visit. </a:t>
            </a:r>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14</a:t>
            </a:fld>
            <a:endParaRPr lang="en-US"/>
          </a:p>
        </p:txBody>
      </p:sp>
    </p:spTree>
    <p:extLst>
      <p:ext uri="{BB962C8B-B14F-4D97-AF65-F5344CB8AC3E}">
        <p14:creationId xmlns:p14="http://schemas.microsoft.com/office/powerpoint/2010/main" val="1943208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br>
              <a:rPr lang="en-US" dirty="0"/>
            </a:br>
            <a:r>
              <a:rPr lang="en-US" altLang="en-US" dirty="0">
                <a:ea typeface="ＭＳ Ｐゴシック" panose="020B0600070205080204" pitchFamily="34" charset="-128"/>
              </a:rPr>
              <a:t>Time: 10 minutes</a:t>
            </a:r>
          </a:p>
          <a:p>
            <a:pPr eaLnBrk="1" hangingPunct="1">
              <a:spcBef>
                <a:spcPct val="0"/>
              </a:spcBef>
            </a:pPr>
            <a:r>
              <a:rPr lang="en-US" altLang="en-US" dirty="0">
                <a:ea typeface="ＭＳ Ｐゴシック" panose="020B0600070205080204" pitchFamily="34" charset="-128"/>
              </a:rPr>
              <a:t>A handout is available in the kit for students to record their guesses. This activity should be done in at least partners.  </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4</a:t>
            </a:fld>
            <a:endParaRPr lang="en-US"/>
          </a:p>
        </p:txBody>
      </p:sp>
    </p:spTree>
    <p:extLst>
      <p:ext uri="{BB962C8B-B14F-4D97-AF65-F5344CB8AC3E}">
        <p14:creationId xmlns:p14="http://schemas.microsoft.com/office/powerpoint/2010/main" val="2395921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ea typeface="ＭＳ Ｐゴシック" panose="020B0600070205080204" pitchFamily="34" charset="-128"/>
              </a:rPr>
              <a:t>Check answers and discussion time 5 min </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Remember these are median salaries (not average).  This is an important discussion to have because some jobs require additional training or years of experience to hit the upper levels of pay.  </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You can also have students discuss what other factors could effect pay such as supply and demand (nursing), weather (construction), stress level of job (Air traffic controller, home health RN), location (some areas are weak in some job sectors while others are stronger).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Numbers can be updated using Bureau of Labor Statistics: Occupational Outlook Handbook website: https://</a:t>
            </a:r>
            <a:r>
              <a:rPr lang="en-US" altLang="en-US" dirty="0" err="1">
                <a:ea typeface="ＭＳ Ｐゴシック" panose="020B0600070205080204" pitchFamily="34" charset="-128"/>
              </a:rPr>
              <a:t>www.bls.gov</a:t>
            </a:r>
            <a:r>
              <a:rPr lang="en-US" altLang="en-US" dirty="0">
                <a:ea typeface="ＭＳ Ｐゴシック" panose="020B0600070205080204" pitchFamily="34" charset="-128"/>
              </a:rPr>
              <a:t>/ooh/</a:t>
            </a:r>
            <a:r>
              <a:rPr lang="en-US" altLang="en-US" dirty="0" err="1">
                <a:ea typeface="ＭＳ Ｐゴシック" panose="020B0600070205080204" pitchFamily="34" charset="-128"/>
              </a:rPr>
              <a:t>home.htm</a:t>
            </a:r>
            <a:r>
              <a:rPr lang="en-US" altLang="en-US" dirty="0">
                <a:ea typeface="ＭＳ Ｐゴシック" panose="020B0600070205080204" pitchFamily="34" charset="-128"/>
              </a:rPr>
              <a:t> (but all handouts will also need to be updated as well)</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5</a:t>
            </a:fld>
            <a:endParaRPr lang="en-US"/>
          </a:p>
        </p:txBody>
      </p:sp>
    </p:spTree>
    <p:extLst>
      <p:ext uri="{BB962C8B-B14F-4D97-AF65-F5344CB8AC3E}">
        <p14:creationId xmlns:p14="http://schemas.microsoft.com/office/powerpoint/2010/main" val="2759376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ea typeface="ＭＳ Ｐゴシック" panose="020B0600070205080204" pitchFamily="34" charset="-128"/>
              </a:rPr>
              <a:t>Time: 1 min </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The cards are color coded.  Point out to the students that each color represents a different certification or degree level.   Explain the difference between a trade school/</a:t>
            </a:r>
            <a:r>
              <a:rPr lang="en-US" altLang="en-US" dirty="0" err="1">
                <a:ea typeface="ＭＳ Ｐゴシック" panose="020B0600070205080204" pitchFamily="34" charset="-128"/>
              </a:rPr>
              <a:t>vo</a:t>
            </a:r>
            <a:r>
              <a:rPr lang="en-US" altLang="en-US" dirty="0">
                <a:ea typeface="ＭＳ Ｐゴシック" panose="020B0600070205080204" pitchFamily="34" charset="-128"/>
              </a:rPr>
              <a:t>-tech certification and a college degree.  Also explain the difference between Associates, Bachelors, and Masters/Doctorate degrees.  </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Discuss any misconceptions or common questions you heard while the students were in their groups. </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*All of the HS/GED careers have either on-the-job training/apprentice type programs or optional certification programs that increase the pay.</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6</a:t>
            </a:fld>
            <a:endParaRPr lang="en-US"/>
          </a:p>
        </p:txBody>
      </p:sp>
    </p:spTree>
    <p:extLst>
      <p:ext uri="{BB962C8B-B14F-4D97-AF65-F5344CB8AC3E}">
        <p14:creationId xmlns:p14="http://schemas.microsoft.com/office/powerpoint/2010/main" val="272189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ea typeface="ＭＳ Ｐゴシック" panose="020B0600070205080204" pitchFamily="34" charset="-128"/>
              </a:rPr>
              <a:t>Discuss any misconceptions or common questions you heard while the students were in their groups. </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b="1" dirty="0">
                <a:ea typeface="ＭＳ Ｐゴシック" panose="020B0600070205080204" pitchFamily="34" charset="-128"/>
              </a:rPr>
              <a:t>*All of the HS/GED careers have either on-the-job training/apprentice type programs or optional certification programs that increase the pay.</a:t>
            </a:r>
          </a:p>
        </p:txBody>
      </p:sp>
      <p:sp>
        <p:nvSpPr>
          <p:cNvPr id="4" name="Slide Number Placeholder 3"/>
          <p:cNvSpPr>
            <a:spLocks noGrp="1"/>
          </p:cNvSpPr>
          <p:nvPr>
            <p:ph type="sldNum" sz="quarter" idx="10"/>
          </p:nvPr>
        </p:nvSpPr>
        <p:spPr/>
        <p:txBody>
          <a:bodyPr/>
          <a:lstStyle/>
          <a:p>
            <a:fld id="{158B2D74-E811-314D-A63C-33A706CFD6B2}" type="slidenum">
              <a:rPr lang="en-US" smtClean="0"/>
              <a:t>7</a:t>
            </a:fld>
            <a:endParaRPr lang="en-US"/>
          </a:p>
        </p:txBody>
      </p:sp>
    </p:spTree>
    <p:extLst>
      <p:ext uri="{BB962C8B-B14F-4D97-AF65-F5344CB8AC3E}">
        <p14:creationId xmlns:p14="http://schemas.microsoft.com/office/powerpoint/2010/main" val="902404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ea typeface="ＭＳ Ｐゴシック" panose="020B0600070205080204" pitchFamily="34" charset="-128"/>
              </a:rPr>
              <a:t>Time: 10 minutes</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Have students think about the answers independently and jot down a few thoughts on a piece of paper.  </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Then have them talk about these three questions in their partners or small groups.  After giving them 3-5 minutes to share in pairs/small groups, ask the groups to share out what they came up with.  Make sure each group has a chance to share something.  </a:t>
            </a:r>
          </a:p>
          <a:p>
            <a:pPr eaLnBrk="1" hangingPunct="1">
              <a:spcBef>
                <a:spcPct val="0"/>
              </a:spcBef>
            </a:pPr>
            <a:endParaRPr lang="en-US" altLang="en-US" dirty="0">
              <a:ea typeface="ＭＳ Ｐゴシック" panose="020B0600070205080204" pitchFamily="34" charset="-128"/>
            </a:endParaRP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8</a:t>
            </a:fld>
            <a:endParaRPr lang="en-US"/>
          </a:p>
        </p:txBody>
      </p:sp>
    </p:spTree>
    <p:extLst>
      <p:ext uri="{BB962C8B-B14F-4D97-AF65-F5344CB8AC3E}">
        <p14:creationId xmlns:p14="http://schemas.microsoft.com/office/powerpoint/2010/main" val="1307546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This is a great visual that speaks to the importance of thinking long term, which is difficult for many teenagers.  Although there are some jobs with decent salaries that do not require a degree, they often do not have benefits or retirement.  Working conditions in jobs like construction or truck driving make it harder to stay in that career for an entire lifetime.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a:solidFill>
                  <a:schemeClr val="tx1"/>
                </a:solidFill>
                <a:effectLst/>
                <a:latin typeface="+mn-lt"/>
                <a:ea typeface="+mn-ea"/>
                <a:cs typeface="+mn-cs"/>
              </a:rPr>
              <a:t>Carnevale</a:t>
            </a:r>
            <a:r>
              <a:rPr lang="en-US" sz="1200" b="0" i="0" kern="1200" dirty="0">
                <a:solidFill>
                  <a:schemeClr val="tx1"/>
                </a:solidFill>
                <a:effectLst/>
                <a:latin typeface="+mn-lt"/>
                <a:ea typeface="+mn-ea"/>
                <a:cs typeface="+mn-cs"/>
              </a:rPr>
              <a:t>, A. P., Rose, S. J., &amp; </a:t>
            </a:r>
            <a:r>
              <a:rPr lang="en-US" sz="1200" b="0" i="0" kern="1200" dirty="0" err="1">
                <a:solidFill>
                  <a:schemeClr val="tx1"/>
                </a:solidFill>
                <a:effectLst/>
                <a:latin typeface="+mn-lt"/>
                <a:ea typeface="+mn-ea"/>
                <a:cs typeface="+mn-cs"/>
              </a:rPr>
              <a:t>Cheah</a:t>
            </a:r>
            <a:r>
              <a:rPr lang="en-US" sz="1200" b="0" i="0" kern="1200" dirty="0">
                <a:solidFill>
                  <a:schemeClr val="tx1"/>
                </a:solidFill>
                <a:effectLst/>
                <a:latin typeface="+mn-lt"/>
                <a:ea typeface="+mn-ea"/>
                <a:cs typeface="+mn-cs"/>
              </a:rPr>
              <a:t>, B. (2013). The college payoff: Education, occupations, lifetime earnings. Retrieved from https://</a:t>
            </a:r>
            <a:r>
              <a:rPr lang="en-US" sz="1200" b="0" i="0" kern="1200" dirty="0" err="1">
                <a:solidFill>
                  <a:schemeClr val="tx1"/>
                </a:solidFill>
                <a:effectLst/>
                <a:latin typeface="+mn-lt"/>
                <a:ea typeface="+mn-ea"/>
                <a:cs typeface="+mn-cs"/>
              </a:rPr>
              <a:t>cew.georgetown.edu</a:t>
            </a:r>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cew</a:t>
            </a:r>
            <a:r>
              <a:rPr lang="en-US" sz="1200" b="0" i="0" kern="1200" dirty="0">
                <a:solidFill>
                  <a:schemeClr val="tx1"/>
                </a:solidFill>
                <a:effectLst/>
                <a:latin typeface="+mn-lt"/>
                <a:ea typeface="+mn-ea"/>
                <a:cs typeface="+mn-cs"/>
              </a:rPr>
              <a:t>-reports/the-college-payoff/#infographic</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9</a:t>
            </a:fld>
            <a:endParaRPr lang="en-US"/>
          </a:p>
        </p:txBody>
      </p:sp>
    </p:spTree>
    <p:extLst>
      <p:ext uri="{BB962C8B-B14F-4D97-AF65-F5344CB8AC3E}">
        <p14:creationId xmlns:p14="http://schemas.microsoft.com/office/powerpoint/2010/main" val="245956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After talking about lifetime earnings and the financial benefits of a college degree, next ask the students to consider benefits other than money.  Give them a minute to reflect and answer independently and then have them turn to a different partner and discuss the question together.  Some possible answers might include:  better health, longer life, easier to find a job, better job satisfaction, health care benefits, better working conditions, more engaged citizens.  </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10</a:t>
            </a:fld>
            <a:endParaRPr lang="en-US"/>
          </a:p>
        </p:txBody>
      </p:sp>
    </p:spTree>
    <p:extLst>
      <p:ext uri="{BB962C8B-B14F-4D97-AF65-F5344CB8AC3E}">
        <p14:creationId xmlns:p14="http://schemas.microsoft.com/office/powerpoint/2010/main" val="1164911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ea typeface="ＭＳ Ｐゴシック" panose="020B0600070205080204" pitchFamily="34" charset="-128"/>
              </a:rPr>
              <a:t>Time 5 minutes </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Have students quickly list 5 concerns that they have or think other high school students might have about going to college.  </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11</a:t>
            </a:fld>
            <a:endParaRPr lang="en-US"/>
          </a:p>
        </p:txBody>
      </p:sp>
    </p:spTree>
    <p:extLst>
      <p:ext uri="{BB962C8B-B14F-4D97-AF65-F5344CB8AC3E}">
        <p14:creationId xmlns:p14="http://schemas.microsoft.com/office/powerpoint/2010/main" val="498636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6"/>
            </a:gs>
            <a:gs pos="85000">
              <a:schemeClr val="accent1"/>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711200" y="1371600"/>
            <a:ext cx="10468864" cy="1828800"/>
          </a:xfrm>
          <a:ln>
            <a:noFill/>
          </a:ln>
        </p:spPr>
        <p:txBody>
          <a:bodyPr vert="horz" tIns="0" rIns="2600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25"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711200" y="3228536"/>
            <a:ext cx="10472928" cy="1752600"/>
          </a:xfrm>
        </p:spPr>
        <p:txBody>
          <a:bodyPr lIns="0" rIns="26009"/>
          <a:lstStyle>
            <a:lvl1pPr marL="0" marR="45718" indent="0" algn="l">
              <a:buNone/>
              <a:defRPr>
                <a:solidFill>
                  <a:schemeClr val="tx1"/>
                </a:solidFill>
                <a:latin typeface="Calibri"/>
                <a:cs typeface="Calibri"/>
              </a:defRPr>
            </a:lvl1pPr>
            <a:lvl2pPr marL="457177" indent="0" algn="ctr">
              <a:buNone/>
            </a:lvl2pPr>
            <a:lvl3pPr marL="914353" indent="0" algn="ctr">
              <a:buNone/>
            </a:lvl3pPr>
            <a:lvl4pPr marL="1371530" indent="0" algn="ctr">
              <a:buNone/>
            </a:lvl4pPr>
            <a:lvl5pPr marL="1828706" indent="0" algn="ctr">
              <a:buNone/>
            </a:lvl5pPr>
            <a:lvl6pPr marL="2285883" indent="0" algn="ctr">
              <a:buNone/>
            </a:lvl6pPr>
            <a:lvl7pPr marL="2743060" indent="0" algn="ctr">
              <a:buNone/>
            </a:lvl7pPr>
            <a:lvl8pPr marL="3200236" indent="0" algn="ctr">
              <a:buNone/>
            </a:lvl8pPr>
            <a:lvl9pPr marL="3657413" indent="0" algn="ctr">
              <a:buNone/>
            </a:lvl9pPr>
          </a:lstStyle>
          <a:p>
            <a:r>
              <a:rPr kumimoji="0" lang="en-US"/>
              <a:t>Click to edit Master subtitle style</a:t>
            </a:r>
            <a:endParaRPr kumimoji="0" lang="en-US" dirty="0"/>
          </a:p>
        </p:txBody>
      </p:sp>
      <p:pic>
        <p:nvPicPr>
          <p:cNvPr id="4" name="Picture 3">
            <a:extLst>
              <a:ext uri="{FF2B5EF4-FFF2-40B4-BE49-F238E27FC236}">
                <a16:creationId xmlns:a16="http://schemas.microsoft.com/office/drawing/2014/main" id="{00990A49-9DDE-AA41-B41E-50BB54290EEC}"/>
              </a:ext>
            </a:extLst>
          </p:cNvPr>
          <p:cNvPicPr>
            <a:picLocks noChangeAspect="1"/>
          </p:cNvPicPr>
          <p:nvPr userDrawn="1"/>
        </p:nvPicPr>
        <p:blipFill>
          <a:blip r:embed="rId2">
            <a:lum bright="70000" contrast="-70000"/>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32280824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609600" y="274637"/>
            <a:ext cx="10972800" cy="1143000"/>
          </a:xfrm>
          <a:prstGeom prst="rect">
            <a:avLst/>
          </a:prstGeom>
          <a:noFill/>
          <a:ln>
            <a:noFill/>
          </a:ln>
        </p:spPr>
        <p:txBody>
          <a:bodyPr lIns="130025" tIns="130025" rIns="130025" bIns="130025" anchor="ctr" anchorCtr="0"/>
          <a:lstStyle>
            <a:lvl1pPr algn="l" rtl="0">
              <a:spcBef>
                <a:spcPts val="0"/>
              </a:spcBef>
              <a:buSzPct val="100000"/>
              <a:buFont typeface="Georgia"/>
              <a:buNone/>
              <a:defRPr sz="4781" b="0">
                <a:solidFill>
                  <a:srgbClr val="991B1E"/>
                </a:solidFill>
                <a:latin typeface="Calibri"/>
                <a:ea typeface="Georgia"/>
                <a:cs typeface="Calibri"/>
                <a:sym typeface="Georgia"/>
              </a:defRPr>
            </a:lvl1pPr>
            <a:lvl2pPr algn="l" rtl="0">
              <a:spcBef>
                <a:spcPts val="0"/>
              </a:spcBef>
              <a:buSzPct val="100000"/>
              <a:buFont typeface="Georgia"/>
              <a:buNone/>
              <a:defRPr sz="4781" b="0">
                <a:solidFill>
                  <a:schemeClr val="lt1"/>
                </a:solidFill>
                <a:latin typeface="Georgia"/>
                <a:ea typeface="Georgia"/>
                <a:cs typeface="Georgia"/>
                <a:sym typeface="Georgia"/>
              </a:defRPr>
            </a:lvl2pPr>
            <a:lvl3pPr algn="l" rtl="0">
              <a:spcBef>
                <a:spcPts val="0"/>
              </a:spcBef>
              <a:buSzPct val="100000"/>
              <a:buFont typeface="Georgia"/>
              <a:buNone/>
              <a:defRPr sz="4781" b="0">
                <a:solidFill>
                  <a:schemeClr val="lt1"/>
                </a:solidFill>
                <a:latin typeface="Georgia"/>
                <a:ea typeface="Georgia"/>
                <a:cs typeface="Georgia"/>
                <a:sym typeface="Georgia"/>
              </a:defRPr>
            </a:lvl3pPr>
            <a:lvl4pPr algn="l" rtl="0">
              <a:spcBef>
                <a:spcPts val="0"/>
              </a:spcBef>
              <a:buSzPct val="100000"/>
              <a:buFont typeface="Georgia"/>
              <a:buNone/>
              <a:defRPr sz="4781" b="0">
                <a:solidFill>
                  <a:schemeClr val="lt1"/>
                </a:solidFill>
                <a:latin typeface="Georgia"/>
                <a:ea typeface="Georgia"/>
                <a:cs typeface="Georgia"/>
                <a:sym typeface="Georgia"/>
              </a:defRPr>
            </a:lvl4pPr>
            <a:lvl5pPr algn="l" rtl="0">
              <a:spcBef>
                <a:spcPts val="0"/>
              </a:spcBef>
              <a:buSzPct val="100000"/>
              <a:buFont typeface="Georgia"/>
              <a:buNone/>
              <a:defRPr sz="4781" b="0">
                <a:solidFill>
                  <a:schemeClr val="lt1"/>
                </a:solidFill>
                <a:latin typeface="Georgia"/>
                <a:ea typeface="Georgia"/>
                <a:cs typeface="Georgia"/>
                <a:sym typeface="Georgia"/>
              </a:defRPr>
            </a:lvl5pPr>
            <a:lvl6pPr algn="l" rtl="0">
              <a:spcBef>
                <a:spcPts val="0"/>
              </a:spcBef>
              <a:buSzPct val="100000"/>
              <a:buFont typeface="Georgia"/>
              <a:buNone/>
              <a:defRPr sz="4781" b="0">
                <a:solidFill>
                  <a:schemeClr val="lt1"/>
                </a:solidFill>
                <a:latin typeface="Georgia"/>
                <a:ea typeface="Georgia"/>
                <a:cs typeface="Georgia"/>
                <a:sym typeface="Georgia"/>
              </a:defRPr>
            </a:lvl6pPr>
            <a:lvl7pPr algn="l" rtl="0">
              <a:spcBef>
                <a:spcPts val="0"/>
              </a:spcBef>
              <a:buSzPct val="100000"/>
              <a:buFont typeface="Georgia"/>
              <a:buNone/>
              <a:defRPr sz="4781" b="0">
                <a:solidFill>
                  <a:schemeClr val="lt1"/>
                </a:solidFill>
                <a:latin typeface="Georgia"/>
                <a:ea typeface="Georgia"/>
                <a:cs typeface="Georgia"/>
                <a:sym typeface="Georgia"/>
              </a:defRPr>
            </a:lvl7pPr>
            <a:lvl8pPr algn="l" rtl="0">
              <a:spcBef>
                <a:spcPts val="0"/>
              </a:spcBef>
              <a:buSzPct val="100000"/>
              <a:buFont typeface="Georgia"/>
              <a:buNone/>
              <a:defRPr sz="4781" b="0">
                <a:solidFill>
                  <a:schemeClr val="lt1"/>
                </a:solidFill>
                <a:latin typeface="Georgia"/>
                <a:ea typeface="Georgia"/>
                <a:cs typeface="Georgia"/>
                <a:sym typeface="Georgia"/>
              </a:defRPr>
            </a:lvl8pPr>
            <a:lvl9pPr algn="l" rtl="0">
              <a:spcBef>
                <a:spcPts val="0"/>
              </a:spcBef>
              <a:buSzPct val="100000"/>
              <a:buFont typeface="Georgia"/>
              <a:buNone/>
              <a:defRPr sz="4781" b="0">
                <a:solidFill>
                  <a:schemeClr val="lt1"/>
                </a:solidFill>
                <a:latin typeface="Georgia"/>
                <a:ea typeface="Georgia"/>
                <a:cs typeface="Georgia"/>
                <a:sym typeface="Georgia"/>
              </a:defRPr>
            </a:lvl9pPr>
          </a:lstStyle>
          <a:p>
            <a:r>
              <a:rPr lang="en-US"/>
              <a:t>Click to edit Master title style</a:t>
            </a:r>
            <a:endParaRPr lang="en-US" dirty="0"/>
          </a:p>
        </p:txBody>
      </p:sp>
      <p:sp>
        <p:nvSpPr>
          <p:cNvPr id="23" name="Shape 23"/>
          <p:cNvSpPr txBox="1">
            <a:spLocks noGrp="1"/>
          </p:cNvSpPr>
          <p:nvPr>
            <p:ph type="body" idx="1"/>
          </p:nvPr>
        </p:nvSpPr>
        <p:spPr>
          <a:xfrm>
            <a:off x="609600" y="1600200"/>
            <a:ext cx="5326000" cy="4967700"/>
          </a:xfrm>
          <a:prstGeom prst="rect">
            <a:avLst/>
          </a:prstGeom>
          <a:noFill/>
          <a:ln>
            <a:noFill/>
          </a:ln>
        </p:spPr>
        <p:txBody>
          <a:bodyPr lIns="130025" tIns="130025" rIns="130025" bIns="130025" anchor="t" anchorCtr="0"/>
          <a:lstStyle>
            <a:lvl1pPr rtl="0">
              <a:defRPr/>
            </a:lvl1pPr>
            <a:lvl2pPr rtl="0">
              <a:defRPr/>
            </a:lvl2pPr>
            <a:lvl3pPr rtl="0">
              <a:defRPr/>
            </a:lvl3pPr>
            <a:lvl4pPr rtl="0">
              <a:defRPr/>
            </a:lvl4pPr>
            <a:lvl5pPr rtl="0">
              <a:defRPr sz="1828"/>
            </a:lvl5pPr>
            <a:lvl6pPr rtl="0">
              <a:defRPr sz="1828"/>
            </a:lvl6pPr>
            <a:lvl7pPr rtl="0">
              <a:defRPr sz="1828"/>
            </a:lvl7pPr>
            <a:lvl8pPr rtl="0">
              <a:defRPr sz="1828"/>
            </a:lvl8pPr>
            <a:lvl9pPr rtl="0">
              <a:defRPr sz="1828"/>
            </a:lvl9pPr>
          </a:lstStyle>
          <a:p>
            <a:pPr lvl="0"/>
            <a:r>
              <a:rPr lang="en-US"/>
              <a:t>Edit Master text styles</a:t>
            </a:r>
          </a:p>
        </p:txBody>
      </p:sp>
      <p:sp>
        <p:nvSpPr>
          <p:cNvPr id="25" name="Shape 25"/>
          <p:cNvSpPr txBox="1">
            <a:spLocks noGrp="1"/>
          </p:cNvSpPr>
          <p:nvPr>
            <p:ph type="body" idx="2"/>
          </p:nvPr>
        </p:nvSpPr>
        <p:spPr>
          <a:xfrm>
            <a:off x="6256365" y="1600200"/>
            <a:ext cx="5326000" cy="4967700"/>
          </a:xfrm>
          <a:prstGeom prst="rect">
            <a:avLst/>
          </a:prstGeom>
          <a:noFill/>
          <a:ln>
            <a:noFill/>
          </a:ln>
        </p:spPr>
        <p:txBody>
          <a:bodyPr lIns="130025" tIns="130025" rIns="130025" bIns="130025" anchor="t" anchorCtr="0"/>
          <a:lstStyle>
            <a:lvl1pPr rtl="0">
              <a:defRPr/>
            </a:lvl1pPr>
            <a:lvl2pPr rtl="0">
              <a:defRPr/>
            </a:lvl2pPr>
            <a:lvl3pPr rtl="0">
              <a:defRPr/>
            </a:lvl3pPr>
            <a:lvl4pPr rtl="0">
              <a:defRPr/>
            </a:lvl4pPr>
            <a:lvl5pPr rtl="0">
              <a:defRPr sz="1828"/>
            </a:lvl5pPr>
            <a:lvl6pPr rtl="0">
              <a:defRPr sz="1828"/>
            </a:lvl6pPr>
            <a:lvl7pPr rtl="0">
              <a:defRPr sz="1828"/>
            </a:lvl7pPr>
            <a:lvl8pPr rtl="0">
              <a:defRPr sz="1828"/>
            </a:lvl8pPr>
            <a:lvl9pPr rtl="0">
              <a:defRPr sz="1828"/>
            </a:lvl9pPr>
          </a:lstStyle>
          <a:p>
            <a:pPr lvl="0"/>
            <a:r>
              <a:rPr lang="en-US"/>
              <a:t>Edit Master text styles</a:t>
            </a:r>
          </a:p>
        </p:txBody>
      </p:sp>
      <p:pic>
        <p:nvPicPr>
          <p:cNvPr id="5" name="Picture 4">
            <a:extLst>
              <a:ext uri="{FF2B5EF4-FFF2-40B4-BE49-F238E27FC236}">
                <a16:creationId xmlns:a16="http://schemas.microsoft.com/office/drawing/2014/main" id="{DD0A810A-AC07-4548-A4BF-7036E75A5527}"/>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19544938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 Dark">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5814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4" name="Picture 3">
            <a:extLst>
              <a:ext uri="{FF2B5EF4-FFF2-40B4-BE49-F238E27FC236}">
                <a16:creationId xmlns:a16="http://schemas.microsoft.com/office/drawing/2014/main" id="{F9152C98-4250-5349-B735-2AE54873AA12}"/>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7508876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625"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707136" y="2704664"/>
            <a:ext cx="10363200" cy="1509712"/>
          </a:xfrm>
        </p:spPr>
        <p:txBody>
          <a:bodyPr lIns="65023" rIns="65023" anchor="t"/>
          <a:lstStyle>
            <a:lvl1pPr marL="0" indent="0">
              <a:buNone/>
              <a:defRPr sz="2180">
                <a:solidFill>
                  <a:schemeClr val="tx1"/>
                </a:solidFill>
              </a:defRPr>
            </a:lvl1pPr>
            <a:lvl2pPr>
              <a:buNone/>
              <a:defRPr sz="1828">
                <a:solidFill>
                  <a:schemeClr val="tx1">
                    <a:tint val="75000"/>
                  </a:schemeClr>
                </a:solidFill>
              </a:defRPr>
            </a:lvl2pPr>
            <a:lvl3pPr>
              <a:buNone/>
              <a:defRPr sz="1617">
                <a:solidFill>
                  <a:schemeClr val="tx1">
                    <a:tint val="75000"/>
                  </a:schemeClr>
                </a:solidFill>
              </a:defRPr>
            </a:lvl3pPr>
            <a:lvl4pPr>
              <a:buNone/>
              <a:defRPr sz="1406">
                <a:solidFill>
                  <a:schemeClr val="tx1">
                    <a:tint val="75000"/>
                  </a:schemeClr>
                </a:solidFill>
              </a:defRPr>
            </a:lvl4pPr>
            <a:lvl5pPr>
              <a:buNone/>
              <a:defRPr sz="1406">
                <a:solidFill>
                  <a:schemeClr val="tx1">
                    <a:tint val="75000"/>
                  </a:schemeClr>
                </a:solidFill>
              </a:defRPr>
            </a:lvl5pPr>
          </a:lstStyle>
          <a:p>
            <a:pPr lvl="0" eaLnBrk="1" latinLnBrk="0" hangingPunct="1"/>
            <a:r>
              <a:rPr kumimoji="0" lang="en-US"/>
              <a:t>Edit Master text styles</a:t>
            </a:r>
          </a:p>
        </p:txBody>
      </p:sp>
      <p:pic>
        <p:nvPicPr>
          <p:cNvPr id="4" name="Picture 3">
            <a:extLst>
              <a:ext uri="{FF2B5EF4-FFF2-40B4-BE49-F238E27FC236}">
                <a16:creationId xmlns:a16="http://schemas.microsoft.com/office/drawing/2014/main" id="{FEBCFAC6-DF99-8B49-8F19-DB3F303BB423}"/>
              </a:ext>
            </a:extLst>
          </p:cNvPr>
          <p:cNvPicPr>
            <a:picLocks noChangeAspect="1"/>
          </p:cNvPicPr>
          <p:nvPr userDrawn="1"/>
        </p:nvPicPr>
        <p:blipFill>
          <a:blip r:embed="rId2">
            <a:lum bright="70000" contrast="-70000"/>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243125552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a:lstStyle/>
          <a:p>
            <a:r>
              <a:rPr kumimoji="0" lang="en-US" dirty="0"/>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buClr>
                <a:schemeClr val="accent1"/>
              </a:buClr>
              <a:defRPr sz="2601"/>
            </a:lvl1pPr>
            <a:lvl2pPr>
              <a:buClr>
                <a:schemeClr val="accent1"/>
              </a:buClr>
              <a:defRPr sz="2391"/>
            </a:lvl2pPr>
            <a:lvl3pPr>
              <a:buClr>
                <a:schemeClr val="accent1"/>
              </a:buClr>
              <a:defRPr sz="1969"/>
            </a:lvl3pPr>
            <a:lvl4pPr>
              <a:buClr>
                <a:schemeClr val="accent1"/>
              </a:buClr>
              <a:defRPr sz="1828"/>
            </a:lvl4pPr>
            <a:lvl5pPr>
              <a:buClr>
                <a:schemeClr val="accent1"/>
              </a:buClr>
              <a:defRPr sz="1828"/>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1920085"/>
            <a:ext cx="5384800" cy="4434840"/>
          </a:xfrm>
        </p:spPr>
        <p:txBody>
          <a:bodyPr/>
          <a:lstStyle>
            <a:lvl1pPr>
              <a:buClr>
                <a:schemeClr val="accent1"/>
              </a:buClr>
              <a:defRPr sz="2601"/>
            </a:lvl1pPr>
            <a:lvl2pPr>
              <a:buClr>
                <a:schemeClr val="accent1"/>
              </a:buClr>
              <a:defRPr sz="2391"/>
            </a:lvl2pPr>
            <a:lvl3pPr>
              <a:buClr>
                <a:schemeClr val="accent1"/>
              </a:buClr>
              <a:defRPr sz="1969"/>
            </a:lvl3pPr>
            <a:lvl4pPr>
              <a:buClr>
                <a:schemeClr val="accent1"/>
              </a:buClr>
              <a:defRPr sz="1828"/>
            </a:lvl4pPr>
            <a:lvl5pPr>
              <a:buClr>
                <a:schemeClr val="accent1"/>
              </a:buClr>
              <a:defRPr sz="1828"/>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5" name="Picture 4">
            <a:extLst>
              <a:ext uri="{FF2B5EF4-FFF2-40B4-BE49-F238E27FC236}">
                <a16:creationId xmlns:a16="http://schemas.microsoft.com/office/drawing/2014/main" id="{A2558CAB-EC17-094F-9FDD-0141FBC62F03}"/>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16176359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tIns="65023"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609600" y="1855248"/>
            <a:ext cx="5386917" cy="659352"/>
          </a:xfrm>
        </p:spPr>
        <p:txBody>
          <a:bodyPr lIns="65023" tIns="0" rIns="65023" bIns="0" anchor="ctr">
            <a:noAutofit/>
          </a:bodyPr>
          <a:lstStyle>
            <a:lvl1pPr marL="0" indent="0">
              <a:buNone/>
              <a:defRPr sz="2391" b="1" cap="none" baseline="0">
                <a:solidFill>
                  <a:schemeClr val="tx2"/>
                </a:solidFill>
                <a:effectLst/>
              </a:defRPr>
            </a:lvl1pPr>
            <a:lvl2pPr>
              <a:buNone/>
              <a:defRPr sz="1969" b="1"/>
            </a:lvl2pPr>
            <a:lvl3pPr>
              <a:buNone/>
              <a:defRPr sz="1828" b="1"/>
            </a:lvl3pPr>
            <a:lvl4pPr>
              <a:buNone/>
              <a:defRPr sz="1617" b="1"/>
            </a:lvl4pPr>
            <a:lvl5pPr>
              <a:buNone/>
              <a:defRPr sz="1617"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6193369" y="1859759"/>
            <a:ext cx="5389033" cy="654843"/>
          </a:xfrm>
        </p:spPr>
        <p:txBody>
          <a:bodyPr lIns="65023" tIns="0" rIns="65023" bIns="0" anchor="ctr"/>
          <a:lstStyle>
            <a:lvl1pPr marL="0" indent="0">
              <a:buNone/>
              <a:defRPr sz="2391" b="1" cap="none" baseline="0">
                <a:solidFill>
                  <a:schemeClr val="tx2"/>
                </a:solidFill>
                <a:effectLst/>
              </a:defRPr>
            </a:lvl1pPr>
            <a:lvl2pPr>
              <a:buNone/>
              <a:defRPr sz="1969" b="1"/>
            </a:lvl2pPr>
            <a:lvl3pPr>
              <a:buNone/>
              <a:defRPr sz="1828" b="1"/>
            </a:lvl3pPr>
            <a:lvl4pPr>
              <a:buNone/>
              <a:defRPr sz="1617" b="1"/>
            </a:lvl4pPr>
            <a:lvl5pPr>
              <a:buNone/>
              <a:defRPr sz="1617"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180"/>
            </a:lvl1pPr>
            <a:lvl2pPr>
              <a:defRPr sz="1969"/>
            </a:lvl2pPr>
            <a:lvl3pPr>
              <a:defRPr sz="1828"/>
            </a:lvl3pPr>
            <a:lvl4pPr>
              <a:defRPr sz="1617"/>
            </a:lvl4pPr>
            <a:lvl5pPr>
              <a:defRPr sz="1617"/>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9" y="2514600"/>
            <a:ext cx="5389033" cy="3845720"/>
          </a:xfrm>
        </p:spPr>
        <p:txBody>
          <a:bodyPr tIns="0"/>
          <a:lstStyle>
            <a:lvl1pPr>
              <a:defRPr sz="2180"/>
            </a:lvl1pPr>
            <a:lvl2pPr>
              <a:defRPr sz="1969"/>
            </a:lvl2pPr>
            <a:lvl3pPr>
              <a:defRPr sz="1828"/>
            </a:lvl3pPr>
            <a:lvl4pPr>
              <a:defRPr sz="1617"/>
            </a:lvl4pPr>
            <a:lvl5pPr>
              <a:defRPr sz="1617"/>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7" name="Picture 6">
            <a:extLst>
              <a:ext uri="{FF2B5EF4-FFF2-40B4-BE49-F238E27FC236}">
                <a16:creationId xmlns:a16="http://schemas.microsoft.com/office/drawing/2014/main" id="{BE81C040-7916-5249-9829-6367DA5A2683}"/>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27620145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1074400" cy="1143000"/>
          </a:xfrm>
        </p:spPr>
        <p:txBody>
          <a:bodyPr vert="horz" tIns="65023"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4992" b="0">
                <a:ln>
                  <a:noFill/>
                </a:ln>
                <a:solidFill>
                  <a:schemeClr val="tx2"/>
                </a:solidFill>
                <a:effectLst/>
                <a:latin typeface="+mj-lt"/>
                <a:ea typeface="+mj-ea"/>
                <a:cs typeface="+mj-cs"/>
              </a:defRPr>
            </a:lvl1pPr>
          </a:lstStyle>
          <a:p>
            <a:r>
              <a:rPr kumimoji="0" lang="en-US" dirty="0"/>
              <a:t>CLICK TO EDIT MASTER TITLE STYLE</a:t>
            </a:r>
          </a:p>
        </p:txBody>
      </p:sp>
      <p:pic>
        <p:nvPicPr>
          <p:cNvPr id="3" name="Picture 2">
            <a:extLst>
              <a:ext uri="{FF2B5EF4-FFF2-40B4-BE49-F238E27FC236}">
                <a16:creationId xmlns:a16="http://schemas.microsoft.com/office/drawing/2014/main" id="{3BDD451E-6D20-304A-B331-16B8F500305B}"/>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11367440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78EBE7D-3FA1-754D-B28D-5DD29C5A3E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21936" y="1371600"/>
            <a:ext cx="2548128" cy="4163722"/>
          </a:xfrm>
          <a:prstGeom prst="rect">
            <a:avLst/>
          </a:prstGeom>
        </p:spPr>
      </p:pic>
    </p:spTree>
    <p:extLst>
      <p:ext uri="{BB962C8B-B14F-4D97-AF65-F5344CB8AC3E}">
        <p14:creationId xmlns:p14="http://schemas.microsoft.com/office/powerpoint/2010/main" val="3028554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4766733" y="1905000"/>
            <a:ext cx="6815667" cy="4343400"/>
          </a:xfrm>
        </p:spPr>
        <p:txBody>
          <a:bodyPr tIns="0"/>
          <a:lstStyle>
            <a:lvl1pPr marL="0" indent="0">
              <a:buNone/>
              <a:defRPr sz="2812" baseline="0"/>
            </a:lvl1pPr>
            <a:lvl2pPr>
              <a:defRPr sz="2601"/>
            </a:lvl2pPr>
            <a:lvl3pPr>
              <a:defRPr sz="2391"/>
            </a:lvl3pPr>
            <a:lvl4pPr>
              <a:defRPr sz="1969"/>
            </a:lvl4pPr>
            <a:lvl5pPr>
              <a:defRPr sz="1828"/>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609600" y="704088"/>
            <a:ext cx="10972800" cy="1143000"/>
          </a:xfrm>
        </p:spPr>
        <p:txBody>
          <a:bodyPr tIns="65023"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609600" y="1905000"/>
            <a:ext cx="4165600" cy="4343400"/>
          </a:xfrm>
        </p:spPr>
        <p:txBody>
          <a:bodyPr tIns="0"/>
          <a:lstStyle>
            <a:lvl1pPr>
              <a:defRPr sz="2180"/>
            </a:lvl1pPr>
            <a:lvl2pPr>
              <a:defRPr sz="1969"/>
            </a:lvl2pPr>
            <a:lvl3pPr>
              <a:defRPr sz="1828"/>
            </a:lvl3pPr>
            <a:lvl4pPr>
              <a:defRPr sz="1617"/>
            </a:lvl4pPr>
            <a:lvl5pPr>
              <a:defRPr sz="1617"/>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5" name="Picture 4">
            <a:extLst>
              <a:ext uri="{FF2B5EF4-FFF2-40B4-BE49-F238E27FC236}">
                <a16:creationId xmlns:a16="http://schemas.microsoft.com/office/drawing/2014/main" id="{09196470-AD50-514C-B399-F759E4A1191E}"/>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23321960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3"/>
        <p:cNvGrpSpPr/>
        <p:nvPr/>
      </p:nvGrpSpPr>
      <p:grpSpPr>
        <a:xfrm>
          <a:off x="0" y="0"/>
          <a:ext cx="0" cy="0"/>
          <a:chOff x="0" y="0"/>
          <a:chExt cx="0" cy="0"/>
        </a:xfrm>
      </p:grpSpPr>
      <p:sp>
        <p:nvSpPr>
          <p:cNvPr id="17" name="Shape 17"/>
          <p:cNvSpPr txBox="1">
            <a:spLocks noGrp="1"/>
          </p:cNvSpPr>
          <p:nvPr>
            <p:ph type="title"/>
          </p:nvPr>
        </p:nvSpPr>
        <p:spPr>
          <a:xfrm>
            <a:off x="609600" y="274637"/>
            <a:ext cx="10972800" cy="1143000"/>
          </a:xfrm>
          <a:prstGeom prst="rect">
            <a:avLst/>
          </a:prstGeom>
          <a:noFill/>
          <a:ln>
            <a:noFill/>
          </a:ln>
        </p:spPr>
        <p:txBody>
          <a:bodyPr lIns="130025" tIns="130025" rIns="130025" bIns="130025" anchor="ctr" anchorCtr="0"/>
          <a:lstStyle>
            <a:lvl1pPr algn="l" rtl="0">
              <a:spcBef>
                <a:spcPts val="0"/>
              </a:spcBef>
              <a:buSzPct val="100000"/>
              <a:buFont typeface="Georgia"/>
              <a:buNone/>
              <a:defRPr sz="4781" b="0">
                <a:solidFill>
                  <a:schemeClr val="accent1"/>
                </a:solidFill>
                <a:latin typeface="Calibri"/>
                <a:ea typeface="Georgia"/>
                <a:cs typeface="Calibri"/>
                <a:sym typeface="Georgia"/>
              </a:defRPr>
            </a:lvl1pPr>
            <a:lvl2pPr algn="l" rtl="0">
              <a:spcBef>
                <a:spcPts val="0"/>
              </a:spcBef>
              <a:buSzPct val="100000"/>
              <a:buFont typeface="Georgia"/>
              <a:buNone/>
              <a:defRPr sz="4781" b="0">
                <a:solidFill>
                  <a:schemeClr val="lt1"/>
                </a:solidFill>
                <a:latin typeface="Georgia"/>
                <a:ea typeface="Georgia"/>
                <a:cs typeface="Georgia"/>
                <a:sym typeface="Georgia"/>
              </a:defRPr>
            </a:lvl2pPr>
            <a:lvl3pPr algn="l" rtl="0">
              <a:spcBef>
                <a:spcPts val="0"/>
              </a:spcBef>
              <a:buSzPct val="100000"/>
              <a:buFont typeface="Georgia"/>
              <a:buNone/>
              <a:defRPr sz="4781" b="0">
                <a:solidFill>
                  <a:schemeClr val="lt1"/>
                </a:solidFill>
                <a:latin typeface="Georgia"/>
                <a:ea typeface="Georgia"/>
                <a:cs typeface="Georgia"/>
                <a:sym typeface="Georgia"/>
              </a:defRPr>
            </a:lvl3pPr>
            <a:lvl4pPr algn="l" rtl="0">
              <a:spcBef>
                <a:spcPts val="0"/>
              </a:spcBef>
              <a:buSzPct val="100000"/>
              <a:buFont typeface="Georgia"/>
              <a:buNone/>
              <a:defRPr sz="4781" b="0">
                <a:solidFill>
                  <a:schemeClr val="lt1"/>
                </a:solidFill>
                <a:latin typeface="Georgia"/>
                <a:ea typeface="Georgia"/>
                <a:cs typeface="Georgia"/>
                <a:sym typeface="Georgia"/>
              </a:defRPr>
            </a:lvl4pPr>
            <a:lvl5pPr algn="l" rtl="0">
              <a:spcBef>
                <a:spcPts val="0"/>
              </a:spcBef>
              <a:buSzPct val="100000"/>
              <a:buFont typeface="Georgia"/>
              <a:buNone/>
              <a:defRPr sz="4781" b="0">
                <a:solidFill>
                  <a:schemeClr val="lt1"/>
                </a:solidFill>
                <a:latin typeface="Georgia"/>
                <a:ea typeface="Georgia"/>
                <a:cs typeface="Georgia"/>
                <a:sym typeface="Georgia"/>
              </a:defRPr>
            </a:lvl5pPr>
            <a:lvl6pPr algn="l" rtl="0">
              <a:spcBef>
                <a:spcPts val="0"/>
              </a:spcBef>
              <a:buSzPct val="100000"/>
              <a:buFont typeface="Georgia"/>
              <a:buNone/>
              <a:defRPr sz="4781" b="0">
                <a:solidFill>
                  <a:schemeClr val="lt1"/>
                </a:solidFill>
                <a:latin typeface="Georgia"/>
                <a:ea typeface="Georgia"/>
                <a:cs typeface="Georgia"/>
                <a:sym typeface="Georgia"/>
              </a:defRPr>
            </a:lvl6pPr>
            <a:lvl7pPr algn="l" rtl="0">
              <a:spcBef>
                <a:spcPts val="0"/>
              </a:spcBef>
              <a:buSzPct val="100000"/>
              <a:buFont typeface="Georgia"/>
              <a:buNone/>
              <a:defRPr sz="4781" b="0">
                <a:solidFill>
                  <a:schemeClr val="lt1"/>
                </a:solidFill>
                <a:latin typeface="Georgia"/>
                <a:ea typeface="Georgia"/>
                <a:cs typeface="Georgia"/>
                <a:sym typeface="Georgia"/>
              </a:defRPr>
            </a:lvl7pPr>
            <a:lvl8pPr algn="l" rtl="0">
              <a:spcBef>
                <a:spcPts val="0"/>
              </a:spcBef>
              <a:buSzPct val="100000"/>
              <a:buFont typeface="Georgia"/>
              <a:buNone/>
              <a:defRPr sz="4781" b="0">
                <a:solidFill>
                  <a:schemeClr val="lt1"/>
                </a:solidFill>
                <a:latin typeface="Georgia"/>
                <a:ea typeface="Georgia"/>
                <a:cs typeface="Georgia"/>
                <a:sym typeface="Georgia"/>
              </a:defRPr>
            </a:lvl8pPr>
            <a:lvl9pPr algn="l" rtl="0">
              <a:spcBef>
                <a:spcPts val="0"/>
              </a:spcBef>
              <a:buSzPct val="100000"/>
              <a:buFont typeface="Georgia"/>
              <a:buNone/>
              <a:defRPr sz="4781" b="0">
                <a:solidFill>
                  <a:schemeClr val="lt1"/>
                </a:solidFill>
                <a:latin typeface="Georgia"/>
                <a:ea typeface="Georgia"/>
                <a:cs typeface="Georgia"/>
                <a:sym typeface="Georgia"/>
              </a:defRPr>
            </a:lvl9pPr>
          </a:lstStyle>
          <a:p>
            <a:r>
              <a:rPr lang="en-US"/>
              <a:t>Click to edit Master title style</a:t>
            </a:r>
            <a:endParaRPr lang="en-US" dirty="0"/>
          </a:p>
        </p:txBody>
      </p:sp>
      <p:sp>
        <p:nvSpPr>
          <p:cNvPr id="18" name="Shape 18"/>
          <p:cNvSpPr txBox="1">
            <a:spLocks noGrp="1"/>
          </p:cNvSpPr>
          <p:nvPr>
            <p:ph type="body" idx="1"/>
          </p:nvPr>
        </p:nvSpPr>
        <p:spPr>
          <a:xfrm>
            <a:off x="609600" y="1600200"/>
            <a:ext cx="10972800" cy="4967700"/>
          </a:xfrm>
          <a:prstGeom prst="rect">
            <a:avLst/>
          </a:prstGeom>
          <a:noFill/>
          <a:ln>
            <a:noFill/>
          </a:ln>
        </p:spPr>
        <p:txBody>
          <a:bodyPr lIns="130025" tIns="130025" rIns="130025" bIns="130025" anchor="t" anchorCtr="0"/>
          <a:lstStyle>
            <a:lvl1pPr rtl="0">
              <a:defRPr/>
            </a:lvl1pPr>
            <a:lvl2pPr rtl="0">
              <a:defRPr/>
            </a:lvl2pPr>
            <a:lvl3pPr rtl="0">
              <a:defRPr/>
            </a:lvl3pPr>
            <a:lvl4pPr rtl="0">
              <a:defRPr/>
            </a:lvl4pPr>
            <a:lvl5pPr rtl="0">
              <a:defRPr sz="1828"/>
            </a:lvl5pPr>
            <a:lvl6pPr rtl="0">
              <a:defRPr sz="1828"/>
            </a:lvl6pPr>
            <a:lvl7pPr rtl="0">
              <a:defRPr sz="1828"/>
            </a:lvl7pPr>
            <a:lvl8pPr rtl="0">
              <a:defRPr sz="1828"/>
            </a:lvl8pPr>
            <a:lvl9pPr rtl="0">
              <a:defRPr sz="1828"/>
            </a:lvl9pPr>
          </a:lstStyle>
          <a:p>
            <a:pPr lvl="0"/>
            <a:r>
              <a:rPr lang="en-US"/>
              <a:t>Edit Master text styles</a:t>
            </a:r>
          </a:p>
        </p:txBody>
      </p:sp>
    </p:spTree>
    <p:extLst>
      <p:ext uri="{BB962C8B-B14F-4D97-AF65-F5344CB8AC3E}">
        <p14:creationId xmlns:p14="http://schemas.microsoft.com/office/powerpoint/2010/main" val="523957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609600" y="704088"/>
            <a:ext cx="10972800" cy="1143000"/>
          </a:xfrm>
          <a:prstGeom prst="rect">
            <a:avLst/>
          </a:prstGeom>
        </p:spPr>
        <p:txBody>
          <a:bodyPr vert="horz" lIns="0" tIns="65023"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lIns="130046" tIns="65023" rIns="130046" bIns="65023">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586349353"/>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rtl="0" eaLnBrk="1" latinLnBrk="0" hangingPunct="1">
        <a:spcBef>
          <a:spcPct val="0"/>
        </a:spcBef>
        <a:buNone/>
        <a:defRPr kumimoji="0" sz="4992" b="0" kern="1200">
          <a:ln>
            <a:noFill/>
          </a:ln>
          <a:solidFill>
            <a:schemeClr val="accent1"/>
          </a:solidFill>
          <a:effectLst/>
          <a:latin typeface="+mj-lt"/>
          <a:ea typeface="+mj-ea"/>
          <a:cs typeface="+mj-cs"/>
        </a:defRPr>
      </a:lvl1pPr>
    </p:titleStyle>
    <p:bodyStyle>
      <a:lvl1pPr marL="274306" indent="-274306" algn="l" rtl="0" eaLnBrk="1" latinLnBrk="0" hangingPunct="1">
        <a:spcBef>
          <a:spcPct val="20000"/>
        </a:spcBef>
        <a:buClr>
          <a:schemeClr val="accent1"/>
        </a:buClr>
        <a:buSzPct val="95000"/>
        <a:buFont typeface="Wingdings 2"/>
        <a:buChar char=""/>
        <a:defRPr kumimoji="0" sz="2601" kern="1200">
          <a:solidFill>
            <a:schemeClr val="tx1"/>
          </a:solidFill>
          <a:latin typeface="Calibri"/>
          <a:ea typeface="+mn-ea"/>
          <a:cs typeface="Calibri"/>
        </a:defRPr>
      </a:lvl1pPr>
      <a:lvl2pPr marL="640047" indent="-246875" algn="l" rtl="0" eaLnBrk="1" latinLnBrk="0" hangingPunct="1">
        <a:spcBef>
          <a:spcPct val="20000"/>
        </a:spcBef>
        <a:buClr>
          <a:schemeClr val="accent1"/>
        </a:buClr>
        <a:buSzPct val="50000"/>
        <a:buFont typeface="Lucida Grande"/>
        <a:buChar char="➤"/>
        <a:defRPr kumimoji="0" sz="2391" kern="1200">
          <a:solidFill>
            <a:srgbClr val="910D28"/>
          </a:solidFill>
          <a:latin typeface="Calibri"/>
          <a:ea typeface="+mn-ea"/>
          <a:cs typeface="Calibri"/>
        </a:defRPr>
      </a:lvl2pPr>
      <a:lvl3pPr marL="988935" indent="-321457" algn="l" rtl="0" eaLnBrk="1" latinLnBrk="0" hangingPunct="1">
        <a:spcBef>
          <a:spcPct val="20000"/>
        </a:spcBef>
        <a:buClr>
          <a:schemeClr val="accent2"/>
        </a:buClr>
        <a:buSzPct val="70000"/>
        <a:buFont typeface="Lucida Grande"/>
        <a:buChar char="-"/>
        <a:defRPr kumimoji="0" sz="2109" kern="1200">
          <a:solidFill>
            <a:schemeClr val="accent2"/>
          </a:solidFill>
          <a:latin typeface="Calibri"/>
          <a:ea typeface="+mn-ea"/>
          <a:cs typeface="Calibri"/>
        </a:defRPr>
      </a:lvl3pPr>
      <a:lvl4pPr marL="1299815" indent="-321457" algn="l" rtl="0" eaLnBrk="1" latinLnBrk="0" hangingPunct="1">
        <a:spcBef>
          <a:spcPct val="20000"/>
        </a:spcBef>
        <a:buClr>
          <a:schemeClr val="accent2"/>
        </a:buClr>
        <a:buSzPct val="65000"/>
        <a:buFont typeface="Lucida Grande"/>
        <a:buChar char="-"/>
        <a:defRPr kumimoji="0" sz="1969" kern="1200">
          <a:solidFill>
            <a:schemeClr val="accent2"/>
          </a:solidFill>
          <a:latin typeface="Calibri"/>
          <a:ea typeface="+mn-ea"/>
          <a:cs typeface="Calibri"/>
        </a:defRPr>
      </a:lvl4pPr>
      <a:lvl5pPr marL="1574121" indent="-321457" algn="l" rtl="0" eaLnBrk="1" latinLnBrk="0" hangingPunct="1">
        <a:spcBef>
          <a:spcPct val="20000"/>
        </a:spcBef>
        <a:buClr>
          <a:schemeClr val="accent2"/>
        </a:buClr>
        <a:buSzPct val="65000"/>
        <a:buFont typeface="Lucida Grande"/>
        <a:buChar char="-"/>
        <a:defRPr kumimoji="0" sz="1969" kern="1200">
          <a:solidFill>
            <a:schemeClr val="accent2"/>
          </a:solidFill>
          <a:latin typeface="Calibri"/>
          <a:ea typeface="+mn-ea"/>
          <a:cs typeface="Calibri"/>
        </a:defRPr>
      </a:lvl5pPr>
      <a:lvl6pPr marL="1737271" indent="-210301" algn="l" rtl="0" eaLnBrk="1" latinLnBrk="0" hangingPunct="1">
        <a:spcBef>
          <a:spcPct val="20000"/>
        </a:spcBef>
        <a:buClr>
          <a:schemeClr val="accent5"/>
        </a:buClr>
        <a:buSzPct val="80000"/>
        <a:buFont typeface="Wingdings 2"/>
        <a:buChar char=""/>
        <a:defRPr kumimoji="0" sz="1828" kern="1200">
          <a:solidFill>
            <a:schemeClr val="tx1"/>
          </a:solidFill>
          <a:latin typeface="+mn-lt"/>
          <a:ea typeface="+mn-ea"/>
          <a:cs typeface="+mn-cs"/>
        </a:defRPr>
      </a:lvl6pPr>
      <a:lvl7pPr marL="1920141" indent="-182871" algn="l" rtl="0" eaLnBrk="1" latinLnBrk="0" hangingPunct="1">
        <a:spcBef>
          <a:spcPct val="20000"/>
        </a:spcBef>
        <a:buClr>
          <a:schemeClr val="accent6"/>
        </a:buClr>
        <a:buSzPct val="80000"/>
        <a:buFont typeface="Wingdings 2"/>
        <a:buChar char=""/>
        <a:defRPr kumimoji="0" sz="1617" kern="1200" baseline="0">
          <a:solidFill>
            <a:schemeClr val="tx1"/>
          </a:solidFill>
          <a:latin typeface="+mn-lt"/>
          <a:ea typeface="+mn-ea"/>
          <a:cs typeface="+mn-cs"/>
        </a:defRPr>
      </a:lvl7pPr>
      <a:lvl8pPr marL="2194448" indent="-182871" algn="l" rtl="0" eaLnBrk="1" latinLnBrk="0" hangingPunct="1">
        <a:spcBef>
          <a:spcPct val="20000"/>
        </a:spcBef>
        <a:buClr>
          <a:schemeClr val="tx2"/>
        </a:buClr>
        <a:buChar char="•"/>
        <a:defRPr kumimoji="0" sz="1617" kern="1200">
          <a:solidFill>
            <a:schemeClr val="tx1"/>
          </a:solidFill>
          <a:latin typeface="+mn-lt"/>
          <a:ea typeface="+mn-ea"/>
          <a:cs typeface="+mn-cs"/>
        </a:defRPr>
      </a:lvl8pPr>
      <a:lvl9pPr marL="2468754" indent="-182871" algn="l" rtl="0" eaLnBrk="1" latinLnBrk="0" hangingPunct="1">
        <a:spcBef>
          <a:spcPct val="20000"/>
        </a:spcBef>
        <a:buClr>
          <a:schemeClr val="tx2"/>
        </a:buClr>
        <a:buFontTx/>
        <a:buChar char="•"/>
        <a:defRPr kumimoji="0" sz="1406"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7" algn="l" rtl="0" eaLnBrk="1" latinLnBrk="0" hangingPunct="1">
        <a:defRPr kumimoji="0" kern="1200">
          <a:solidFill>
            <a:schemeClr val="tx1"/>
          </a:solidFill>
          <a:latin typeface="+mn-lt"/>
          <a:ea typeface="+mn-ea"/>
          <a:cs typeface="+mn-cs"/>
        </a:defRPr>
      </a:lvl2pPr>
      <a:lvl3pPr marL="914353" algn="l" rtl="0" eaLnBrk="1" latinLnBrk="0" hangingPunct="1">
        <a:defRPr kumimoji="0" kern="1200">
          <a:solidFill>
            <a:schemeClr val="tx1"/>
          </a:solidFill>
          <a:latin typeface="+mn-lt"/>
          <a:ea typeface="+mn-ea"/>
          <a:cs typeface="+mn-cs"/>
        </a:defRPr>
      </a:lvl3pPr>
      <a:lvl4pPr marL="1371530" algn="l" rtl="0" eaLnBrk="1" latinLnBrk="0" hangingPunct="1">
        <a:defRPr kumimoji="0" kern="1200">
          <a:solidFill>
            <a:schemeClr val="tx1"/>
          </a:solidFill>
          <a:latin typeface="+mn-lt"/>
          <a:ea typeface="+mn-ea"/>
          <a:cs typeface="+mn-cs"/>
        </a:defRPr>
      </a:lvl4pPr>
      <a:lvl5pPr marL="1828706" algn="l" rtl="0" eaLnBrk="1" latinLnBrk="0" hangingPunct="1">
        <a:defRPr kumimoji="0" kern="1200">
          <a:solidFill>
            <a:schemeClr val="tx1"/>
          </a:solidFill>
          <a:latin typeface="+mn-lt"/>
          <a:ea typeface="+mn-ea"/>
          <a:cs typeface="+mn-cs"/>
        </a:defRPr>
      </a:lvl5pPr>
      <a:lvl6pPr marL="2285883" algn="l" rtl="0" eaLnBrk="1" latinLnBrk="0" hangingPunct="1">
        <a:defRPr kumimoji="0" kern="1200">
          <a:solidFill>
            <a:schemeClr val="tx1"/>
          </a:solidFill>
          <a:latin typeface="+mn-lt"/>
          <a:ea typeface="+mn-ea"/>
          <a:cs typeface="+mn-cs"/>
        </a:defRPr>
      </a:lvl6pPr>
      <a:lvl7pPr marL="2743060" algn="l" rtl="0" eaLnBrk="1" latinLnBrk="0" hangingPunct="1">
        <a:defRPr kumimoji="0" kern="1200">
          <a:solidFill>
            <a:schemeClr val="tx1"/>
          </a:solidFill>
          <a:latin typeface="+mn-lt"/>
          <a:ea typeface="+mn-ea"/>
          <a:cs typeface="+mn-cs"/>
        </a:defRPr>
      </a:lvl7pPr>
      <a:lvl8pPr marL="3200236" algn="l" rtl="0" eaLnBrk="1" latinLnBrk="0" hangingPunct="1">
        <a:defRPr kumimoji="0" kern="1200">
          <a:solidFill>
            <a:schemeClr val="tx1"/>
          </a:solidFill>
          <a:latin typeface="+mn-lt"/>
          <a:ea typeface="+mn-ea"/>
          <a:cs typeface="+mn-cs"/>
        </a:defRPr>
      </a:lvl8pPr>
      <a:lvl9pPr marL="3657413"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64638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DE739B3F-6762-CD4D-B0D8-9BF597E0F465}"/>
              </a:ext>
            </a:extLst>
          </p:cNvPr>
          <p:cNvSpPr>
            <a:spLocks noGrp="1"/>
          </p:cNvSpPr>
          <p:nvPr>
            <p:ph type="title"/>
          </p:nvPr>
        </p:nvSpPr>
        <p:spPr>
          <a:xfrm>
            <a:off x="609600" y="1676400"/>
            <a:ext cx="11074400" cy="1371600"/>
          </a:xfrm>
        </p:spPr>
        <p:txBody>
          <a:bodyPr>
            <a:normAutofit fontScale="90000"/>
          </a:bodyPr>
          <a:lstStyle/>
          <a:p>
            <a:pPr algn="ctr"/>
            <a:r>
              <a:rPr lang="en-US" dirty="0"/>
              <a:t>Besides money, what are other possible benefits of a college degree?</a:t>
            </a:r>
          </a:p>
        </p:txBody>
      </p:sp>
      <p:sp>
        <p:nvSpPr>
          <p:cNvPr id="11" name="Rectangle 10">
            <a:extLst>
              <a:ext uri="{FF2B5EF4-FFF2-40B4-BE49-F238E27FC236}">
                <a16:creationId xmlns:a16="http://schemas.microsoft.com/office/drawing/2014/main" id="{36544FC3-1AAD-5249-9E25-002F5C535FA4}"/>
              </a:ext>
            </a:extLst>
          </p:cNvPr>
          <p:cNvSpPr/>
          <p:nvPr/>
        </p:nvSpPr>
        <p:spPr>
          <a:xfrm>
            <a:off x="3098800" y="3657600"/>
            <a:ext cx="6096000" cy="784830"/>
          </a:xfrm>
          <a:prstGeom prst="rect">
            <a:avLst/>
          </a:prstGeom>
        </p:spPr>
        <p:txBody>
          <a:bodyPr>
            <a:spAutoFit/>
          </a:bodyPr>
          <a:lstStyle/>
          <a:p>
            <a:pPr algn="ctr"/>
            <a:r>
              <a:rPr lang="en-US" sz="4500" dirty="0">
                <a:solidFill>
                  <a:schemeClr val="tx2"/>
                </a:solidFill>
                <a:latin typeface="+mj-lt"/>
                <a:ea typeface="+mj-ea"/>
                <a:cs typeface="+mj-cs"/>
              </a:rPr>
              <a:t>Is college worth it?</a:t>
            </a:r>
          </a:p>
        </p:txBody>
      </p:sp>
    </p:spTree>
    <p:extLst>
      <p:ext uri="{BB962C8B-B14F-4D97-AF65-F5344CB8AC3E}">
        <p14:creationId xmlns:p14="http://schemas.microsoft.com/office/powerpoint/2010/main" val="24044873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C9DE6-B358-1C46-89B5-E74973941267}"/>
              </a:ext>
            </a:extLst>
          </p:cNvPr>
          <p:cNvSpPr>
            <a:spLocks noGrp="1"/>
          </p:cNvSpPr>
          <p:nvPr>
            <p:ph type="title"/>
          </p:nvPr>
        </p:nvSpPr>
        <p:spPr>
          <a:xfrm>
            <a:off x="594360" y="990600"/>
            <a:ext cx="10972800" cy="1143000"/>
          </a:xfrm>
        </p:spPr>
        <p:txBody>
          <a:bodyPr/>
          <a:lstStyle/>
          <a:p>
            <a:r>
              <a:rPr lang="en-US" dirty="0"/>
              <a:t>Top 5 Biggest Concerns about College	</a:t>
            </a:r>
          </a:p>
        </p:txBody>
      </p:sp>
      <p:sp>
        <p:nvSpPr>
          <p:cNvPr id="3" name="Content Placeholder 2">
            <a:extLst>
              <a:ext uri="{FF2B5EF4-FFF2-40B4-BE49-F238E27FC236}">
                <a16:creationId xmlns:a16="http://schemas.microsoft.com/office/drawing/2014/main" id="{7397E9F3-CB94-CA40-ACF9-5C03F7067030}"/>
              </a:ext>
            </a:extLst>
          </p:cNvPr>
          <p:cNvSpPr>
            <a:spLocks noGrp="1"/>
          </p:cNvSpPr>
          <p:nvPr>
            <p:ph idx="1"/>
          </p:nvPr>
        </p:nvSpPr>
        <p:spPr>
          <a:xfrm>
            <a:off x="594360" y="2514600"/>
            <a:ext cx="10972800" cy="2971800"/>
          </a:xfrm>
        </p:spPr>
        <p:txBody>
          <a:bodyPr/>
          <a:lstStyle/>
          <a:p>
            <a:pPr marL="0" indent="0">
              <a:buNone/>
            </a:pPr>
            <a:r>
              <a:rPr lang="en-US" dirty="0"/>
              <a:t>With a partner, make a list of the </a:t>
            </a:r>
            <a:r>
              <a:rPr lang="en-US" b="1" dirty="0">
                <a:solidFill>
                  <a:schemeClr val="accent2"/>
                </a:solidFill>
              </a:rPr>
              <a:t>top five concerns </a:t>
            </a:r>
            <a:r>
              <a:rPr lang="en-US" dirty="0"/>
              <a:t>that high school student might have about college</a:t>
            </a:r>
          </a:p>
        </p:txBody>
      </p:sp>
    </p:spTree>
    <p:extLst>
      <p:ext uri="{BB962C8B-B14F-4D97-AF65-F5344CB8AC3E}">
        <p14:creationId xmlns:p14="http://schemas.microsoft.com/office/powerpoint/2010/main" val="355438088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 Generators</a:t>
            </a:r>
          </a:p>
        </p:txBody>
      </p:sp>
      <p:sp>
        <p:nvSpPr>
          <p:cNvPr id="2" name="Content Placeholder 1"/>
          <p:cNvSpPr>
            <a:spLocks noGrp="1"/>
          </p:cNvSpPr>
          <p:nvPr>
            <p:ph idx="1"/>
          </p:nvPr>
        </p:nvSpPr>
        <p:spPr/>
        <p:txBody>
          <a:bodyPr>
            <a:normAutofit/>
          </a:bodyPr>
          <a:lstStyle/>
          <a:p>
            <a:r>
              <a:rPr lang="en-US" dirty="0"/>
              <a:t>Trade your top five list with another pair of students. </a:t>
            </a:r>
          </a:p>
          <a:p>
            <a:endParaRPr lang="en-US" dirty="0"/>
          </a:p>
          <a:p>
            <a:r>
              <a:rPr lang="en-US" dirty="0"/>
              <a:t>For each concern on the list your receive, generate and write down a question you might ask during a college visit to address that concern.</a:t>
            </a:r>
          </a:p>
          <a:p>
            <a:endParaRPr lang="en-US" dirty="0"/>
          </a:p>
          <a:p>
            <a:r>
              <a:rPr lang="en-US" dirty="0"/>
              <a:t>When you are done, give the list back and briefly discuss the suggested questions. </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Exit Ticket</a:t>
            </a:r>
          </a:p>
        </p:txBody>
      </p:sp>
      <p:sp>
        <p:nvSpPr>
          <p:cNvPr id="5" name="Text Placeholder 4"/>
          <p:cNvSpPr>
            <a:spLocks noGrp="1"/>
          </p:cNvSpPr>
          <p:nvPr>
            <p:ph type="body" idx="1"/>
          </p:nvPr>
        </p:nvSpPr>
        <p:spPr>
          <a:xfrm>
            <a:off x="707136" y="2895600"/>
            <a:ext cx="10363200" cy="1509712"/>
          </a:xfrm>
        </p:spPr>
        <p:txBody>
          <a:bodyPr>
            <a:noAutofit/>
          </a:bodyPr>
          <a:lstStyle/>
          <a:p>
            <a:r>
              <a:rPr lang="en-US" sz="3200" dirty="0"/>
              <a:t>Based on today’s activities, what are two questions that you have?</a:t>
            </a:r>
          </a:p>
          <a:p>
            <a:endParaRPr lang="en-US" sz="3200" dirty="0"/>
          </a:p>
          <a:p>
            <a:r>
              <a:rPr lang="en-US" sz="3200" dirty="0"/>
              <a:t>Commit to finding out the answer to during the upcoming Campus Visit. </a:t>
            </a:r>
          </a:p>
        </p:txBody>
      </p:sp>
    </p:spTree>
    <p:extLst>
      <p:ext uri="{BB962C8B-B14F-4D97-AF65-F5344CB8AC3E}">
        <p14:creationId xmlns:p14="http://schemas.microsoft.com/office/powerpoint/2010/main" val="17162489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 Up</a:t>
            </a:r>
          </a:p>
        </p:txBody>
      </p:sp>
      <p:sp>
        <p:nvSpPr>
          <p:cNvPr id="3" name="Content Placeholder 2"/>
          <p:cNvSpPr>
            <a:spLocks noGrp="1"/>
          </p:cNvSpPr>
          <p:nvPr>
            <p:ph type="body" idx="1"/>
          </p:nvPr>
        </p:nvSpPr>
        <p:spPr/>
        <p:txBody>
          <a:bodyPr>
            <a:noAutofit/>
          </a:bodyPr>
          <a:lstStyle/>
          <a:p>
            <a:pPr>
              <a:buNone/>
            </a:pPr>
            <a:r>
              <a:rPr lang="en-US" sz="2600" dirty="0"/>
              <a:t>Share your experiences:</a:t>
            </a:r>
          </a:p>
          <a:p>
            <a:pPr>
              <a:buNone/>
            </a:pPr>
            <a:r>
              <a:rPr lang="en-US" sz="2600" dirty="0"/>
              <a:t>	What did you learn from the Campus Visit?</a:t>
            </a:r>
          </a:p>
          <a:p>
            <a:pPr>
              <a:buNone/>
            </a:pPr>
            <a:r>
              <a:rPr lang="en-US" sz="2600" dirty="0"/>
              <a:t>	Did you receive an answer to your Exit Ticket question? </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92144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057400"/>
            <a:ext cx="7851648" cy="1828800"/>
          </a:xfrm>
        </p:spPr>
        <p:txBody>
          <a:bodyPr>
            <a:normAutofit/>
          </a:bodyPr>
          <a:lstStyle/>
          <a:p>
            <a:r>
              <a:rPr lang="en-US" sz="6000" dirty="0"/>
              <a:t>COLLEGE! Is it Worth the Time and Money?</a:t>
            </a:r>
          </a:p>
        </p:txBody>
      </p:sp>
      <p:sp>
        <p:nvSpPr>
          <p:cNvPr id="3" name="Subtitle 2"/>
          <p:cNvSpPr>
            <a:spLocks noGrp="1"/>
          </p:cNvSpPr>
          <p:nvPr>
            <p:ph type="subTitle" idx="1"/>
          </p:nvPr>
        </p:nvSpPr>
        <p:spPr>
          <a:xfrm>
            <a:off x="2057400" y="3914336"/>
            <a:ext cx="7854696" cy="1752600"/>
          </a:xfrm>
        </p:spPr>
        <p:txBody>
          <a:bodyPr/>
          <a:lstStyle/>
          <a:p>
            <a:r>
              <a:rPr lang="en-US" dirty="0"/>
              <a:t>A Pre-Campus Visit Activity</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6EA298-0483-7F48-BE98-8421812F9A0F}"/>
              </a:ext>
            </a:extLst>
          </p:cNvPr>
          <p:cNvSpPr>
            <a:spLocks noGrp="1"/>
          </p:cNvSpPr>
          <p:nvPr>
            <p:ph type="title"/>
          </p:nvPr>
        </p:nvSpPr>
        <p:spPr>
          <a:xfrm>
            <a:off x="731520" y="1828800"/>
            <a:ext cx="10363200" cy="1362456"/>
          </a:xfrm>
        </p:spPr>
        <p:txBody>
          <a:bodyPr/>
          <a:lstStyle/>
          <a:p>
            <a:r>
              <a:rPr lang="en-US" dirty="0"/>
              <a:t>A college degree is worth the time and money. </a:t>
            </a:r>
          </a:p>
        </p:txBody>
      </p:sp>
      <p:sp>
        <p:nvSpPr>
          <p:cNvPr id="5" name="Text Placeholder 4">
            <a:extLst>
              <a:ext uri="{FF2B5EF4-FFF2-40B4-BE49-F238E27FC236}">
                <a16:creationId xmlns:a16="http://schemas.microsoft.com/office/drawing/2014/main" id="{B64069C5-08C5-0F46-88F4-3B49B7AB6C99}"/>
              </a:ext>
            </a:extLst>
          </p:cNvPr>
          <p:cNvSpPr>
            <a:spLocks noGrp="1"/>
          </p:cNvSpPr>
          <p:nvPr>
            <p:ph type="body" idx="1"/>
          </p:nvPr>
        </p:nvSpPr>
        <p:spPr>
          <a:xfrm>
            <a:off x="731520" y="3276600"/>
            <a:ext cx="10363200" cy="1509712"/>
          </a:xfrm>
        </p:spPr>
        <p:txBody>
          <a:bodyPr/>
          <a:lstStyle/>
          <a:p>
            <a:pPr algn="ctr"/>
            <a:r>
              <a:rPr lang="en-US" b="1" dirty="0"/>
              <a:t>Four Corners:</a:t>
            </a:r>
          </a:p>
          <a:p>
            <a:pPr algn="ctr"/>
            <a:r>
              <a:rPr lang="en-US" dirty="0"/>
              <a:t>Identify and go stand in the location that reflects your opinion on this statement. </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much do you know about your career options? </a:t>
            </a:r>
          </a:p>
        </p:txBody>
      </p:sp>
      <p:sp>
        <p:nvSpPr>
          <p:cNvPr id="3" name="Content Placeholder 2"/>
          <p:cNvSpPr>
            <a:spLocks noGrp="1"/>
          </p:cNvSpPr>
          <p:nvPr>
            <p:ph idx="1"/>
          </p:nvPr>
        </p:nvSpPr>
        <p:spPr/>
        <p:txBody>
          <a:bodyPr/>
          <a:lstStyle/>
          <a:p>
            <a:r>
              <a:rPr lang="en-US" dirty="0"/>
              <a:t>You will find a set of cards at your table that have salary figures and career titles listed. </a:t>
            </a:r>
            <a:br>
              <a:rPr lang="en-US" dirty="0"/>
            </a:br>
            <a:endParaRPr lang="en-US" dirty="0"/>
          </a:p>
          <a:p>
            <a:r>
              <a:rPr lang="en-US" dirty="0"/>
              <a:t>Match the career to its salary.</a:t>
            </a:r>
          </a:p>
          <a:p>
            <a:endParaRPr lang="en-US" dirty="0"/>
          </a:p>
          <a:p>
            <a:r>
              <a:rPr lang="en-US" dirty="0"/>
              <a:t>You have 8 minutes to math them up!</a:t>
            </a:r>
          </a:p>
          <a:p>
            <a:endParaRPr lang="en-US" dirty="0"/>
          </a:p>
          <a:p>
            <a:r>
              <a:rPr lang="en-US" dirty="0"/>
              <a:t>Go!</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914400"/>
            <a:ext cx="2895600" cy="762000"/>
          </a:xfrm>
        </p:spPr>
        <p:txBody>
          <a:bodyPr>
            <a:normAutofit/>
          </a:bodyPr>
          <a:lstStyle/>
          <a:p>
            <a:pPr algn="ctr"/>
            <a:r>
              <a:rPr lang="en-US" sz="4500" dirty="0"/>
              <a:t>Answer Key</a:t>
            </a:r>
          </a:p>
        </p:txBody>
      </p:sp>
      <p:graphicFrame>
        <p:nvGraphicFramePr>
          <p:cNvPr id="4" name="Table 3">
            <a:extLst>
              <a:ext uri="{FF2B5EF4-FFF2-40B4-BE49-F238E27FC236}">
                <a16:creationId xmlns:a16="http://schemas.microsoft.com/office/drawing/2014/main" id="{1CCCC036-4871-8840-80E2-EC4A7704D434}"/>
              </a:ext>
            </a:extLst>
          </p:cNvPr>
          <p:cNvGraphicFramePr>
            <a:graphicFrameLocks noGrp="1"/>
          </p:cNvGraphicFramePr>
          <p:nvPr>
            <p:extLst>
              <p:ext uri="{D42A27DB-BD31-4B8C-83A1-F6EECF244321}">
                <p14:modId xmlns:p14="http://schemas.microsoft.com/office/powerpoint/2010/main" val="1096619570"/>
              </p:ext>
            </p:extLst>
          </p:nvPr>
        </p:nvGraphicFramePr>
        <p:xfrm>
          <a:off x="3352800" y="381000"/>
          <a:ext cx="6781800" cy="6172200"/>
        </p:xfrm>
        <a:graphic>
          <a:graphicData uri="http://schemas.openxmlformats.org/drawingml/2006/table">
            <a:tbl>
              <a:tblPr/>
              <a:tblGrid>
                <a:gridCol w="4408170">
                  <a:extLst>
                    <a:ext uri="{9D8B030D-6E8A-4147-A177-3AD203B41FA5}">
                      <a16:colId xmlns:a16="http://schemas.microsoft.com/office/drawing/2014/main" val="20000"/>
                    </a:ext>
                  </a:extLst>
                </a:gridCol>
                <a:gridCol w="2373630">
                  <a:extLst>
                    <a:ext uri="{9D8B030D-6E8A-4147-A177-3AD203B41FA5}">
                      <a16:colId xmlns:a16="http://schemas.microsoft.com/office/drawing/2014/main" val="20001"/>
                    </a:ext>
                  </a:extLst>
                </a:gridCol>
              </a:tblGrid>
              <a:tr h="456552">
                <a:tc>
                  <a:txBody>
                    <a:bodyPr/>
                    <a:lstStyle/>
                    <a:p>
                      <a:pPr marL="0" algn="ctr" rtl="0" eaLnBrk="1" fontAlgn="b" latinLnBrk="0" hangingPunct="1"/>
                      <a:r>
                        <a:rPr kumimoji="0" lang="en-US" sz="2000" b="1" i="0" u="none" strike="noStrike" kern="1200" dirty="0">
                          <a:solidFill>
                            <a:schemeClr val="bg1"/>
                          </a:solidFill>
                          <a:effectLst/>
                          <a:latin typeface="Calibri" panose="020F0502020204030204" pitchFamily="34" charset="0"/>
                          <a:ea typeface="+mn-ea"/>
                          <a:cs typeface="Calibri" panose="020F0502020204030204" pitchFamily="34" charset="0"/>
                        </a:rPr>
                        <a:t>CAREER </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E5C61"/>
                    </a:solidFill>
                  </a:tcPr>
                </a:tc>
                <a:tc>
                  <a:txBody>
                    <a:bodyPr/>
                    <a:lstStyle/>
                    <a:p>
                      <a:pPr marL="0" algn="ctr" rtl="0" eaLnBrk="1" fontAlgn="b" latinLnBrk="0" hangingPunct="1"/>
                      <a:r>
                        <a:rPr kumimoji="0" lang="en-US" sz="2000" b="1" i="0" u="none" strike="noStrike" kern="1200" dirty="0">
                          <a:solidFill>
                            <a:schemeClr val="bg1"/>
                          </a:solidFill>
                          <a:effectLst/>
                          <a:latin typeface="Calibri" panose="020F0502020204030204" pitchFamily="34" charset="0"/>
                          <a:ea typeface="+mn-ea"/>
                          <a:cs typeface="Calibri" panose="020F0502020204030204" pitchFamily="34" charset="0"/>
                        </a:rPr>
                        <a:t>MEDIAN SALARY</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E5C61"/>
                    </a:solidFill>
                  </a:tcPr>
                </a:tc>
                <a:extLst>
                  <a:ext uri="{0D108BD9-81ED-4DB2-BD59-A6C34878D82A}">
                    <a16:rowId xmlns:a16="http://schemas.microsoft.com/office/drawing/2014/main" val="10000"/>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Cosmetologist</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$22,500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7228">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Pharmacy Technician</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$24,355</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Medical Secretary</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$25,000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Carpenter</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$36,889</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Mental Health Counselor</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$42,590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Licensed Practical Nurse (LPN)</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$42,821</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Truck Driver</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$45,000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Interpreter &amp; Translator</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$50,610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Home Health RN</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$55,569</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Civil Engineer</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$61,458</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Market Research Analyst</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$67,130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Air Traffic Controller</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$74,922</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Physical Therapist</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$79,830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Biomedical Engineer</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$88,360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Veterinarian</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$91,250</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57228">
                <a:tc>
                  <a:txBody>
                    <a:bodyPr/>
                    <a:lstStyle/>
                    <a:p>
                      <a:pPr algn="ctr" fontAlgn="ctr"/>
                      <a:r>
                        <a:rPr lang="en-US" sz="2000" b="0" i="0" u="none" strike="noStrike" dirty="0">
                          <a:solidFill>
                            <a:schemeClr val="tx2"/>
                          </a:solidFill>
                          <a:effectLst/>
                          <a:latin typeface="Calibri" panose="020F0502020204030204" pitchFamily="34" charset="0"/>
                          <a:cs typeface="Calibri" panose="020F0502020204030204" pitchFamily="34" charset="0"/>
                        </a:rPr>
                        <a:t>Pharmacist</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dirty="0">
                          <a:solidFill>
                            <a:schemeClr val="tx2"/>
                          </a:solidFill>
                          <a:effectLst/>
                          <a:latin typeface="Calibri" panose="020F0502020204030204" pitchFamily="34" charset="0"/>
                          <a:cs typeface="Calibri" panose="020F0502020204030204" pitchFamily="34" charset="0"/>
                        </a:rPr>
                        <a:t>$111,148</a:t>
                      </a:r>
                    </a:p>
                  </a:txBody>
                  <a:tcPr marL="12700" marR="12700" marT="126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D9C98-8011-5A40-903E-DF0F112C4C3D}"/>
              </a:ext>
            </a:extLst>
          </p:cNvPr>
          <p:cNvSpPr>
            <a:spLocks noGrp="1"/>
          </p:cNvSpPr>
          <p:nvPr>
            <p:ph type="title"/>
          </p:nvPr>
        </p:nvSpPr>
        <p:spPr/>
        <p:txBody>
          <a:bodyPr/>
          <a:lstStyle/>
          <a:p>
            <a:r>
              <a:rPr lang="en-US" dirty="0"/>
              <a:t>Salary Match-Up	</a:t>
            </a:r>
          </a:p>
        </p:txBody>
      </p:sp>
      <p:sp>
        <p:nvSpPr>
          <p:cNvPr id="3" name="Content Placeholder 2">
            <a:extLst>
              <a:ext uri="{FF2B5EF4-FFF2-40B4-BE49-F238E27FC236}">
                <a16:creationId xmlns:a16="http://schemas.microsoft.com/office/drawing/2014/main" id="{42AC0FAF-0917-A349-9C8E-AA808A2B7713}"/>
              </a:ext>
            </a:extLst>
          </p:cNvPr>
          <p:cNvSpPr>
            <a:spLocks noGrp="1"/>
          </p:cNvSpPr>
          <p:nvPr>
            <p:ph idx="1"/>
          </p:nvPr>
        </p:nvSpPr>
        <p:spPr/>
        <p:txBody>
          <a:bodyPr/>
          <a:lstStyle/>
          <a:p>
            <a:pPr marL="0" indent="0">
              <a:buClr>
                <a:schemeClr val="accent4"/>
              </a:buClr>
              <a:buNone/>
            </a:pPr>
            <a:r>
              <a:rPr lang="en-US" sz="2800" dirty="0"/>
              <a:t>NOW THAT YOU HAVE THE CORRECT SALARIES</a:t>
            </a:r>
          </a:p>
          <a:p>
            <a:pPr marL="0" indent="0">
              <a:buClr>
                <a:schemeClr val="accent4"/>
              </a:buClr>
              <a:buNone/>
            </a:pPr>
            <a:r>
              <a:rPr lang="en-US" dirty="0"/>
              <a:t>Separate the careers into groups by their color and decide which group represents these four categories:</a:t>
            </a:r>
          </a:p>
          <a:p>
            <a:pPr marL="919163" indent="-254000">
              <a:buFont typeface="Wingdings" pitchFamily="2" charset="2"/>
              <a:buChar char="ü"/>
            </a:pPr>
            <a:r>
              <a:rPr lang="en-US" dirty="0">
                <a:solidFill>
                  <a:schemeClr val="accent2"/>
                </a:solidFill>
              </a:rPr>
              <a:t>High School Diploma Only*</a:t>
            </a:r>
          </a:p>
          <a:p>
            <a:pPr marL="919163" indent="-254000">
              <a:buFont typeface="Wingdings" pitchFamily="2" charset="2"/>
              <a:buChar char="ü"/>
            </a:pPr>
            <a:r>
              <a:rPr lang="en-US" dirty="0">
                <a:solidFill>
                  <a:schemeClr val="accent2"/>
                </a:solidFill>
              </a:rPr>
              <a:t>Trade School/Vo-tech/Associates Degree</a:t>
            </a:r>
          </a:p>
          <a:p>
            <a:pPr marL="919163" indent="-254000">
              <a:buFont typeface="Wingdings" pitchFamily="2" charset="2"/>
              <a:buChar char="ü"/>
            </a:pPr>
            <a:r>
              <a:rPr lang="en-US" dirty="0">
                <a:solidFill>
                  <a:schemeClr val="accent2"/>
                </a:solidFill>
              </a:rPr>
              <a:t>Bachelors Degree</a:t>
            </a:r>
          </a:p>
          <a:p>
            <a:pPr marL="919163" indent="-254000">
              <a:buFont typeface="Wingdings" pitchFamily="2" charset="2"/>
              <a:buChar char="ü"/>
            </a:pPr>
            <a:r>
              <a:rPr lang="en-US" dirty="0">
                <a:solidFill>
                  <a:schemeClr val="accent2"/>
                </a:solidFill>
              </a:rPr>
              <a:t>Masters Degree or Above</a:t>
            </a:r>
          </a:p>
        </p:txBody>
      </p:sp>
    </p:spTree>
    <p:extLst>
      <p:ext uri="{BB962C8B-B14F-4D97-AF65-F5344CB8AC3E}">
        <p14:creationId xmlns:p14="http://schemas.microsoft.com/office/powerpoint/2010/main" val="137419435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9A7409-5DB2-F646-9359-D6FC4790F15E}"/>
              </a:ext>
            </a:extLst>
          </p:cNvPr>
          <p:cNvSpPr>
            <a:spLocks noGrp="1"/>
          </p:cNvSpPr>
          <p:nvPr>
            <p:ph type="title"/>
          </p:nvPr>
        </p:nvSpPr>
        <p:spPr>
          <a:xfrm>
            <a:off x="228600" y="914400"/>
            <a:ext cx="3276600" cy="838200"/>
          </a:xfrm>
        </p:spPr>
        <p:txBody>
          <a:bodyPr>
            <a:normAutofit/>
          </a:bodyPr>
          <a:lstStyle/>
          <a:p>
            <a:pPr algn="ctr"/>
            <a:r>
              <a:rPr lang="en-US" sz="4500" dirty="0">
                <a:solidFill>
                  <a:schemeClr val="accent1"/>
                </a:solidFill>
              </a:rPr>
              <a:t>Answer Key</a:t>
            </a:r>
          </a:p>
        </p:txBody>
      </p:sp>
      <p:graphicFrame>
        <p:nvGraphicFramePr>
          <p:cNvPr id="5" name="Table 4">
            <a:extLst>
              <a:ext uri="{FF2B5EF4-FFF2-40B4-BE49-F238E27FC236}">
                <a16:creationId xmlns:a16="http://schemas.microsoft.com/office/drawing/2014/main" id="{60541689-EC1E-3745-B5FC-3C02A05630C8}"/>
              </a:ext>
            </a:extLst>
          </p:cNvPr>
          <p:cNvGraphicFramePr>
            <a:graphicFrameLocks noGrp="1"/>
          </p:cNvGraphicFramePr>
          <p:nvPr>
            <p:extLst>
              <p:ext uri="{D42A27DB-BD31-4B8C-83A1-F6EECF244321}">
                <p14:modId xmlns:p14="http://schemas.microsoft.com/office/powerpoint/2010/main" val="759852017"/>
              </p:ext>
            </p:extLst>
          </p:nvPr>
        </p:nvGraphicFramePr>
        <p:xfrm>
          <a:off x="3657600" y="304800"/>
          <a:ext cx="6934200" cy="6311896"/>
        </p:xfrm>
        <a:graphic>
          <a:graphicData uri="http://schemas.openxmlformats.org/drawingml/2006/table">
            <a:tbl>
              <a:tblPr/>
              <a:tblGrid>
                <a:gridCol w="4457700">
                  <a:extLst>
                    <a:ext uri="{9D8B030D-6E8A-4147-A177-3AD203B41FA5}">
                      <a16:colId xmlns:a16="http://schemas.microsoft.com/office/drawing/2014/main" val="20000"/>
                    </a:ext>
                  </a:extLst>
                </a:gridCol>
                <a:gridCol w="2476500">
                  <a:extLst>
                    <a:ext uri="{9D8B030D-6E8A-4147-A177-3AD203B41FA5}">
                      <a16:colId xmlns:a16="http://schemas.microsoft.com/office/drawing/2014/main" val="20001"/>
                    </a:ext>
                  </a:extLst>
                </a:gridCol>
              </a:tblGrid>
              <a:tr h="371288">
                <a:tc>
                  <a:txBody>
                    <a:bodyPr/>
                    <a:lstStyle/>
                    <a:p>
                      <a:pPr algn="ctr" fontAlgn="b"/>
                      <a:r>
                        <a:rPr lang="en-US" sz="2000" b="1" i="0" u="none" strike="noStrike" dirty="0">
                          <a:solidFill>
                            <a:schemeClr val="bg1"/>
                          </a:solidFill>
                          <a:effectLst/>
                          <a:latin typeface="+mj-lt"/>
                          <a:cs typeface="Century Gothic"/>
                        </a:rPr>
                        <a:t>CAREER </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r>
                        <a:rPr lang="en-US" sz="2000" b="1" i="0" u="none" strike="noStrike" dirty="0">
                          <a:solidFill>
                            <a:schemeClr val="bg1"/>
                          </a:solidFill>
                          <a:effectLst/>
                          <a:latin typeface="+mj-lt"/>
                          <a:cs typeface="Century Gothic"/>
                        </a:rPr>
                        <a:t>EDUCATION LEVEL</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371288">
                <a:tc>
                  <a:txBody>
                    <a:bodyPr/>
                    <a:lstStyle/>
                    <a:p>
                      <a:pPr algn="ctr" fontAlgn="ctr"/>
                      <a:r>
                        <a:rPr lang="en-US" sz="2000" b="0" i="0" u="none" strike="noStrike" dirty="0">
                          <a:solidFill>
                            <a:schemeClr val="tx2"/>
                          </a:solidFill>
                          <a:effectLst/>
                          <a:latin typeface="+mj-lt"/>
                          <a:cs typeface="Century Gothic"/>
                        </a:rPr>
                        <a:t>Mental Health Counselor</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Bachelors</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371288">
                <a:tc>
                  <a:txBody>
                    <a:bodyPr/>
                    <a:lstStyle/>
                    <a:p>
                      <a:pPr algn="ctr" fontAlgn="ctr"/>
                      <a:r>
                        <a:rPr lang="en-US" sz="2000" b="0" i="0" u="none" strike="noStrike" dirty="0">
                          <a:solidFill>
                            <a:schemeClr val="tx2"/>
                          </a:solidFill>
                          <a:effectLst/>
                          <a:latin typeface="+mj-lt"/>
                          <a:cs typeface="Century Gothic"/>
                        </a:rPr>
                        <a:t>Home Health RN</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Bachelors</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371288">
                <a:tc>
                  <a:txBody>
                    <a:bodyPr/>
                    <a:lstStyle/>
                    <a:p>
                      <a:pPr algn="ctr" fontAlgn="ctr"/>
                      <a:r>
                        <a:rPr lang="en-US" sz="2000" b="0" i="0" u="none" strike="noStrike" dirty="0">
                          <a:solidFill>
                            <a:schemeClr val="tx2"/>
                          </a:solidFill>
                          <a:effectLst/>
                          <a:latin typeface="+mj-lt"/>
                          <a:cs typeface="Century Gothic"/>
                        </a:rPr>
                        <a:t>Civil Engineer</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Bachelors</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r h="371288">
                <a:tc>
                  <a:txBody>
                    <a:bodyPr/>
                    <a:lstStyle/>
                    <a:p>
                      <a:pPr algn="ctr" fontAlgn="ctr"/>
                      <a:r>
                        <a:rPr lang="en-US" sz="2000" b="0" i="0" u="none" strike="noStrike" dirty="0">
                          <a:solidFill>
                            <a:schemeClr val="tx2"/>
                          </a:solidFill>
                          <a:effectLst/>
                          <a:latin typeface="+mj-lt"/>
                          <a:cs typeface="Century Gothic"/>
                        </a:rPr>
                        <a:t>Market Research Analyst</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Bachelors</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r h="371288">
                <a:tc>
                  <a:txBody>
                    <a:bodyPr/>
                    <a:lstStyle/>
                    <a:p>
                      <a:pPr algn="ctr" fontAlgn="ctr"/>
                      <a:r>
                        <a:rPr lang="en-US" sz="2000" b="0" i="0" u="none" strike="noStrike" dirty="0">
                          <a:solidFill>
                            <a:schemeClr val="tx2"/>
                          </a:solidFill>
                          <a:effectLst/>
                          <a:latin typeface="+mj-lt"/>
                          <a:cs typeface="Century Gothic"/>
                        </a:rPr>
                        <a:t>Biomedical Engineer</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Bachelors</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5"/>
                  </a:ext>
                </a:extLst>
              </a:tr>
              <a:tr h="371288">
                <a:tc>
                  <a:txBody>
                    <a:bodyPr/>
                    <a:lstStyle/>
                    <a:p>
                      <a:pPr algn="ctr" fontAlgn="ctr"/>
                      <a:r>
                        <a:rPr lang="en-US" sz="2000" b="0" i="0" u="none" strike="noStrike" dirty="0">
                          <a:solidFill>
                            <a:schemeClr val="tx2"/>
                          </a:solidFill>
                          <a:effectLst/>
                          <a:latin typeface="+mj-lt"/>
                          <a:cs typeface="Century Gothic"/>
                        </a:rPr>
                        <a:t>Cosmetologist</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F92"/>
                    </a:solidFill>
                  </a:tcPr>
                </a:tc>
                <a:tc>
                  <a:txBody>
                    <a:bodyPr/>
                    <a:lstStyle/>
                    <a:p>
                      <a:pPr algn="ctr" fontAlgn="b"/>
                      <a:r>
                        <a:rPr lang="en-US" sz="2000" b="0" i="0" u="none" strike="noStrike" dirty="0">
                          <a:solidFill>
                            <a:schemeClr val="tx2"/>
                          </a:solidFill>
                          <a:effectLst/>
                          <a:latin typeface="+mj-lt"/>
                          <a:cs typeface="Century Gothic"/>
                        </a:rPr>
                        <a:t>Certification</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F92"/>
                    </a:solidFill>
                  </a:tcPr>
                </a:tc>
                <a:extLst>
                  <a:ext uri="{0D108BD9-81ED-4DB2-BD59-A6C34878D82A}">
                    <a16:rowId xmlns:a16="http://schemas.microsoft.com/office/drawing/2014/main" val="10006"/>
                  </a:ext>
                </a:extLst>
              </a:tr>
              <a:tr h="371288">
                <a:tc>
                  <a:txBody>
                    <a:bodyPr/>
                    <a:lstStyle/>
                    <a:p>
                      <a:pPr algn="ctr" fontAlgn="ctr"/>
                      <a:r>
                        <a:rPr lang="en-US" sz="2000" b="0" i="0" u="none" strike="noStrike" dirty="0">
                          <a:solidFill>
                            <a:schemeClr val="tx2"/>
                          </a:solidFill>
                          <a:effectLst/>
                          <a:latin typeface="+mj-lt"/>
                          <a:cs typeface="Century Gothic"/>
                        </a:rPr>
                        <a:t>Licensed Practical Nurse (LPN)</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F92"/>
                    </a:solidFill>
                  </a:tcPr>
                </a:tc>
                <a:tc>
                  <a:txBody>
                    <a:bodyPr/>
                    <a:lstStyle/>
                    <a:p>
                      <a:pPr algn="ctr" fontAlgn="b"/>
                      <a:r>
                        <a:rPr lang="en-US" sz="2000" b="0" i="0" u="none" strike="noStrike" dirty="0">
                          <a:solidFill>
                            <a:schemeClr val="tx2"/>
                          </a:solidFill>
                          <a:effectLst/>
                          <a:latin typeface="+mj-lt"/>
                          <a:cs typeface="Century Gothic"/>
                        </a:rPr>
                        <a:t>Certification</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F92"/>
                    </a:solidFill>
                  </a:tcPr>
                </a:tc>
                <a:extLst>
                  <a:ext uri="{0D108BD9-81ED-4DB2-BD59-A6C34878D82A}">
                    <a16:rowId xmlns:a16="http://schemas.microsoft.com/office/drawing/2014/main" val="10007"/>
                  </a:ext>
                </a:extLst>
              </a:tr>
              <a:tr h="371288">
                <a:tc>
                  <a:txBody>
                    <a:bodyPr/>
                    <a:lstStyle/>
                    <a:p>
                      <a:pPr algn="ctr" fontAlgn="ctr"/>
                      <a:r>
                        <a:rPr lang="en-US" sz="2000" b="0" i="0" u="none" strike="noStrike" dirty="0">
                          <a:solidFill>
                            <a:schemeClr val="tx2"/>
                          </a:solidFill>
                          <a:effectLst/>
                          <a:latin typeface="+mj-lt"/>
                          <a:cs typeface="Century Gothic"/>
                        </a:rPr>
                        <a:t>Truck Driver</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F92"/>
                    </a:solidFill>
                  </a:tcPr>
                </a:tc>
                <a:tc>
                  <a:txBody>
                    <a:bodyPr/>
                    <a:lstStyle/>
                    <a:p>
                      <a:pPr algn="ctr" fontAlgn="b"/>
                      <a:r>
                        <a:rPr lang="en-US" sz="2000" b="0" i="0" u="none" strike="noStrike" dirty="0">
                          <a:solidFill>
                            <a:schemeClr val="tx2"/>
                          </a:solidFill>
                          <a:effectLst/>
                          <a:latin typeface="+mj-lt"/>
                          <a:cs typeface="Century Gothic"/>
                        </a:rPr>
                        <a:t>Certification</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F92"/>
                    </a:solidFill>
                  </a:tcPr>
                </a:tc>
                <a:extLst>
                  <a:ext uri="{0D108BD9-81ED-4DB2-BD59-A6C34878D82A}">
                    <a16:rowId xmlns:a16="http://schemas.microsoft.com/office/drawing/2014/main" val="10008"/>
                  </a:ext>
                </a:extLst>
              </a:tr>
              <a:tr h="371288">
                <a:tc>
                  <a:txBody>
                    <a:bodyPr/>
                    <a:lstStyle/>
                    <a:p>
                      <a:pPr algn="ctr" fontAlgn="ctr"/>
                      <a:r>
                        <a:rPr lang="en-US" sz="2000" b="0" i="0" u="none" strike="noStrike" dirty="0">
                          <a:solidFill>
                            <a:schemeClr val="tx2"/>
                          </a:solidFill>
                          <a:effectLst/>
                          <a:latin typeface="+mj-lt"/>
                          <a:cs typeface="Century Gothic"/>
                        </a:rPr>
                        <a:t>Air Traffic Controller</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F92"/>
                    </a:solidFill>
                  </a:tcPr>
                </a:tc>
                <a:tc>
                  <a:txBody>
                    <a:bodyPr/>
                    <a:lstStyle/>
                    <a:p>
                      <a:pPr algn="ctr" fontAlgn="b"/>
                      <a:r>
                        <a:rPr lang="en-US" sz="2000" b="0" i="0" u="none" strike="noStrike" dirty="0">
                          <a:solidFill>
                            <a:schemeClr val="tx2"/>
                          </a:solidFill>
                          <a:effectLst/>
                          <a:latin typeface="+mj-lt"/>
                          <a:cs typeface="Century Gothic"/>
                        </a:rPr>
                        <a:t>Certification</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F92"/>
                    </a:solidFill>
                  </a:tcPr>
                </a:tc>
                <a:extLst>
                  <a:ext uri="{0D108BD9-81ED-4DB2-BD59-A6C34878D82A}">
                    <a16:rowId xmlns:a16="http://schemas.microsoft.com/office/drawing/2014/main" val="10009"/>
                  </a:ext>
                </a:extLst>
              </a:tr>
              <a:tr h="371288">
                <a:tc>
                  <a:txBody>
                    <a:bodyPr/>
                    <a:lstStyle/>
                    <a:p>
                      <a:pPr algn="ctr" fontAlgn="b"/>
                      <a:r>
                        <a:rPr lang="en-US" sz="2000" b="0" i="0" u="none" strike="noStrike" dirty="0">
                          <a:solidFill>
                            <a:schemeClr val="tx2"/>
                          </a:solidFill>
                          <a:effectLst/>
                          <a:latin typeface="+mj-lt"/>
                          <a:cs typeface="Century Gothic"/>
                        </a:rPr>
                        <a:t>Pharmacy Technician</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HS/GED*</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0"/>
                  </a:ext>
                </a:extLst>
              </a:tr>
              <a:tr h="371288">
                <a:tc>
                  <a:txBody>
                    <a:bodyPr/>
                    <a:lstStyle/>
                    <a:p>
                      <a:pPr algn="ctr" fontAlgn="ctr"/>
                      <a:r>
                        <a:rPr lang="en-US" sz="2000" b="0" i="0" u="none" strike="noStrike" dirty="0">
                          <a:solidFill>
                            <a:schemeClr val="tx2"/>
                          </a:solidFill>
                          <a:effectLst/>
                          <a:latin typeface="+mj-lt"/>
                          <a:cs typeface="Century Gothic"/>
                        </a:rPr>
                        <a:t>Medical Secretary</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HS/GED*</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1"/>
                  </a:ext>
                </a:extLst>
              </a:tr>
              <a:tr h="371288">
                <a:tc>
                  <a:txBody>
                    <a:bodyPr/>
                    <a:lstStyle/>
                    <a:p>
                      <a:pPr algn="ctr" fontAlgn="ctr"/>
                      <a:r>
                        <a:rPr lang="en-US" sz="2000" b="0" i="0" u="none" strike="noStrike" dirty="0">
                          <a:solidFill>
                            <a:schemeClr val="tx2"/>
                          </a:solidFill>
                          <a:effectLst/>
                          <a:latin typeface="+mj-lt"/>
                          <a:cs typeface="Century Gothic"/>
                        </a:rPr>
                        <a:t>Carpenter</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HS/GED*</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2"/>
                  </a:ext>
                </a:extLst>
              </a:tr>
              <a:tr h="371288">
                <a:tc>
                  <a:txBody>
                    <a:bodyPr/>
                    <a:lstStyle/>
                    <a:p>
                      <a:pPr algn="ctr" fontAlgn="ctr"/>
                      <a:r>
                        <a:rPr lang="en-US" sz="2000" b="0" i="0" u="none" strike="noStrike" dirty="0">
                          <a:solidFill>
                            <a:schemeClr val="tx2"/>
                          </a:solidFill>
                          <a:effectLst/>
                          <a:latin typeface="+mj-lt"/>
                          <a:cs typeface="Century Gothic"/>
                        </a:rPr>
                        <a:t>Interpreter &amp; Translator</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2000" b="0" i="0" u="none" strike="noStrike" dirty="0">
                          <a:solidFill>
                            <a:schemeClr val="tx2"/>
                          </a:solidFill>
                          <a:effectLst/>
                          <a:latin typeface="+mj-lt"/>
                          <a:cs typeface="Century Gothic"/>
                        </a:rPr>
                        <a:t>HS/GED*</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3"/>
                  </a:ext>
                </a:extLst>
              </a:tr>
              <a:tr h="371288">
                <a:tc>
                  <a:txBody>
                    <a:bodyPr/>
                    <a:lstStyle/>
                    <a:p>
                      <a:pPr algn="ctr" fontAlgn="ctr"/>
                      <a:r>
                        <a:rPr lang="en-US" sz="2000" b="0" i="0" u="none" strike="noStrike" dirty="0">
                          <a:solidFill>
                            <a:schemeClr val="tx2"/>
                          </a:solidFill>
                          <a:effectLst/>
                          <a:latin typeface="+mj-lt"/>
                          <a:cs typeface="Century Gothic"/>
                        </a:rPr>
                        <a:t>Physical Therapist</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2000" b="0" i="0" u="none" strike="noStrike" dirty="0">
                          <a:solidFill>
                            <a:schemeClr val="tx2"/>
                          </a:solidFill>
                          <a:effectLst/>
                          <a:latin typeface="+mj-lt"/>
                          <a:cs typeface="Century Gothic"/>
                        </a:rPr>
                        <a:t>Masters+</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4"/>
                  </a:ext>
                </a:extLst>
              </a:tr>
              <a:tr h="371288">
                <a:tc>
                  <a:txBody>
                    <a:bodyPr/>
                    <a:lstStyle/>
                    <a:p>
                      <a:pPr algn="ctr" fontAlgn="ctr"/>
                      <a:r>
                        <a:rPr lang="en-US" sz="2000" b="0" i="0" u="none" strike="noStrike" dirty="0">
                          <a:solidFill>
                            <a:schemeClr val="tx2"/>
                          </a:solidFill>
                          <a:effectLst/>
                          <a:latin typeface="+mj-lt"/>
                          <a:cs typeface="Century Gothic"/>
                        </a:rPr>
                        <a:t>Veterinarian</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2000" b="0" i="0" u="none" strike="noStrike" dirty="0">
                          <a:solidFill>
                            <a:schemeClr val="tx2"/>
                          </a:solidFill>
                          <a:effectLst/>
                          <a:latin typeface="+mj-lt"/>
                          <a:cs typeface="Century Gothic"/>
                        </a:rPr>
                        <a:t>Masters+</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5"/>
                  </a:ext>
                </a:extLst>
              </a:tr>
              <a:tr h="371288">
                <a:tc>
                  <a:txBody>
                    <a:bodyPr/>
                    <a:lstStyle/>
                    <a:p>
                      <a:pPr algn="ctr" fontAlgn="ctr"/>
                      <a:r>
                        <a:rPr lang="en-US" sz="2000" b="0" i="0" u="none" strike="noStrike" dirty="0">
                          <a:solidFill>
                            <a:schemeClr val="tx2"/>
                          </a:solidFill>
                          <a:effectLst/>
                          <a:latin typeface="+mj-lt"/>
                          <a:cs typeface="Century Gothic"/>
                        </a:rPr>
                        <a:t>Pharmacist</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2000" b="0" i="0" u="none" strike="noStrike" dirty="0">
                          <a:solidFill>
                            <a:schemeClr val="tx2"/>
                          </a:solidFill>
                          <a:effectLst/>
                          <a:latin typeface="+mj-lt"/>
                          <a:cs typeface="Century Gothic"/>
                        </a:rPr>
                        <a:t>Masters+</a:t>
                      </a:r>
                    </a:p>
                  </a:txBody>
                  <a:tcPr marL="12700" marR="12700" marT="127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82637944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4DF95E-5C4B-9C49-927C-9F883BEFB85E}"/>
              </a:ext>
            </a:extLst>
          </p:cNvPr>
          <p:cNvSpPr>
            <a:spLocks noGrp="1"/>
          </p:cNvSpPr>
          <p:nvPr>
            <p:ph type="title"/>
          </p:nvPr>
        </p:nvSpPr>
        <p:spPr/>
        <p:txBody>
          <a:bodyPr/>
          <a:lstStyle/>
          <a:p>
            <a:r>
              <a:rPr lang="en-US" dirty="0"/>
              <a:t>Discussion	</a:t>
            </a:r>
          </a:p>
        </p:txBody>
      </p:sp>
      <p:sp>
        <p:nvSpPr>
          <p:cNvPr id="4" name="Content Placeholder 3">
            <a:extLst>
              <a:ext uri="{FF2B5EF4-FFF2-40B4-BE49-F238E27FC236}">
                <a16:creationId xmlns:a16="http://schemas.microsoft.com/office/drawing/2014/main" id="{900E6347-451C-BD4E-9C4E-F809F5D74672}"/>
              </a:ext>
            </a:extLst>
          </p:cNvPr>
          <p:cNvSpPr>
            <a:spLocks noGrp="1"/>
          </p:cNvSpPr>
          <p:nvPr>
            <p:ph idx="1"/>
          </p:nvPr>
        </p:nvSpPr>
        <p:spPr>
          <a:xfrm>
            <a:off x="609600" y="1981200"/>
            <a:ext cx="8458200" cy="4389120"/>
          </a:xfrm>
        </p:spPr>
        <p:txBody>
          <a:bodyPr/>
          <a:lstStyle/>
          <a:p>
            <a:pPr marL="0" indent="0">
              <a:buNone/>
            </a:pPr>
            <a:r>
              <a:rPr lang="en-US" dirty="0"/>
              <a:t>What surprised you about the salaries? </a:t>
            </a:r>
          </a:p>
          <a:p>
            <a:pPr marL="0" indent="0">
              <a:buNone/>
            </a:pPr>
            <a:endParaRPr lang="en-US" dirty="0"/>
          </a:p>
          <a:p>
            <a:pPr marL="0" indent="0">
              <a:buNone/>
            </a:pPr>
            <a:r>
              <a:rPr lang="en-US" dirty="0"/>
              <a:t>How do salaries differ from positions that require a degree and those that do not?</a:t>
            </a:r>
          </a:p>
          <a:p>
            <a:pPr marL="0" indent="0">
              <a:buNone/>
            </a:pPr>
            <a:endParaRPr lang="en-US" dirty="0"/>
          </a:p>
          <a:p>
            <a:pPr marL="0" indent="0">
              <a:buNone/>
            </a:pPr>
            <a:r>
              <a:rPr lang="en-US" dirty="0"/>
              <a:t>What factors, other than salary, would you have to consider before choosing a career?</a:t>
            </a:r>
          </a:p>
        </p:txBody>
      </p:sp>
    </p:spTree>
    <p:extLst>
      <p:ext uri="{BB962C8B-B14F-4D97-AF65-F5344CB8AC3E}">
        <p14:creationId xmlns:p14="http://schemas.microsoft.com/office/powerpoint/2010/main" val="3142715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5CD804-8E1C-D24E-8084-CBE040C9FB57}"/>
              </a:ext>
            </a:extLst>
          </p:cNvPr>
          <p:cNvSpPr>
            <a:spLocks noGrp="1"/>
          </p:cNvSpPr>
          <p:nvPr>
            <p:ph type="title"/>
          </p:nvPr>
        </p:nvSpPr>
        <p:spPr>
          <a:xfrm>
            <a:off x="609600" y="152400"/>
            <a:ext cx="11074400" cy="1143000"/>
          </a:xfrm>
        </p:spPr>
        <p:txBody>
          <a:bodyPr>
            <a:normAutofit/>
          </a:bodyPr>
          <a:lstStyle/>
          <a:p>
            <a:r>
              <a:rPr lang="en-US" sz="4000" dirty="0"/>
              <a:t>MEDIAN LIFETIME EARNINGS BY EDUCATIONAL LEVEL</a:t>
            </a:r>
          </a:p>
        </p:txBody>
      </p:sp>
      <p:pic>
        <p:nvPicPr>
          <p:cNvPr id="7" name="Picture 2">
            <a:extLst>
              <a:ext uri="{FF2B5EF4-FFF2-40B4-BE49-F238E27FC236}">
                <a16:creationId xmlns:a16="http://schemas.microsoft.com/office/drawing/2014/main" id="{14DE2946-7B30-2243-95B2-2AB0A20E42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13"/>
          <a:stretch>
            <a:fillRect/>
          </a:stretch>
        </p:blipFill>
        <p:spPr bwMode="auto">
          <a:xfrm>
            <a:off x="1600200" y="1371859"/>
            <a:ext cx="8547100" cy="5311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Explosion 2 4">
            <a:extLst>
              <a:ext uri="{FF2B5EF4-FFF2-40B4-BE49-F238E27FC236}">
                <a16:creationId xmlns:a16="http://schemas.microsoft.com/office/drawing/2014/main" id="{9E0B37C8-710F-C64A-A37B-1616E99C6CFB}"/>
              </a:ext>
            </a:extLst>
          </p:cNvPr>
          <p:cNvSpPr/>
          <p:nvPr/>
        </p:nvSpPr>
        <p:spPr>
          <a:xfrm rot="386306">
            <a:off x="115007" y="1290115"/>
            <a:ext cx="4148137" cy="2936875"/>
          </a:xfrm>
          <a:prstGeom prst="irregularSeal2">
            <a:avLst/>
          </a:prstGeom>
          <a:solidFill>
            <a:schemeClr val="accent1"/>
          </a:solidFill>
          <a:ln>
            <a:noFill/>
          </a:ln>
        </p:spPr>
        <p:style>
          <a:lnRef idx="1">
            <a:schemeClr val="accent4"/>
          </a:lnRef>
          <a:fillRef idx="2">
            <a:schemeClr val="accent4"/>
          </a:fillRef>
          <a:effectRef idx="1">
            <a:schemeClr val="accent4"/>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6" name="TextBox 5">
            <a:extLst>
              <a:ext uri="{FF2B5EF4-FFF2-40B4-BE49-F238E27FC236}">
                <a16:creationId xmlns:a16="http://schemas.microsoft.com/office/drawing/2014/main" id="{C0150918-8982-694E-9A1D-5AD7935EDD56}"/>
              </a:ext>
            </a:extLst>
          </p:cNvPr>
          <p:cNvSpPr txBox="1"/>
          <p:nvPr/>
        </p:nvSpPr>
        <p:spPr>
          <a:xfrm rot="20378139">
            <a:off x="600782" y="2206102"/>
            <a:ext cx="2752725" cy="1014413"/>
          </a:xfrm>
          <a:prstGeom prst="rect">
            <a:avLst/>
          </a:prstGeom>
          <a:noFill/>
        </p:spPr>
        <p:txBody>
          <a:bodyPr>
            <a:spAutoFit/>
          </a:bodyPr>
          <a:lstStyle/>
          <a:p>
            <a:pPr algn="ctr" eaLnBrk="1" fontAlgn="auto" hangingPunct="1">
              <a:spcBef>
                <a:spcPts val="0"/>
              </a:spcBef>
              <a:spcAft>
                <a:spcPts val="0"/>
              </a:spcAft>
              <a:defRPr/>
            </a:pPr>
            <a:r>
              <a:rPr lang="en-US" sz="2000" b="1" dirty="0">
                <a:solidFill>
                  <a:schemeClr val="bg1"/>
                </a:solidFill>
                <a:latin typeface="+mj-lt"/>
                <a:ea typeface="+mn-ea"/>
                <a:cs typeface="Century Gothic"/>
              </a:rPr>
              <a:t>NEARLY  </a:t>
            </a:r>
          </a:p>
          <a:p>
            <a:pPr algn="ctr" eaLnBrk="1" fontAlgn="auto" hangingPunct="1">
              <a:spcBef>
                <a:spcPts val="0"/>
              </a:spcBef>
              <a:spcAft>
                <a:spcPts val="0"/>
              </a:spcAft>
              <a:defRPr/>
            </a:pPr>
            <a:r>
              <a:rPr lang="en-US" sz="2000" b="1" dirty="0">
                <a:solidFill>
                  <a:schemeClr val="bg1"/>
                </a:solidFill>
                <a:latin typeface="+mj-lt"/>
                <a:ea typeface="+mn-ea"/>
                <a:cs typeface="Century Gothic"/>
              </a:rPr>
              <a:t>$1,000,000 </a:t>
            </a:r>
          </a:p>
          <a:p>
            <a:pPr algn="ctr" eaLnBrk="1" fontAlgn="auto" hangingPunct="1">
              <a:spcBef>
                <a:spcPts val="0"/>
              </a:spcBef>
              <a:spcAft>
                <a:spcPts val="0"/>
              </a:spcAft>
              <a:defRPr/>
            </a:pPr>
            <a:r>
              <a:rPr lang="en-US" sz="2000" b="1" dirty="0">
                <a:solidFill>
                  <a:schemeClr val="bg1"/>
                </a:solidFill>
                <a:latin typeface="+mj-lt"/>
                <a:ea typeface="+mn-ea"/>
                <a:cs typeface="Century Gothic"/>
              </a:rPr>
              <a:t>MORE OVER A LIFETIME</a:t>
            </a:r>
          </a:p>
        </p:txBody>
      </p:sp>
      <p:sp>
        <p:nvSpPr>
          <p:cNvPr id="8" name="Oval 7">
            <a:extLst>
              <a:ext uri="{FF2B5EF4-FFF2-40B4-BE49-F238E27FC236}">
                <a16:creationId xmlns:a16="http://schemas.microsoft.com/office/drawing/2014/main" id="{F2AE0BB5-DD16-5B41-96D8-4CDE245D28D0}"/>
              </a:ext>
            </a:extLst>
          </p:cNvPr>
          <p:cNvSpPr/>
          <p:nvPr/>
        </p:nvSpPr>
        <p:spPr>
          <a:xfrm>
            <a:off x="5845250" y="2819400"/>
            <a:ext cx="1094637" cy="49190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a:extLst>
              <a:ext uri="{FF2B5EF4-FFF2-40B4-BE49-F238E27FC236}">
                <a16:creationId xmlns:a16="http://schemas.microsoft.com/office/drawing/2014/main" id="{196A6D97-CDE1-674F-A4D3-1D0E5537A1EC}"/>
              </a:ext>
            </a:extLst>
          </p:cNvPr>
          <p:cNvSpPr/>
          <p:nvPr/>
        </p:nvSpPr>
        <p:spPr>
          <a:xfrm>
            <a:off x="2819400" y="3867913"/>
            <a:ext cx="1094637" cy="49190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a:extLst>
              <a:ext uri="{FF2B5EF4-FFF2-40B4-BE49-F238E27FC236}">
                <a16:creationId xmlns:a16="http://schemas.microsoft.com/office/drawing/2014/main" id="{E027C3F9-F302-0847-91E0-99B5778C88B0}"/>
              </a:ext>
            </a:extLst>
          </p:cNvPr>
          <p:cNvSpPr/>
          <p:nvPr/>
        </p:nvSpPr>
        <p:spPr>
          <a:xfrm>
            <a:off x="-36576" y="6575634"/>
            <a:ext cx="3993977" cy="307777"/>
          </a:xfrm>
          <a:prstGeom prst="rect">
            <a:avLst/>
          </a:prstGeom>
        </p:spPr>
        <p:txBody>
          <a:bodyPr wrap="none">
            <a:spAutoFit/>
          </a:bodyPr>
          <a:lstStyle/>
          <a:p>
            <a:pPr algn="ctr">
              <a:defRPr/>
            </a:pPr>
            <a:r>
              <a:rPr lang="en-US" altLang="en-US" sz="1400" b="1" dirty="0">
                <a:solidFill>
                  <a:schemeClr val="accent2"/>
                </a:solidFill>
                <a:latin typeface="+mj-lt"/>
              </a:rPr>
              <a:t>*Source:</a:t>
            </a:r>
            <a:r>
              <a:rPr lang="en-US" altLang="en-US" sz="1400" dirty="0">
                <a:solidFill>
                  <a:schemeClr val="accent2"/>
                </a:solidFill>
                <a:latin typeface="+mj-lt"/>
              </a:rPr>
              <a:t> http://</a:t>
            </a:r>
            <a:r>
              <a:rPr lang="en-US" altLang="en-US" sz="1400" dirty="0" err="1">
                <a:solidFill>
                  <a:schemeClr val="accent2"/>
                </a:solidFill>
                <a:latin typeface="+mj-lt"/>
              </a:rPr>
              <a:t>cew.georgetown.edu</a:t>
            </a:r>
            <a:r>
              <a:rPr lang="en-US" altLang="en-US" sz="1400" dirty="0">
                <a:solidFill>
                  <a:schemeClr val="accent2"/>
                </a:solidFill>
                <a:latin typeface="+mj-lt"/>
              </a:rPr>
              <a:t>/</a:t>
            </a:r>
            <a:r>
              <a:rPr lang="en-US" altLang="en-US" sz="1400" dirty="0" err="1">
                <a:solidFill>
                  <a:schemeClr val="accent2"/>
                </a:solidFill>
                <a:latin typeface="+mj-lt"/>
              </a:rPr>
              <a:t>collegepayoff</a:t>
            </a:r>
            <a:r>
              <a:rPr lang="en-US" altLang="en-US" sz="1400" dirty="0">
                <a:solidFill>
                  <a:schemeClr val="accent2"/>
                </a:solidFill>
                <a:latin typeface="+mj-lt"/>
              </a:rPr>
              <a:t>/</a:t>
            </a:r>
            <a:endParaRPr lang="en-US" altLang="en-US" sz="1400" b="1" dirty="0">
              <a:solidFill>
                <a:schemeClr val="accent2"/>
              </a:solidFill>
              <a:latin typeface="+mj-lt"/>
            </a:endParaRPr>
          </a:p>
        </p:txBody>
      </p:sp>
    </p:spTree>
    <p:extLst>
      <p:ext uri="{BB962C8B-B14F-4D97-AF65-F5344CB8AC3E}">
        <p14:creationId xmlns:p14="http://schemas.microsoft.com/office/powerpoint/2010/main" val="18419730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20 PD">
  <a:themeElements>
    <a:clrScheme name="Custom 14">
      <a:dk1>
        <a:srgbClr val="2E2E2E"/>
      </a:dk1>
      <a:lt1>
        <a:sysClr val="window" lastClr="FFFFFF"/>
      </a:lt1>
      <a:dk2>
        <a:srgbClr val="2E2E2E"/>
      </a:dk2>
      <a:lt2>
        <a:srgbClr val="848F8F"/>
      </a:lt2>
      <a:accent1>
        <a:srgbClr val="910D28"/>
      </a:accent1>
      <a:accent2>
        <a:srgbClr val="3E5C61"/>
      </a:accent2>
      <a:accent3>
        <a:srgbClr val="BED7D3"/>
      </a:accent3>
      <a:accent4>
        <a:srgbClr val="85592C"/>
      </a:accent4>
      <a:accent5>
        <a:srgbClr val="C1C1C1"/>
      </a:accent5>
      <a:accent6>
        <a:srgbClr val="5E050D"/>
      </a:accent6>
      <a:hlink>
        <a:srgbClr val="289CC7"/>
      </a:hlink>
      <a:folHlink>
        <a:srgbClr val="6D8F9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K20 PD" id="{C1D5037F-F599-FF42-BB61-5526DE484013}" vid="{71454E28-2CA8-2343-BA2F-DC617D87EF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554</TotalTime>
  <Words>1259</Words>
  <Application>Microsoft Macintosh PowerPoint</Application>
  <PresentationFormat>Widescreen</PresentationFormat>
  <Paragraphs>176</Paragraphs>
  <Slides>15</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ＭＳ Ｐゴシック</vt:lpstr>
      <vt:lpstr>Calibri</vt:lpstr>
      <vt:lpstr>Century Gothic</vt:lpstr>
      <vt:lpstr>Constantia</vt:lpstr>
      <vt:lpstr>Georgia</vt:lpstr>
      <vt:lpstr>Lucida Grande</vt:lpstr>
      <vt:lpstr>Wingdings</vt:lpstr>
      <vt:lpstr>Wingdings 2</vt:lpstr>
      <vt:lpstr>K20 PD</vt:lpstr>
      <vt:lpstr>PowerPoint Presentation</vt:lpstr>
      <vt:lpstr>COLLEGE! Is it Worth the Time and Money?</vt:lpstr>
      <vt:lpstr>A college degree is worth the time and money. </vt:lpstr>
      <vt:lpstr>How much do you know about your career options? </vt:lpstr>
      <vt:lpstr>Answer Key</vt:lpstr>
      <vt:lpstr>Salary Match-Up </vt:lpstr>
      <vt:lpstr>Answer Key</vt:lpstr>
      <vt:lpstr>Discussion </vt:lpstr>
      <vt:lpstr>MEDIAN LIFETIME EARNINGS BY EDUCATIONAL LEVEL</vt:lpstr>
      <vt:lpstr>Besides money, what are other possible benefits of a college degree?</vt:lpstr>
      <vt:lpstr>Top 5 Biggest Concerns about College </vt:lpstr>
      <vt:lpstr>Question Generators</vt:lpstr>
      <vt:lpstr>Exit Ticket</vt:lpstr>
      <vt:lpstr>Follow Up</vt:lpstr>
      <vt:lpstr>PowerPoint Presentation</vt:lpstr>
    </vt:vector>
  </TitlesOfParts>
  <Company>Norman Public Schools</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Amusement Park Webquest</dc:title>
  <dc:creator>ashleyt</dc:creator>
  <cp:lastModifiedBy>Hawkins, Lindsay M.</cp:lastModifiedBy>
  <cp:revision>70</cp:revision>
  <dcterms:created xsi:type="dcterms:W3CDTF">2011-02-10T18:04:52Z</dcterms:created>
  <dcterms:modified xsi:type="dcterms:W3CDTF">2018-03-08T21:55:55Z</dcterms:modified>
</cp:coreProperties>
</file>