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71" r:id="rId1"/>
    <p:sldMasterId id="2147483690" r:id="rId2"/>
  </p:sldMasterIdLst>
  <p:notesMasterIdLst>
    <p:notesMasterId r:id="rId26"/>
  </p:notesMasterIdLst>
  <p:sldIdLst>
    <p:sldId id="269" r:id="rId3"/>
    <p:sldId id="256" r:id="rId4"/>
    <p:sldId id="281" r:id="rId5"/>
    <p:sldId id="282" r:id="rId6"/>
    <p:sldId id="271" r:id="rId7"/>
    <p:sldId id="283" r:id="rId8"/>
    <p:sldId id="284" r:id="rId9"/>
    <p:sldId id="285" r:id="rId10"/>
    <p:sldId id="286" r:id="rId11"/>
    <p:sldId id="290" r:id="rId12"/>
    <p:sldId id="289" r:id="rId13"/>
    <p:sldId id="288" r:id="rId14"/>
    <p:sldId id="287" r:id="rId15"/>
    <p:sldId id="291" r:id="rId16"/>
    <p:sldId id="295" r:id="rId17"/>
    <p:sldId id="293" r:id="rId18"/>
    <p:sldId id="272" r:id="rId19"/>
    <p:sldId id="294" r:id="rId20"/>
    <p:sldId id="296" r:id="rId21"/>
    <p:sldId id="297" r:id="rId22"/>
    <p:sldId id="276" r:id="rId23"/>
    <p:sldId id="277" r:id="rId24"/>
    <p:sldId id="278" r:id="rId2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None/>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6B1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87C20B3-7CD3-4A4B-94D6-54C7382A3BBE}" v="1" dt="2020-08-14T18:50:02.96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1348" autoAdjust="0"/>
    <p:restoredTop sz="74592" autoAdjust="0"/>
  </p:normalViewPr>
  <p:slideViewPr>
    <p:cSldViewPr snapToGrid="0" snapToObjects="1">
      <p:cViewPr varScale="1">
        <p:scale>
          <a:sx n="102" d="100"/>
          <a:sy n="102" d="100"/>
        </p:scale>
        <p:origin x="1456" y="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notesMaster" Target="notesMasters/notesMaster1.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microsoft.com/office/2015/10/relationships/revisionInfo" Target="revisionInfo.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31" Type="http://schemas.microsoft.com/office/2016/11/relationships/changesInfo" Target="changesInfos/changesInfo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aylor Thurston" userId="10285e41d43c4120" providerId="LiveId" clId="{987C20B3-7CD3-4A4B-94D6-54C7382A3BBE}"/>
    <pc:docChg chg="modSld">
      <pc:chgData name="Taylor Thurston" userId="10285e41d43c4120" providerId="LiveId" clId="{987C20B3-7CD3-4A4B-94D6-54C7382A3BBE}" dt="2020-08-14T18:32:26.603" v="12" actId="20577"/>
      <pc:docMkLst>
        <pc:docMk/>
      </pc:docMkLst>
      <pc:sldChg chg="modSp mod">
        <pc:chgData name="Taylor Thurston" userId="10285e41d43c4120" providerId="LiveId" clId="{987C20B3-7CD3-4A4B-94D6-54C7382A3BBE}" dt="2020-08-14T18:32:26.603" v="12" actId="20577"/>
        <pc:sldMkLst>
          <pc:docMk/>
          <pc:sldMk cId="1059118334" sldId="285"/>
        </pc:sldMkLst>
        <pc:spChg chg="mod">
          <ac:chgData name="Taylor Thurston" userId="10285e41d43c4120" providerId="LiveId" clId="{987C20B3-7CD3-4A4B-94D6-54C7382A3BBE}" dt="2020-08-14T18:32:26.603" v="12" actId="20577"/>
          <ac:spMkLst>
            <pc:docMk/>
            <pc:sldMk cId="1059118334" sldId="285"/>
            <ac:spMk id="5" creationId="{967AD125-03FB-4F82-997E-DD8C06D7B299}"/>
          </ac:spMkLst>
        </pc:spChg>
      </pc:sldChg>
      <pc:sldChg chg="modSp mod">
        <pc:chgData name="Taylor Thurston" userId="10285e41d43c4120" providerId="LiveId" clId="{987C20B3-7CD3-4A4B-94D6-54C7382A3BBE}" dt="2020-08-14T18:31:17.483" v="4" actId="20577"/>
        <pc:sldMkLst>
          <pc:docMk/>
          <pc:sldMk cId="0" sldId="293"/>
        </pc:sldMkLst>
        <pc:spChg chg="mod">
          <ac:chgData name="Taylor Thurston" userId="10285e41d43c4120" providerId="LiveId" clId="{987C20B3-7CD3-4A4B-94D6-54C7382A3BBE}" dt="2020-08-14T18:31:17.483" v="4" actId="20577"/>
          <ac:spMkLst>
            <pc:docMk/>
            <pc:sldMk cId="0" sldId="293"/>
            <ac:spMk id="257" creationId="{00000000-0000-0000-0000-000000000000}"/>
          </ac:spMkLst>
        </pc:spChg>
      </pc:sldChg>
      <pc:sldChg chg="modSp mod">
        <pc:chgData name="Taylor Thurston" userId="10285e41d43c4120" providerId="LiveId" clId="{987C20B3-7CD3-4A4B-94D6-54C7382A3BBE}" dt="2020-08-14T18:31:30.251" v="10" actId="20577"/>
        <pc:sldMkLst>
          <pc:docMk/>
          <pc:sldMk cId="1871039684" sldId="296"/>
        </pc:sldMkLst>
        <pc:spChg chg="mod">
          <ac:chgData name="Taylor Thurston" userId="10285e41d43c4120" providerId="LiveId" clId="{987C20B3-7CD3-4A4B-94D6-54C7382A3BBE}" dt="2020-08-14T18:31:30.251" v="10" actId="20577"/>
          <ac:spMkLst>
            <pc:docMk/>
            <pc:sldMk cId="1871039684" sldId="296"/>
            <ac:spMk id="272" creationId="{00000000-0000-0000-0000-000000000000}"/>
          </ac:spMkLst>
        </pc:spChg>
      </pc:sldChg>
      <pc:sldChg chg="modNotesTx">
        <pc:chgData name="Taylor Thurston" userId="10285e41d43c4120" providerId="LiveId" clId="{987C20B3-7CD3-4A4B-94D6-54C7382A3BBE}" dt="2020-08-14T18:32:22.538" v="11" actId="20577"/>
        <pc:sldMkLst>
          <pc:docMk/>
          <pc:sldMk cId="4262387729" sldId="297"/>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Shape 3"/>
          <p:cNvSpPr>
            <a:spLocks noGrp="1" noRot="1" noChangeAspect="1"/>
          </p:cNvSpPr>
          <p:nvPr>
            <p:ph type="sldImg" idx="2"/>
          </p:nvPr>
        </p:nvSpPr>
        <p:spPr>
          <a:xfrm>
            <a:off x="381300" y="685800"/>
            <a:ext cx="6096075"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4" name="Shape 4"/>
          <p:cNvSpPr txBox="1">
            <a:spLocks noGrp="1"/>
          </p:cNvSpPr>
          <p:nvPr>
            <p:ph type="body" idx="1"/>
          </p:nvPr>
        </p:nvSpPr>
        <p:spPr>
          <a:xfrm>
            <a:off x="685800" y="4343400"/>
            <a:ext cx="5486400" cy="4114800"/>
          </a:xfrm>
          <a:prstGeom prst="rect">
            <a:avLst/>
          </a:prstGeom>
          <a:noFill/>
          <a:ln>
            <a:noFill/>
          </a:ln>
        </p:spPr>
        <p:txBody>
          <a:bodyPr lIns="91425" tIns="91425" rIns="91425" bIns="91425" anchor="t" anchorCtr="0"/>
          <a:lstStyle>
            <a:lvl1pPr lvl="0">
              <a:spcBef>
                <a:spcPts val="0"/>
              </a:spcBef>
              <a:defRPr sz="1100"/>
            </a:lvl1pPr>
            <a:lvl2pPr lvl="1">
              <a:spcBef>
                <a:spcPts val="0"/>
              </a:spcBef>
              <a:defRPr sz="1100"/>
            </a:lvl2pPr>
            <a:lvl3pPr lvl="2">
              <a:spcBef>
                <a:spcPts val="0"/>
              </a:spcBef>
              <a:defRPr sz="1100"/>
            </a:lvl3pPr>
            <a:lvl4pPr lvl="3">
              <a:spcBef>
                <a:spcPts val="0"/>
              </a:spcBef>
              <a:defRPr sz="1100"/>
            </a:lvl4pPr>
            <a:lvl5pPr lvl="4">
              <a:spcBef>
                <a:spcPts val="0"/>
              </a:spcBef>
              <a:defRPr sz="1100"/>
            </a:lvl5pPr>
            <a:lvl6pPr lvl="5">
              <a:spcBef>
                <a:spcPts val="0"/>
              </a:spcBef>
              <a:defRPr sz="1100"/>
            </a:lvl6pPr>
            <a:lvl7pPr lvl="6">
              <a:spcBef>
                <a:spcPts val="0"/>
              </a:spcBef>
              <a:defRPr sz="1100"/>
            </a:lvl7pPr>
            <a:lvl8pPr lvl="7">
              <a:spcBef>
                <a:spcPts val="0"/>
              </a:spcBef>
              <a:defRPr sz="1100"/>
            </a:lvl8pPr>
            <a:lvl9pPr lvl="8">
              <a:spcBef>
                <a:spcPts val="0"/>
              </a:spcBef>
              <a:defRPr sz="1100"/>
            </a:lvl9pPr>
          </a:lstStyle>
          <a:p>
            <a:endParaRPr/>
          </a:p>
        </p:txBody>
      </p:sp>
    </p:spTree>
    <p:extLst>
      <p:ext uri="{BB962C8B-B14F-4D97-AF65-F5344CB8AC3E}">
        <p14:creationId xmlns:p14="http://schemas.microsoft.com/office/powerpoint/2010/main" val="977949955"/>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8"/>
        <p:cNvGrpSpPr/>
        <p:nvPr/>
      </p:nvGrpSpPr>
      <p:grpSpPr>
        <a:xfrm>
          <a:off x="0" y="0"/>
          <a:ext cx="0" cy="0"/>
          <a:chOff x="0" y="0"/>
          <a:chExt cx="0" cy="0"/>
        </a:xfrm>
      </p:grpSpPr>
      <p:sp>
        <p:nvSpPr>
          <p:cNvPr id="429" name="Shape 429"/>
          <p:cNvSpPr>
            <a:spLocks noGrp="1" noRot="1" noChangeAspect="1"/>
          </p:cNvSpPr>
          <p:nvPr>
            <p:ph type="sldImg" idx="2"/>
          </p:nvPr>
        </p:nvSpPr>
        <p:spPr>
          <a:xfrm>
            <a:off x="381000" y="685800"/>
            <a:ext cx="6096000" cy="3429000"/>
          </a:xfrm>
          <a:custGeom>
            <a:avLst/>
            <a:gdLst/>
            <a:ahLst/>
            <a:cxnLst/>
            <a:rect l="0" t="0" r="0" b="0"/>
            <a:pathLst>
              <a:path w="120000" h="120000" extrusionOk="0">
                <a:moveTo>
                  <a:pt x="0" y="0"/>
                </a:moveTo>
                <a:lnTo>
                  <a:pt x="120000" y="0"/>
                </a:lnTo>
                <a:lnTo>
                  <a:pt x="120000" y="120000"/>
                </a:lnTo>
                <a:lnTo>
                  <a:pt x="0" y="120000"/>
                </a:lnTo>
                <a:close/>
              </a:path>
            </a:pathLst>
          </a:custGeom>
        </p:spPr>
      </p:sp>
      <p:sp>
        <p:nvSpPr>
          <p:cNvPr id="430" name="Shape 430"/>
          <p:cNvSpPr txBox="1">
            <a:spLocks noGrp="1"/>
          </p:cNvSpPr>
          <p:nvPr>
            <p:ph type="body" idx="1"/>
          </p:nvPr>
        </p:nvSpPr>
        <p:spPr>
          <a:xfrm>
            <a:off x="685800" y="4343400"/>
            <a:ext cx="5486400" cy="4114800"/>
          </a:xfrm>
          <a:prstGeom prst="rect">
            <a:avLst/>
          </a:prstGeom>
        </p:spPr>
        <p:txBody>
          <a:bodyPr lIns="91425" tIns="91425" rIns="91425" bIns="91425" anchor="t" anchorCtr="0">
            <a:noAutofit/>
          </a:bodyPr>
          <a:lstStyle/>
          <a:p>
            <a:pPr lvl="0">
              <a:spcBef>
                <a:spcPts val="0"/>
              </a:spcBef>
              <a:buNone/>
            </a:pPr>
            <a:endParaRPr dirty="0"/>
          </a:p>
        </p:txBody>
      </p:sp>
    </p:spTree>
    <p:extLst>
      <p:ext uri="{BB962C8B-B14F-4D97-AF65-F5344CB8AC3E}">
        <p14:creationId xmlns:p14="http://schemas.microsoft.com/office/powerpoint/2010/main" val="17125431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3C4043"/>
                </a:solidFill>
                <a:highlight>
                  <a:srgbClr val="FFFFFF"/>
                </a:highlight>
                <a:latin typeface="Roboto"/>
                <a:ea typeface="Roboto"/>
                <a:cs typeface="Roboto"/>
                <a:sym typeface="Roboto"/>
              </a:rPr>
              <a:t>Always true. </a:t>
            </a:r>
            <a:r>
              <a:rPr lang="en-US" sz="1100" dirty="0">
                <a:solidFill>
                  <a:srgbClr val="3C4043"/>
                </a:solidFill>
                <a:highlight>
                  <a:srgbClr val="FFFFFF"/>
                </a:highlight>
                <a:latin typeface="Roboto"/>
                <a:ea typeface="Roboto"/>
                <a:cs typeface="Roboto"/>
                <a:sym typeface="Roboto"/>
              </a:rPr>
              <a:t>People with degrees can apply for the same jobs that people with high school diplomas can apply for, as well as applying for jobs that require a degree.</a:t>
            </a:r>
            <a:endParaRPr lang="en-US" dirty="0"/>
          </a:p>
          <a:p>
            <a:endParaRPr lang="en-US" dirty="0"/>
          </a:p>
        </p:txBody>
      </p:sp>
    </p:spTree>
    <p:extLst>
      <p:ext uri="{BB962C8B-B14F-4D97-AF65-F5344CB8AC3E}">
        <p14:creationId xmlns:p14="http://schemas.microsoft.com/office/powerpoint/2010/main" val="158458498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3C4043"/>
                </a:solidFill>
                <a:highlight>
                  <a:srgbClr val="FFFFFF"/>
                </a:highlight>
                <a:latin typeface="Roboto"/>
                <a:ea typeface="Roboto"/>
                <a:cs typeface="Roboto"/>
                <a:sym typeface="Roboto"/>
              </a:rPr>
              <a:t>Sometimes true. </a:t>
            </a:r>
            <a:r>
              <a:rPr lang="en-US" sz="1100" b="0" dirty="0">
                <a:solidFill>
                  <a:srgbClr val="3C4043"/>
                </a:solidFill>
                <a:highlight>
                  <a:srgbClr val="FFFFFF"/>
                </a:highlight>
                <a:latin typeface="Roboto"/>
                <a:ea typeface="Roboto"/>
                <a:cs typeface="Roboto"/>
                <a:sym typeface="Roboto"/>
              </a:rPr>
              <a:t>It depends </a:t>
            </a:r>
            <a:r>
              <a:rPr lang="en-US" sz="1100" dirty="0">
                <a:solidFill>
                  <a:srgbClr val="3C4043"/>
                </a:solidFill>
                <a:highlight>
                  <a:srgbClr val="FFFFFF"/>
                </a:highlight>
                <a:latin typeface="Roboto"/>
                <a:ea typeface="Roboto"/>
                <a:cs typeface="Roboto"/>
                <a:sym typeface="Roboto"/>
              </a:rPr>
              <a:t>on what a student ultimately wants to do after high school. It's important to review the term “investment” with students and help them understand that time and money do go into PSE, but those who invest in PSE usually get a large return on that investment.</a:t>
            </a:r>
            <a:endParaRPr lang="en-US" dirty="0"/>
          </a:p>
          <a:p>
            <a:endParaRPr lang="en-US" dirty="0"/>
          </a:p>
        </p:txBody>
      </p:sp>
    </p:spTree>
    <p:extLst>
      <p:ext uri="{BB962C8B-B14F-4D97-AF65-F5344CB8AC3E}">
        <p14:creationId xmlns:p14="http://schemas.microsoft.com/office/powerpoint/2010/main" val="5792558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sz="1100" dirty="0">
                <a:solidFill>
                  <a:srgbClr val="3C4043"/>
                </a:solidFill>
                <a:highlight>
                  <a:srgbClr val="FFFFFF"/>
                </a:highlight>
                <a:latin typeface="Roboto"/>
                <a:ea typeface="Roboto"/>
                <a:cs typeface="Roboto"/>
                <a:sym typeface="Roboto"/>
              </a:rPr>
              <a:t>Ask students to raise their hands if they like money. Ask students to share out a few things they’d like to buy with that money (cars, house, games </a:t>
            </a:r>
            <a:r>
              <a:rPr lang="en-US" sz="1100" dirty="0" err="1">
                <a:solidFill>
                  <a:srgbClr val="3C4043"/>
                </a:solidFill>
                <a:highlight>
                  <a:srgbClr val="FFFFFF"/>
                </a:highlight>
                <a:latin typeface="Roboto"/>
                <a:ea typeface="Roboto"/>
                <a:cs typeface="Roboto"/>
                <a:sym typeface="Roboto"/>
              </a:rPr>
              <a:t>etc</a:t>
            </a:r>
            <a:r>
              <a:rPr lang="en-US" sz="1100" dirty="0">
                <a:solidFill>
                  <a:srgbClr val="3C4043"/>
                </a:solidFill>
                <a:highlight>
                  <a:srgbClr val="FFFFFF"/>
                </a:highlight>
                <a:latin typeface="Roboto"/>
                <a:ea typeface="Roboto"/>
                <a:cs typeface="Roboto"/>
                <a:sym typeface="Roboto"/>
              </a:rPr>
              <a:t>). Use this conversation to lead into the information on this slide. Remind students that, on average, a bachelor’s degree leads to $1 million more in earnings over the course of a lifetime than a high school diploma.</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Image source: </a:t>
            </a:r>
            <a:r>
              <a:rPr lang="en-US" sz="1100" i="0" kern="1200" dirty="0">
                <a:solidFill>
                  <a:schemeClr val="accent1">
                    <a:lumMod val="40000"/>
                    <a:lumOff val="60000"/>
                  </a:schemeClr>
                </a:solidFill>
                <a:latin typeface="+mn-lt"/>
                <a:ea typeface="+mn-ea"/>
                <a:cs typeface="+mn-cs"/>
              </a:rPr>
              <a:t>3D Animation Production Company. (2018 August). </a:t>
            </a:r>
            <a:r>
              <a:rPr lang="en-US" sz="1100" i="1" kern="1200" dirty="0" err="1">
                <a:solidFill>
                  <a:schemeClr val="accent1">
                    <a:lumMod val="40000"/>
                    <a:lumOff val="60000"/>
                  </a:schemeClr>
                </a:solidFill>
                <a:latin typeface="+mn-lt"/>
                <a:ea typeface="+mn-ea"/>
                <a:cs typeface="+mn-cs"/>
              </a:rPr>
              <a:t>Pixabay</a:t>
            </a:r>
            <a:r>
              <a:rPr lang="en-US" sz="1100" i="0" kern="1200" dirty="0">
                <a:solidFill>
                  <a:schemeClr val="accent1">
                    <a:lumMod val="40000"/>
                    <a:lumOff val="60000"/>
                  </a:schemeClr>
                </a:solidFill>
                <a:latin typeface="+mn-lt"/>
                <a:ea typeface="+mn-ea"/>
                <a:cs typeface="+mn-cs"/>
              </a:rPr>
              <a:t>. https://pixabay.com/illustrations/piggy-bank-money-save-finance-3612928/</a:t>
            </a:r>
            <a:endParaRPr lang="en-US" i="0" dirty="0"/>
          </a:p>
        </p:txBody>
      </p:sp>
    </p:spTree>
    <p:extLst>
      <p:ext uri="{BB962C8B-B14F-4D97-AF65-F5344CB8AC3E}">
        <p14:creationId xmlns:p14="http://schemas.microsoft.com/office/powerpoint/2010/main" val="418045010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endParaRPr lang="en-US" dirty="0"/>
          </a:p>
          <a:p>
            <a:endParaRPr lang="en-US" dirty="0"/>
          </a:p>
        </p:txBody>
      </p:sp>
    </p:spTree>
    <p:extLst>
      <p:ext uri="{BB962C8B-B14F-4D97-AF65-F5344CB8AC3E}">
        <p14:creationId xmlns:p14="http://schemas.microsoft.com/office/powerpoint/2010/main" val="28694522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1"/>
        <p:cNvGrpSpPr/>
        <p:nvPr/>
      </p:nvGrpSpPr>
      <p:grpSpPr>
        <a:xfrm>
          <a:off x="0" y="0"/>
          <a:ext cx="0" cy="0"/>
          <a:chOff x="0" y="0"/>
          <a:chExt cx="0" cy="0"/>
        </a:xfrm>
      </p:grpSpPr>
      <p:sp>
        <p:nvSpPr>
          <p:cNvPr id="252" name="Google Shape;252;g5e269eea41_0_5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3" name="Google Shape;253;g5e269eea41_0_5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 sz="1200" b="1" i="0" u="none" strike="noStrike" dirty="0">
                <a:solidFill>
                  <a:schemeClr val="dk1"/>
                </a:solidFill>
                <a:latin typeface="Calibri"/>
                <a:ea typeface="Calibri"/>
                <a:cs typeface="Calibri"/>
                <a:sym typeface="Calibri"/>
              </a:rPr>
              <a:t>Card Sort Activity: </a:t>
            </a:r>
            <a:r>
              <a:rPr lang="en" sz="1200" b="0" i="0" u="none" strike="noStrike" dirty="0">
                <a:solidFill>
                  <a:schemeClr val="dk1"/>
                </a:solidFill>
                <a:latin typeface="Calibri"/>
                <a:ea typeface="Calibri"/>
                <a:cs typeface="Calibri"/>
                <a:sym typeface="Calibri"/>
              </a:rPr>
              <a:t>Groups of </a:t>
            </a:r>
            <a:r>
              <a:rPr lang="en" sz="1200" b="0" dirty="0">
                <a:solidFill>
                  <a:schemeClr val="dk1"/>
                </a:solidFill>
                <a:latin typeface="Calibri"/>
                <a:ea typeface="Calibri"/>
                <a:cs typeface="Calibri"/>
                <a:sym typeface="Calibri"/>
              </a:rPr>
              <a:t>2–5 work well for this activity.</a:t>
            </a:r>
            <a:endParaRPr b="0" dirty="0"/>
          </a:p>
          <a:p>
            <a:pPr marL="0" lvl="0" indent="0" algn="l" rtl="0">
              <a:lnSpc>
                <a:spcPct val="100000"/>
              </a:lnSpc>
              <a:spcBef>
                <a:spcPts val="0"/>
              </a:spcBef>
              <a:spcAft>
                <a:spcPts val="0"/>
              </a:spcAft>
              <a:buSzPts val="1400"/>
              <a:buNone/>
            </a:pPr>
            <a:r>
              <a:rPr lang="en" sz="1200" b="0" i="0" u="none" strike="noStrike" dirty="0">
                <a:solidFill>
                  <a:schemeClr val="dk1"/>
                </a:solidFill>
                <a:latin typeface="Calibri"/>
                <a:ea typeface="Calibri"/>
                <a:cs typeface="Calibri"/>
                <a:sym typeface="Calibri"/>
              </a:rPr>
              <a:t>Pass out the prepared Card Sort sets and Card Sort Activity Graphic Organizers (first page only). </a:t>
            </a:r>
            <a:r>
              <a:rPr lang="en-US" sz="2000" b="0" i="0" dirty="0">
                <a:solidFill>
                  <a:srgbClr val="333333"/>
                </a:solidFill>
                <a:effectLst/>
                <a:latin typeface="Open Sans"/>
              </a:rPr>
              <a:t>Invite students to take each Career Card and match it to an appropriate category on the Card Sort Activity Graphic Organizer (career tech, 2-year degree, or 4-year degree).</a:t>
            </a: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sz="1100" b="0" i="0" dirty="0">
                <a:solidFill>
                  <a:srgbClr val="333333"/>
                </a:solidFill>
                <a:effectLst/>
                <a:latin typeface="Open Sans"/>
              </a:rPr>
              <a:t>Have students continue with this process until they've sorted all of the cards into a category. If students are uncertain, ask them to simply do their best—the answers will be revealed when everyone is finished. If you choose to give students a hint, consider revealing that there are four cards in each category. Or, you may consider selecting one of the careers to discuss briefly and let students know which category it belongs in.</a:t>
            </a:r>
          </a:p>
          <a:p>
            <a:pPr marL="0" lvl="0" indent="0" algn="l" rtl="0">
              <a:lnSpc>
                <a:spcPct val="100000"/>
              </a:lnSpc>
              <a:spcBef>
                <a:spcPts val="0"/>
              </a:spcBef>
              <a:spcAft>
                <a:spcPts val="0"/>
              </a:spcAft>
              <a:buSzPts val="1400"/>
              <a:buNone/>
            </a:pPr>
            <a:endParaRPr dirty="0"/>
          </a:p>
        </p:txBody>
      </p:sp>
      <p:sp>
        <p:nvSpPr>
          <p:cNvPr id="254" name="Google Shape;254;g5e269eea41_0_5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
              <a:t>16</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9"/>
        <p:cNvGrpSpPr/>
        <p:nvPr/>
      </p:nvGrpSpPr>
      <p:grpSpPr>
        <a:xfrm>
          <a:off x="0" y="0"/>
          <a:ext cx="0" cy="0"/>
          <a:chOff x="0" y="0"/>
          <a:chExt cx="0" cy="0"/>
        </a:xfrm>
      </p:grpSpPr>
      <p:sp>
        <p:nvSpPr>
          <p:cNvPr id="260" name="Google Shape;260;g5e269eea41_0_63: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1" name="Google Shape;261;g5e269eea41_0_6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2800" b="0" i="0" dirty="0">
                <a:solidFill>
                  <a:srgbClr val="333333"/>
                </a:solidFill>
                <a:effectLst/>
                <a:latin typeface="Open Sans"/>
              </a:rPr>
              <a:t>Pass out the second page of the Card Sort Graphic Organizer, which include the bulleted definitions. Give students an opportunity to re-sort their cards based on the appropriate definitions. Ask the class to share any changes they made after discovering more about each category. </a:t>
            </a:r>
            <a:endParaRPr dirty="0"/>
          </a:p>
        </p:txBody>
      </p:sp>
      <p:sp>
        <p:nvSpPr>
          <p:cNvPr id="262" name="Google Shape;262;g5e269eea41_0_63: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
              <a:t>17</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5e269eea41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g5e269eea41_0_6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 sz="1050" dirty="0">
                <a:solidFill>
                  <a:srgbClr val="3C4043"/>
                </a:solidFill>
                <a:highlight>
                  <a:srgbClr val="FFFFFF"/>
                </a:highlight>
                <a:latin typeface="Roboto"/>
                <a:ea typeface="Roboto"/>
                <a:cs typeface="Roboto"/>
                <a:sym typeface="Roboto"/>
              </a:rPr>
              <a:t>Ask students: what is a nearby career tech that you could attend? </a:t>
            </a:r>
            <a:endParaRPr sz="1050" dirty="0">
              <a:solidFill>
                <a:srgbClr val="3C4043"/>
              </a:solidFill>
              <a:highlight>
                <a:srgbClr val="FFFFFF"/>
              </a:highlight>
              <a:latin typeface="Roboto"/>
              <a:ea typeface="Roboto"/>
              <a:cs typeface="Roboto"/>
              <a:sym typeface="Roboto"/>
            </a:endParaRPr>
          </a:p>
          <a:p>
            <a:pPr marL="0" lvl="0" indent="0" algn="l" rtl="0">
              <a:lnSpc>
                <a:spcPct val="100000"/>
              </a:lnSpc>
              <a:spcBef>
                <a:spcPts val="0"/>
              </a:spcBef>
              <a:spcAft>
                <a:spcPts val="0"/>
              </a:spcAft>
              <a:buNone/>
            </a:pPr>
            <a:endParaRPr dirty="0"/>
          </a:p>
          <a:p>
            <a:pPr marL="0" lvl="0" indent="0" algn="l" rtl="0">
              <a:lnSpc>
                <a:spcPct val="100000"/>
              </a:lnSpc>
              <a:spcBef>
                <a:spcPts val="0"/>
              </a:spcBef>
              <a:spcAft>
                <a:spcPts val="0"/>
              </a:spcAft>
              <a:buSzPts val="1400"/>
              <a:buNone/>
            </a:pPr>
            <a:r>
              <a:rPr lang="en" sz="1050" dirty="0">
                <a:solidFill>
                  <a:srgbClr val="3C4043"/>
                </a:solidFill>
                <a:highlight>
                  <a:srgbClr val="FFFFFF"/>
                </a:highlight>
                <a:latin typeface="Roboto"/>
                <a:ea typeface="Roboto"/>
                <a:cs typeface="Roboto"/>
                <a:sym typeface="Roboto"/>
              </a:rPr>
              <a:t>Review the careers and the annual salary on the screen. These salaries are national averages, not local.</a:t>
            </a:r>
          </a:p>
          <a:p>
            <a:pPr marL="0" lvl="0" indent="0" algn="l" rtl="0">
              <a:lnSpc>
                <a:spcPct val="100000"/>
              </a:lnSpc>
              <a:spcBef>
                <a:spcPts val="0"/>
              </a:spcBef>
              <a:spcAft>
                <a:spcPts val="0"/>
              </a:spcAft>
              <a:buSzPts val="1400"/>
              <a:buNone/>
            </a:pP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 sz="1050" dirty="0">
                <a:solidFill>
                  <a:srgbClr val="3C4043"/>
                </a:solidFill>
                <a:highlight>
                  <a:srgbClr val="FFFFFF"/>
                </a:highlight>
                <a:latin typeface="Roboto"/>
                <a:sym typeface="Roboto"/>
              </a:rPr>
              <a:t>Image sources:</a:t>
            </a:r>
          </a:p>
          <a:p>
            <a:pPr marL="0" lvl="0" indent="0" algn="l" rtl="0">
              <a:lnSpc>
                <a:spcPct val="100000"/>
              </a:lnSpc>
              <a:spcBef>
                <a:spcPts val="0"/>
              </a:spcBef>
              <a:spcAft>
                <a:spcPts val="0"/>
              </a:spcAft>
              <a:buSzPts val="1400"/>
              <a:buNone/>
            </a:pP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US" sz="1600" b="0" i="0" dirty="0" err="1">
                <a:solidFill>
                  <a:srgbClr val="333333"/>
                </a:solidFill>
                <a:effectLst/>
                <a:latin typeface="Helvetica Neue"/>
              </a:rPr>
              <a:t>Goumenidis</a:t>
            </a:r>
            <a:r>
              <a:rPr lang="en-US" sz="1600" b="0" i="0" dirty="0">
                <a:solidFill>
                  <a:srgbClr val="333333"/>
                </a:solidFill>
                <a:effectLst/>
                <a:latin typeface="Helvetica Neue"/>
              </a:rPr>
              <a:t>, K. (2004). US Navy hull technician 3rd class Casey Caudill, of priest river, Idaho, practices different welding techniques to improve his skills aboard USS Ronald Reagan. </a:t>
            </a:r>
            <a:r>
              <a:rPr lang="en-US" sz="1600" b="0" i="1" dirty="0">
                <a:solidFill>
                  <a:srgbClr val="333333"/>
                </a:solidFill>
                <a:effectLst/>
                <a:latin typeface="Helvetica Neue"/>
              </a:rPr>
              <a:t>Wikimedia Commons</a:t>
            </a:r>
            <a:r>
              <a:rPr lang="en-US" sz="1600" b="0" i="0" dirty="0">
                <a:solidFill>
                  <a:srgbClr val="333333"/>
                </a:solidFill>
                <a:effectLst/>
                <a:latin typeface="Helvetica Neue"/>
              </a:rPr>
              <a:t>. https://commons.wikimedia.org/wiki/File:US_Navy_04 0225-N-8213G-058_Hull_Technician_3rd_Class_Casey_C </a:t>
            </a:r>
            <a:r>
              <a:rPr lang="en-US" sz="1600" b="0" i="0" dirty="0" err="1">
                <a:solidFill>
                  <a:srgbClr val="333333"/>
                </a:solidFill>
                <a:effectLst/>
                <a:latin typeface="Helvetica Neue"/>
              </a:rPr>
              <a:t>audill</a:t>
            </a:r>
            <a:r>
              <a:rPr lang="en-US" sz="1600" b="0" i="0" dirty="0">
                <a:solidFill>
                  <a:srgbClr val="333333"/>
                </a:solidFill>
                <a:effectLst/>
                <a:latin typeface="Helvetica Neue"/>
              </a:rPr>
              <a:t>,_of_Priest_River,_Idaho,_</a:t>
            </a:r>
            <a:r>
              <a:rPr lang="en-US" sz="1600" b="0" i="0" dirty="0" err="1">
                <a:solidFill>
                  <a:srgbClr val="333333"/>
                </a:solidFill>
                <a:effectLst/>
                <a:latin typeface="Helvetica Neue"/>
              </a:rPr>
              <a:t>practices_differen</a:t>
            </a:r>
            <a:r>
              <a:rPr lang="en-US" sz="1600" b="0" i="0" dirty="0">
                <a:solidFill>
                  <a:srgbClr val="333333"/>
                </a:solidFill>
                <a:effectLst/>
                <a:latin typeface="Helvetica Neue"/>
              </a:rPr>
              <a:t> </a:t>
            </a:r>
            <a:r>
              <a:rPr lang="en-US" sz="1600" b="0" i="0" dirty="0" err="1">
                <a:solidFill>
                  <a:srgbClr val="333333"/>
                </a:solidFill>
                <a:effectLst/>
                <a:latin typeface="Helvetica Neue"/>
              </a:rPr>
              <a:t>t_welding_techniques_to_improve_his_skills_aboard</a:t>
            </a:r>
            <a:r>
              <a:rPr lang="en-US" sz="1600" b="0" i="0" dirty="0">
                <a:solidFill>
                  <a:srgbClr val="333333"/>
                </a:solidFill>
                <a:effectLst/>
                <a:latin typeface="Helvetica Neue"/>
              </a:rPr>
              <a:t>_ USS_Ronald_Reagan_(CVN_76).jpg</a:t>
            </a: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US" sz="1050" dirty="0">
                <a:solidFill>
                  <a:srgbClr val="3C4043"/>
                </a:solidFill>
                <a:highlight>
                  <a:srgbClr val="FFFFFF"/>
                </a:highlight>
                <a:latin typeface="Roboto"/>
                <a:sym typeface="Roboto"/>
              </a:rPr>
              <a:t>f</a:t>
            </a:r>
            <a:r>
              <a:rPr lang="en" sz="1050" dirty="0">
                <a:solidFill>
                  <a:srgbClr val="3C4043"/>
                </a:solidFill>
                <a:highlight>
                  <a:srgbClr val="FFFFFF"/>
                </a:highlight>
                <a:latin typeface="Roboto"/>
                <a:sym typeface="Roboto"/>
              </a:rPr>
              <a:t>reepik.diller. (n.d.). Steel scissors. </a:t>
            </a:r>
            <a:r>
              <a:rPr lang="en" sz="1050" i="1" dirty="0">
                <a:solidFill>
                  <a:srgbClr val="3C4043"/>
                </a:solidFill>
                <a:highlight>
                  <a:srgbClr val="FFFFFF"/>
                </a:highlight>
                <a:latin typeface="Roboto"/>
                <a:sym typeface="Roboto"/>
              </a:rPr>
              <a:t>Freepik</a:t>
            </a:r>
            <a:r>
              <a:rPr lang="en" sz="1050" dirty="0">
                <a:solidFill>
                  <a:srgbClr val="3C4043"/>
                </a:solidFill>
                <a:highlight>
                  <a:srgbClr val="FFFFFF"/>
                </a:highlight>
                <a:latin typeface="Roboto"/>
                <a:sym typeface="Roboto"/>
              </a:rPr>
              <a:t>. </a:t>
            </a:r>
            <a:r>
              <a:rPr lang="en-US" sz="1050" dirty="0">
                <a:solidFill>
                  <a:srgbClr val="3C4043"/>
                </a:solidFill>
                <a:highlight>
                  <a:srgbClr val="FFFFFF"/>
                </a:highlight>
                <a:latin typeface="Roboto"/>
                <a:sym typeface="Roboto"/>
              </a:rPr>
              <a:t>https://www.freepik.com/free-photo/steel-scissors-lie-wave-silk-brown-hair-with-black-comb_2612555.htm</a:t>
            </a: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US" sz="1600" b="0" i="0" dirty="0" err="1">
                <a:solidFill>
                  <a:srgbClr val="333333"/>
                </a:solidFill>
                <a:effectLst/>
                <a:latin typeface="Helvetica Neue"/>
              </a:rPr>
              <a:t>jcomp</a:t>
            </a:r>
            <a:r>
              <a:rPr lang="en-US" sz="1600" b="0" i="0" dirty="0">
                <a:solidFill>
                  <a:srgbClr val="333333"/>
                </a:solidFill>
                <a:effectLst/>
                <a:latin typeface="Helvetica Neue"/>
              </a:rPr>
              <a:t>. (n.d.). Mechanic man repairing car. </a:t>
            </a:r>
            <a:r>
              <a:rPr lang="en-US" sz="1600" b="0" i="1" dirty="0" err="1">
                <a:solidFill>
                  <a:srgbClr val="333333"/>
                </a:solidFill>
                <a:effectLst/>
                <a:latin typeface="Helvetica Neue"/>
              </a:rPr>
              <a:t>Freepik</a:t>
            </a:r>
            <a:r>
              <a:rPr lang="en-US" sz="1600" b="0" i="0" dirty="0">
                <a:solidFill>
                  <a:srgbClr val="333333"/>
                </a:solidFill>
                <a:effectLst/>
                <a:latin typeface="Helvetica Neue"/>
              </a:rPr>
              <a:t>. https://www.freepik.com/free-photo/mechanic-man-re pairing-car_3805867.htm</a:t>
            </a: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 sz="1050" dirty="0">
                <a:solidFill>
                  <a:srgbClr val="3C4043"/>
                </a:solidFill>
                <a:highlight>
                  <a:srgbClr val="FFFFFF"/>
                </a:highlight>
                <a:latin typeface="Roboto"/>
                <a:sym typeface="Roboto"/>
              </a:rPr>
              <a:t>Spiske, M. (2018 April). Toddler pouring sand. </a:t>
            </a:r>
            <a:r>
              <a:rPr lang="en" sz="1050" i="1" dirty="0">
                <a:solidFill>
                  <a:srgbClr val="3C4043"/>
                </a:solidFill>
                <a:highlight>
                  <a:srgbClr val="FFFFFF"/>
                </a:highlight>
                <a:latin typeface="Roboto"/>
                <a:sym typeface="Roboto"/>
              </a:rPr>
              <a:t>Unsplash. </a:t>
            </a:r>
            <a:r>
              <a:rPr lang="en-US" sz="1050" dirty="0">
                <a:solidFill>
                  <a:srgbClr val="3C4043"/>
                </a:solidFill>
                <a:highlight>
                  <a:srgbClr val="FFFFFF"/>
                </a:highlight>
                <a:latin typeface="Roboto"/>
                <a:sym typeface="Roboto"/>
              </a:rPr>
              <a:t>https://unsplash.com/photos/z02yFSgVRbA</a:t>
            </a:r>
            <a:endParaRPr lang="en" sz="1050" dirty="0">
              <a:solidFill>
                <a:srgbClr val="3C4043"/>
              </a:solidFill>
              <a:highlight>
                <a:srgbClr val="FFFFFF"/>
              </a:highlight>
              <a:latin typeface="Roboto"/>
              <a:sym typeface="Roboto"/>
            </a:endParaRPr>
          </a:p>
        </p:txBody>
      </p:sp>
      <p:sp>
        <p:nvSpPr>
          <p:cNvPr id="269" name="Google Shape;269;g5e269eea41_0_6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
              <a:t>18</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5e269eea41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g5e269eea41_0_6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None/>
            </a:pPr>
            <a:r>
              <a:rPr lang="en-US" sz="1050" dirty="0">
                <a:solidFill>
                  <a:srgbClr val="3C4043"/>
                </a:solidFill>
                <a:highlight>
                  <a:srgbClr val="FFFFFF"/>
                </a:highlight>
                <a:latin typeface="Roboto"/>
                <a:ea typeface="Roboto"/>
                <a:cs typeface="Roboto"/>
                <a:sym typeface="Roboto"/>
              </a:rPr>
              <a:t>Review careers and salaries. </a:t>
            </a:r>
          </a:p>
          <a:p>
            <a:pPr marL="0" lvl="0" indent="0" algn="l" rtl="0">
              <a:lnSpc>
                <a:spcPct val="100000"/>
              </a:lnSpc>
              <a:spcBef>
                <a:spcPts val="0"/>
              </a:spcBef>
              <a:spcAft>
                <a:spcPts val="0"/>
              </a:spcAft>
              <a:buNone/>
            </a:pPr>
            <a:endParaRPr lang="en-US" sz="1050" dirty="0"/>
          </a:p>
          <a:p>
            <a:pPr marL="0" lvl="0" indent="0" algn="l" rtl="0">
              <a:lnSpc>
                <a:spcPct val="100000"/>
              </a:lnSpc>
              <a:spcBef>
                <a:spcPts val="0"/>
              </a:spcBef>
              <a:spcAft>
                <a:spcPts val="0"/>
              </a:spcAft>
              <a:buSzPts val="1400"/>
              <a:buNone/>
            </a:pPr>
            <a:r>
              <a:rPr lang="en-US" sz="1050" dirty="0">
                <a:solidFill>
                  <a:srgbClr val="3C4043"/>
                </a:solidFill>
                <a:highlight>
                  <a:srgbClr val="FFFFFF"/>
                </a:highlight>
                <a:latin typeface="Roboto"/>
                <a:ea typeface="Roboto"/>
                <a:cs typeface="Roboto"/>
                <a:sym typeface="Roboto"/>
              </a:rPr>
              <a:t>The listed firefighter salary tends to spark conversation. Note to students that you need many types of certifications to be a fireman in a larger city station, and that this salary does not refer to volunteer firefighters. If you want to be a firefighter in a larger town, you need to have an associate degree or higher in many cases, as the field is very competitive.</a:t>
            </a:r>
          </a:p>
          <a:p>
            <a:pPr marL="0" lvl="0" indent="0" algn="l" rtl="0">
              <a:lnSpc>
                <a:spcPct val="100000"/>
              </a:lnSpc>
              <a:spcBef>
                <a:spcPts val="0"/>
              </a:spcBef>
              <a:spcAft>
                <a:spcPts val="0"/>
              </a:spcAft>
              <a:buSzPts val="1400"/>
              <a:buNone/>
            </a:pPr>
            <a:endParaRPr lang="en-US" sz="1050" dirty="0">
              <a:solidFill>
                <a:srgbClr val="3C4043"/>
              </a:solidFill>
              <a:highlight>
                <a:srgbClr val="FFFFFF"/>
              </a:highlight>
              <a:latin typeface="Roboto"/>
              <a:ea typeface="Roboto"/>
              <a:cs typeface="Roboto"/>
              <a:sym typeface="Roboto"/>
            </a:endParaRPr>
          </a:p>
          <a:p>
            <a:pPr marL="0" lvl="0" indent="0" algn="l" rtl="0">
              <a:lnSpc>
                <a:spcPct val="100000"/>
              </a:lnSpc>
              <a:spcBef>
                <a:spcPts val="0"/>
              </a:spcBef>
              <a:spcAft>
                <a:spcPts val="0"/>
              </a:spcAft>
              <a:buSzPts val="1400"/>
              <a:buNone/>
            </a:pPr>
            <a:r>
              <a:rPr lang="en-US" sz="1050" dirty="0">
                <a:solidFill>
                  <a:srgbClr val="3C4043"/>
                </a:solidFill>
                <a:highlight>
                  <a:srgbClr val="FFFFFF"/>
                </a:highlight>
                <a:latin typeface="Roboto"/>
                <a:ea typeface="Roboto"/>
                <a:cs typeface="Roboto"/>
                <a:sym typeface="Roboto"/>
              </a:rPr>
              <a:t>The dental hygienist career requires an associate degree at minimum, but you can also pursue a bachelor’s for higher pay and more job choices.</a:t>
            </a:r>
          </a:p>
          <a:p>
            <a:pPr marL="0" lvl="0" indent="0" algn="l" rtl="0">
              <a:lnSpc>
                <a:spcPct val="100000"/>
              </a:lnSpc>
              <a:spcBef>
                <a:spcPts val="0"/>
              </a:spcBef>
              <a:spcAft>
                <a:spcPts val="0"/>
              </a:spcAft>
              <a:buSzPts val="1400"/>
              <a:buNone/>
            </a:pPr>
            <a:endParaRPr lang="en-US" sz="1050" dirty="0">
              <a:solidFill>
                <a:srgbClr val="3C4043"/>
              </a:solidFill>
              <a:highlight>
                <a:srgbClr val="FFFFFF"/>
              </a:highlight>
              <a:latin typeface="Roboto"/>
              <a:ea typeface="Roboto"/>
              <a:cs typeface="Roboto"/>
              <a:sym typeface="Roboto"/>
            </a:endParaRPr>
          </a:p>
          <a:p>
            <a:pPr marL="0" lvl="0" indent="0" algn="l" rtl="0">
              <a:lnSpc>
                <a:spcPct val="100000"/>
              </a:lnSpc>
              <a:spcBef>
                <a:spcPts val="0"/>
              </a:spcBef>
              <a:spcAft>
                <a:spcPts val="0"/>
              </a:spcAft>
              <a:buSzPts val="1400"/>
              <a:buNone/>
            </a:pPr>
            <a:r>
              <a:rPr lang="en-US" sz="1050" dirty="0">
                <a:solidFill>
                  <a:srgbClr val="3C4043"/>
                </a:solidFill>
                <a:highlight>
                  <a:srgbClr val="FFFFFF"/>
                </a:highlight>
                <a:latin typeface="Roboto"/>
                <a:ea typeface="Roboto"/>
                <a:cs typeface="Roboto"/>
                <a:sym typeface="Roboto"/>
              </a:rPr>
              <a:t>Ask students: what is a nearby 2-year college that you could attend?</a:t>
            </a:r>
          </a:p>
          <a:p>
            <a:pPr marL="0" lvl="0" indent="0" algn="l" rtl="0">
              <a:lnSpc>
                <a:spcPct val="100000"/>
              </a:lnSpc>
              <a:spcBef>
                <a:spcPts val="0"/>
              </a:spcBef>
              <a:spcAft>
                <a:spcPts val="0"/>
              </a:spcAft>
              <a:buSzPts val="1400"/>
              <a:buNone/>
            </a:pPr>
            <a:endParaRPr lang="en-US" sz="1050" dirty="0">
              <a:solidFill>
                <a:srgbClr val="3C4043"/>
              </a:solidFill>
              <a:highlight>
                <a:srgbClr val="FFFFFF"/>
              </a:highlight>
              <a:latin typeface="Roboto"/>
              <a:ea typeface="Roboto"/>
              <a:cs typeface="Roboto"/>
              <a:sym typeface="Roboto"/>
            </a:endParaRPr>
          </a:p>
          <a:p>
            <a:pPr marL="0" lvl="0" indent="0" algn="l" rtl="0">
              <a:lnSpc>
                <a:spcPct val="100000"/>
              </a:lnSpc>
              <a:spcBef>
                <a:spcPts val="0"/>
              </a:spcBef>
              <a:spcAft>
                <a:spcPts val="0"/>
              </a:spcAft>
              <a:buSzPts val="1400"/>
              <a:buNone/>
            </a:pPr>
            <a:r>
              <a:rPr lang="en" sz="800" dirty="0">
                <a:solidFill>
                  <a:srgbClr val="3C4043"/>
                </a:solidFill>
                <a:highlight>
                  <a:srgbClr val="FFFFFF"/>
                </a:highlight>
                <a:latin typeface="Roboto"/>
                <a:sym typeface="Roboto"/>
              </a:rPr>
              <a:t>Image sources:</a:t>
            </a:r>
          </a:p>
          <a:p>
            <a:pPr marL="0" lvl="0" indent="0" algn="l" rtl="0">
              <a:lnSpc>
                <a:spcPct val="100000"/>
              </a:lnSpc>
              <a:spcBef>
                <a:spcPts val="0"/>
              </a:spcBef>
              <a:spcAft>
                <a:spcPts val="0"/>
              </a:spcAft>
              <a:buSzPts val="1400"/>
              <a:buNone/>
            </a:pP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 sz="800" dirty="0">
                <a:solidFill>
                  <a:srgbClr val="3C4043"/>
                </a:solidFill>
                <a:highlight>
                  <a:srgbClr val="FFFFFF"/>
                </a:highlight>
                <a:latin typeface="Roboto"/>
                <a:sym typeface="Roboto"/>
              </a:rPr>
              <a:t>Amoy, P. (2019 April). Person holding computer mouse. </a:t>
            </a:r>
            <a:r>
              <a:rPr lang="en" sz="800" i="1" dirty="0">
                <a:solidFill>
                  <a:srgbClr val="3C4043"/>
                </a:solidFill>
                <a:highlight>
                  <a:srgbClr val="FFFFFF"/>
                </a:highlight>
                <a:latin typeface="Roboto"/>
                <a:sym typeface="Roboto"/>
              </a:rPr>
              <a:t>Unsplash. </a:t>
            </a:r>
            <a:r>
              <a:rPr lang="en-US" sz="800" dirty="0">
                <a:solidFill>
                  <a:srgbClr val="3C4043"/>
                </a:solidFill>
                <a:highlight>
                  <a:srgbClr val="FFFFFF"/>
                </a:highlight>
                <a:latin typeface="Roboto"/>
                <a:sym typeface="Roboto"/>
              </a:rPr>
              <a:t>https://unsplash.com/photos/6DfEbkqsTiA</a:t>
            </a:r>
          </a:p>
          <a:p>
            <a:pPr marL="0" lvl="0" indent="0" algn="l" rtl="0">
              <a:lnSpc>
                <a:spcPct val="100000"/>
              </a:lnSpc>
              <a:spcBef>
                <a:spcPts val="0"/>
              </a:spcBef>
              <a:spcAft>
                <a:spcPts val="0"/>
              </a:spcAft>
              <a:buSzPts val="1400"/>
              <a:buNone/>
            </a:pPr>
            <a:endParaRPr lang="en-US" sz="800" dirty="0">
              <a:solidFill>
                <a:srgbClr val="3C4043"/>
              </a:solidFill>
              <a:highlight>
                <a:srgbClr val="FFFFFF"/>
              </a:highlight>
              <a:latin typeface="Roboto"/>
              <a:sym typeface="Roboto"/>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 sz="800" dirty="0">
                <a:solidFill>
                  <a:srgbClr val="3C4043"/>
                </a:solidFill>
                <a:highlight>
                  <a:srgbClr val="FFFFFF"/>
                </a:highlight>
                <a:latin typeface="Roboto"/>
                <a:sym typeface="Roboto"/>
              </a:rPr>
              <a:t>Chesin, M. (2019 December). Fireman wearing mask. </a:t>
            </a:r>
            <a:r>
              <a:rPr lang="en" sz="800" i="1" dirty="0">
                <a:solidFill>
                  <a:srgbClr val="3C4043"/>
                </a:solidFill>
                <a:highlight>
                  <a:srgbClr val="FFFFFF"/>
                </a:highlight>
                <a:latin typeface="Roboto"/>
                <a:sym typeface="Roboto"/>
              </a:rPr>
              <a:t>Unsplash. </a:t>
            </a:r>
            <a:r>
              <a:rPr lang="en-US" sz="800" dirty="0">
                <a:solidFill>
                  <a:srgbClr val="3C4043"/>
                </a:solidFill>
                <a:highlight>
                  <a:srgbClr val="FFFFFF"/>
                </a:highlight>
                <a:latin typeface="Roboto"/>
                <a:sym typeface="Roboto"/>
              </a:rPr>
              <a:t>https://unsplash.com/photos/HWTXLsPdut4</a:t>
            </a: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US" sz="800" dirty="0">
              <a:solidFill>
                <a:srgbClr val="3C4043"/>
              </a:solidFill>
              <a:highlight>
                <a:srgbClr val="FFFFFF"/>
              </a:highlight>
              <a:latin typeface="Roboto"/>
              <a:sym typeface="Roboto"/>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 sz="800" dirty="0">
                <a:solidFill>
                  <a:srgbClr val="3C4043"/>
                </a:solidFill>
                <a:highlight>
                  <a:srgbClr val="FFFFFF"/>
                </a:highlight>
                <a:latin typeface="Roboto"/>
                <a:sym typeface="Roboto"/>
              </a:rPr>
              <a:t>Hasani, A. (2020 June). Man in white crew neck t-shirt. </a:t>
            </a:r>
            <a:r>
              <a:rPr lang="en" sz="800" i="1" dirty="0">
                <a:solidFill>
                  <a:srgbClr val="3C4043"/>
                </a:solidFill>
                <a:highlight>
                  <a:srgbClr val="FFFFFF"/>
                </a:highlight>
                <a:latin typeface="Roboto"/>
                <a:sym typeface="Roboto"/>
              </a:rPr>
              <a:t>Unsplash. </a:t>
            </a:r>
            <a:r>
              <a:rPr lang="en-US" sz="800" dirty="0">
                <a:solidFill>
                  <a:srgbClr val="3C4043"/>
                </a:solidFill>
                <a:highlight>
                  <a:srgbClr val="FFFFFF"/>
                </a:highlight>
                <a:latin typeface="Roboto"/>
                <a:sym typeface="Roboto"/>
              </a:rPr>
              <a:t>https://unsplash.com/photos/5yCiIj1fxmc</a:t>
            </a: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US" sz="800" dirty="0">
              <a:solidFill>
                <a:srgbClr val="3C4043"/>
              </a:solidFill>
              <a:highlight>
                <a:srgbClr val="FFFFFF"/>
              </a:highlight>
              <a:latin typeface="Roboto"/>
              <a:sym typeface="Roboto"/>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 sz="800" dirty="0">
                <a:solidFill>
                  <a:srgbClr val="3C4043"/>
                </a:solidFill>
                <a:highlight>
                  <a:srgbClr val="FFFFFF"/>
                </a:highlight>
                <a:latin typeface="Roboto"/>
                <a:sym typeface="Roboto"/>
              </a:rPr>
              <a:t>Shaw, H. (2019 September). Woman doing dental. </a:t>
            </a:r>
            <a:r>
              <a:rPr lang="en" sz="800" i="1" dirty="0">
                <a:solidFill>
                  <a:srgbClr val="3C4043"/>
                </a:solidFill>
                <a:highlight>
                  <a:srgbClr val="FFFFFF"/>
                </a:highlight>
                <a:latin typeface="Roboto"/>
                <a:sym typeface="Roboto"/>
              </a:rPr>
              <a:t>Unsplash. </a:t>
            </a:r>
            <a:r>
              <a:rPr lang="en-US" sz="800" dirty="0">
                <a:solidFill>
                  <a:srgbClr val="3C4043"/>
                </a:solidFill>
                <a:highlight>
                  <a:srgbClr val="FFFFFF"/>
                </a:highlight>
                <a:latin typeface="Roboto"/>
                <a:sym typeface="Roboto"/>
              </a:rPr>
              <a:t>https://unsplash.com/photos/Dqrlp6cMLkE</a:t>
            </a:r>
            <a:endParaRPr lang="en-US" sz="1050" dirty="0">
              <a:solidFill>
                <a:srgbClr val="3C4043"/>
              </a:solidFill>
              <a:highlight>
                <a:srgbClr val="FFFFFF"/>
              </a:highlight>
              <a:latin typeface="Roboto"/>
              <a:ea typeface="Roboto"/>
              <a:cs typeface="Roboto"/>
              <a:sym typeface="Roboto"/>
            </a:endParaRPr>
          </a:p>
        </p:txBody>
      </p:sp>
      <p:sp>
        <p:nvSpPr>
          <p:cNvPr id="269" name="Google Shape;269;g5e269eea41_0_6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
              <a:t>19</a:t>
            </a:fld>
            <a:endParaRPr/>
          </a:p>
        </p:txBody>
      </p:sp>
    </p:spTree>
    <p:extLst>
      <p:ext uri="{BB962C8B-B14F-4D97-AF65-F5344CB8AC3E}">
        <p14:creationId xmlns:p14="http://schemas.microsoft.com/office/powerpoint/2010/main" val="116950406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66"/>
        <p:cNvGrpSpPr/>
        <p:nvPr/>
      </p:nvGrpSpPr>
      <p:grpSpPr>
        <a:xfrm>
          <a:off x="0" y="0"/>
          <a:ext cx="0" cy="0"/>
          <a:chOff x="0" y="0"/>
          <a:chExt cx="0" cy="0"/>
        </a:xfrm>
      </p:grpSpPr>
      <p:sp>
        <p:nvSpPr>
          <p:cNvPr id="267" name="Google Shape;267;g5e269eea41_0_69: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68" name="Google Shape;268;g5e269eea41_0_69: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1050" dirty="0">
                <a:solidFill>
                  <a:srgbClr val="3C4043"/>
                </a:solidFill>
                <a:highlight>
                  <a:srgbClr val="FFFFFF"/>
                </a:highlight>
                <a:latin typeface="Roboto"/>
                <a:ea typeface="Roboto"/>
                <a:cs typeface="Roboto"/>
                <a:sym typeface="Roboto"/>
              </a:rPr>
              <a:t>Ask students: what is a nearby 4-year college that you could attend?</a:t>
            </a:r>
          </a:p>
          <a:p>
            <a:pPr marL="0" lvl="0" indent="0" algn="l" rtl="0">
              <a:lnSpc>
                <a:spcPct val="100000"/>
              </a:lnSpc>
              <a:spcBef>
                <a:spcPts val="0"/>
              </a:spcBef>
              <a:spcAft>
                <a:spcPts val="0"/>
              </a:spcAft>
              <a:buSzPts val="1400"/>
              <a:buNone/>
            </a:pPr>
            <a:endParaRPr lang="en-US" sz="105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 sz="800" dirty="0">
                <a:solidFill>
                  <a:srgbClr val="3C4043"/>
                </a:solidFill>
                <a:highlight>
                  <a:srgbClr val="FFFFFF"/>
                </a:highlight>
                <a:latin typeface="Roboto"/>
                <a:sym typeface="Roboto"/>
              </a:rPr>
              <a:t>Image sources:</a:t>
            </a:r>
          </a:p>
          <a:p>
            <a:pPr marL="0" lvl="0" indent="0" algn="l" rtl="0">
              <a:lnSpc>
                <a:spcPct val="100000"/>
              </a:lnSpc>
              <a:spcBef>
                <a:spcPts val="0"/>
              </a:spcBef>
              <a:spcAft>
                <a:spcPts val="0"/>
              </a:spcAft>
              <a:buSzPts val="1400"/>
              <a:buNone/>
            </a:pPr>
            <a:endParaRPr lang="en" sz="800" dirty="0">
              <a:solidFill>
                <a:srgbClr val="3C4043"/>
              </a:solidFill>
              <a:highlight>
                <a:srgbClr val="FFFFFF"/>
              </a:highlight>
              <a:latin typeface="Roboto"/>
              <a:sym typeface="Roboto"/>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 sz="800" dirty="0">
                <a:solidFill>
                  <a:srgbClr val="3C4043"/>
                </a:solidFill>
                <a:highlight>
                  <a:srgbClr val="FFFFFF"/>
                </a:highlight>
                <a:latin typeface="Roboto"/>
                <a:sym typeface="Roboto"/>
              </a:rPr>
              <a:t>Cull, K. (2019 September). Man holding DSLR camera. </a:t>
            </a:r>
            <a:r>
              <a:rPr lang="en" sz="800" i="1" dirty="0">
                <a:solidFill>
                  <a:srgbClr val="3C4043"/>
                </a:solidFill>
                <a:highlight>
                  <a:srgbClr val="FFFFFF"/>
                </a:highlight>
                <a:latin typeface="Roboto"/>
                <a:sym typeface="Roboto"/>
              </a:rPr>
              <a:t>Unsplash. </a:t>
            </a:r>
            <a:r>
              <a:rPr lang="en-US" sz="800" dirty="0">
                <a:solidFill>
                  <a:srgbClr val="3C4043"/>
                </a:solidFill>
                <a:highlight>
                  <a:srgbClr val="FFFFFF"/>
                </a:highlight>
                <a:latin typeface="Roboto"/>
                <a:sym typeface="Roboto"/>
              </a:rPr>
              <a:t>https://unsplash.com/photos/YXdrb9qr8cs</a:t>
            </a: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 sz="800" dirty="0">
                <a:solidFill>
                  <a:srgbClr val="3C4043"/>
                </a:solidFill>
                <a:highlight>
                  <a:srgbClr val="FFFFFF"/>
                </a:highlight>
                <a:latin typeface="Roboto"/>
                <a:sym typeface="Roboto"/>
              </a:rPr>
              <a:t>Graham, S. (2016 January). Person holding pencil near laptop computer. </a:t>
            </a:r>
            <a:r>
              <a:rPr lang="en" sz="800" i="1" dirty="0">
                <a:solidFill>
                  <a:srgbClr val="3C4043"/>
                </a:solidFill>
                <a:highlight>
                  <a:srgbClr val="FFFFFF"/>
                </a:highlight>
                <a:latin typeface="Roboto"/>
                <a:sym typeface="Roboto"/>
              </a:rPr>
              <a:t>Unsplash. </a:t>
            </a:r>
            <a:r>
              <a:rPr lang="en-US" sz="800" dirty="0">
                <a:solidFill>
                  <a:srgbClr val="3C4043"/>
                </a:solidFill>
                <a:highlight>
                  <a:srgbClr val="FFFFFF"/>
                </a:highlight>
                <a:latin typeface="Roboto"/>
                <a:sym typeface="Roboto"/>
              </a:rPr>
              <a:t>https://unsplash.com/photos/5fNmWej4tAA</a:t>
            </a:r>
          </a:p>
          <a:p>
            <a:pPr marL="0" lvl="0" indent="0" algn="l" rtl="0">
              <a:lnSpc>
                <a:spcPct val="100000"/>
              </a:lnSpc>
              <a:spcBef>
                <a:spcPts val="0"/>
              </a:spcBef>
              <a:spcAft>
                <a:spcPts val="0"/>
              </a:spcAft>
              <a:buSzPts val="1400"/>
              <a:buNone/>
            </a:pP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r>
              <a:rPr lang="en-US" sz="1050" b="0" i="0" dirty="0" err="1">
                <a:solidFill>
                  <a:srgbClr val="333333"/>
                </a:solidFill>
                <a:effectLst/>
                <a:latin typeface="Helvetica Neue"/>
              </a:rPr>
              <a:t>Ikegame</a:t>
            </a:r>
            <a:r>
              <a:rPr lang="en-US" sz="1050" b="0" i="0" dirty="0">
                <a:solidFill>
                  <a:srgbClr val="333333"/>
                </a:solidFill>
                <a:effectLst/>
                <a:latin typeface="Helvetica Neue"/>
              </a:rPr>
              <a:t>, S. (2009). FBI in Vancouver, TV series “Fringe” shooting. </a:t>
            </a:r>
            <a:r>
              <a:rPr lang="en-US" sz="1050" b="0" i="1" dirty="0">
                <a:solidFill>
                  <a:srgbClr val="333333"/>
                </a:solidFill>
                <a:effectLst/>
                <a:latin typeface="Helvetica Neue"/>
              </a:rPr>
              <a:t>Wikimedia Commons</a:t>
            </a:r>
            <a:r>
              <a:rPr lang="en-US" sz="1050" b="0" i="0" dirty="0">
                <a:solidFill>
                  <a:srgbClr val="333333"/>
                </a:solidFill>
                <a:effectLst/>
                <a:latin typeface="Helvetica Neue"/>
              </a:rPr>
              <a:t>. https://commons.wikimedia.org/wiki/File:F_B_I_(3769245201).jpg</a:t>
            </a: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 sz="800" dirty="0">
              <a:solidFill>
                <a:srgbClr val="3C4043"/>
              </a:solidFill>
              <a:highlight>
                <a:srgbClr val="FFFFFF"/>
              </a:highlight>
              <a:latin typeface="Roboto"/>
              <a:sym typeface="Roboto"/>
            </a:endParaRPr>
          </a:p>
          <a:p>
            <a:pPr marL="0" marR="0" lvl="0" indent="0" algn="l" defTabSz="914400" rtl="0" eaLnBrk="1" fontAlgn="auto" latinLnBrk="0" hangingPunct="1">
              <a:lnSpc>
                <a:spcPct val="100000"/>
              </a:lnSpc>
              <a:spcBef>
                <a:spcPts val="0"/>
              </a:spcBef>
              <a:spcAft>
                <a:spcPts val="0"/>
              </a:spcAft>
              <a:buClrTx/>
              <a:buSzPts val="1400"/>
              <a:buFontTx/>
              <a:buNone/>
              <a:tabLst/>
              <a:defRPr/>
            </a:pPr>
            <a:r>
              <a:rPr lang="en-US" sz="800" dirty="0" err="1">
                <a:solidFill>
                  <a:srgbClr val="3C4043"/>
                </a:solidFill>
                <a:highlight>
                  <a:srgbClr val="FFFFFF"/>
                </a:highlight>
                <a:latin typeface="Roboto"/>
                <a:sym typeface="Roboto"/>
              </a:rPr>
              <a:t>mindandi</a:t>
            </a:r>
            <a:r>
              <a:rPr lang="en" sz="800" dirty="0">
                <a:solidFill>
                  <a:srgbClr val="3C4043"/>
                </a:solidFill>
                <a:highlight>
                  <a:srgbClr val="FFFFFF"/>
                </a:highlight>
                <a:latin typeface="Roboto"/>
                <a:sym typeface="Roboto"/>
              </a:rPr>
              <a:t>. (n.d.). </a:t>
            </a:r>
            <a:r>
              <a:rPr lang="en-US" sz="1100" b="0" i="0" dirty="0">
                <a:solidFill>
                  <a:srgbClr val="374957"/>
                </a:solidFill>
                <a:effectLst/>
                <a:latin typeface="Proxima Nova"/>
              </a:rPr>
              <a:t>Image of engineering objects on workplace top view</a:t>
            </a:r>
            <a:r>
              <a:rPr lang="en" sz="800" dirty="0">
                <a:solidFill>
                  <a:srgbClr val="3C4043"/>
                </a:solidFill>
                <a:highlight>
                  <a:srgbClr val="FFFFFF"/>
                </a:highlight>
                <a:latin typeface="Roboto"/>
                <a:sym typeface="Roboto"/>
              </a:rPr>
              <a:t>. </a:t>
            </a:r>
            <a:r>
              <a:rPr lang="en" sz="800" i="1" dirty="0">
                <a:solidFill>
                  <a:srgbClr val="3C4043"/>
                </a:solidFill>
                <a:highlight>
                  <a:srgbClr val="FFFFFF"/>
                </a:highlight>
                <a:latin typeface="Roboto"/>
                <a:sym typeface="Roboto"/>
              </a:rPr>
              <a:t>Freepik</a:t>
            </a:r>
            <a:r>
              <a:rPr lang="en" sz="800" dirty="0">
                <a:solidFill>
                  <a:srgbClr val="3C4043"/>
                </a:solidFill>
                <a:highlight>
                  <a:srgbClr val="FFFFFF"/>
                </a:highlight>
                <a:latin typeface="Roboto"/>
                <a:sym typeface="Roboto"/>
              </a:rPr>
              <a:t>. </a:t>
            </a:r>
            <a:r>
              <a:rPr lang="en-US" sz="800" dirty="0">
                <a:solidFill>
                  <a:srgbClr val="3C4043"/>
                </a:solidFill>
                <a:highlight>
                  <a:srgbClr val="FFFFFF"/>
                </a:highlight>
                <a:latin typeface="Roboto"/>
                <a:sym typeface="Roboto"/>
              </a:rPr>
              <a:t>https://www.freepik.com/free-photo/image-engineering-objects-workplace-top-view-construction-concept-engineering-tools-vintage-tone-retro-filter-effect-soft-focus-selective-focus_1239244.htm</a:t>
            </a:r>
            <a:endParaRPr lang="en" sz="800" dirty="0">
              <a:solidFill>
                <a:srgbClr val="3C4043"/>
              </a:solidFill>
              <a:highlight>
                <a:srgbClr val="FFFFFF"/>
              </a:highlight>
              <a:latin typeface="Roboto"/>
              <a:sym typeface="Roboto"/>
            </a:endParaRPr>
          </a:p>
          <a:p>
            <a:pPr marL="0" lvl="0" indent="0" algn="l" rtl="0">
              <a:lnSpc>
                <a:spcPct val="100000"/>
              </a:lnSpc>
              <a:spcBef>
                <a:spcPts val="0"/>
              </a:spcBef>
              <a:spcAft>
                <a:spcPts val="0"/>
              </a:spcAft>
              <a:buSzPts val="1400"/>
              <a:buNone/>
            </a:pPr>
            <a:endParaRPr lang="en-US" sz="1050" dirty="0"/>
          </a:p>
        </p:txBody>
      </p:sp>
      <p:sp>
        <p:nvSpPr>
          <p:cNvPr id="269" name="Google Shape;269;g5e269eea41_0_69: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
              <a:t>20</a:t>
            </a:fld>
            <a:endParaRPr/>
          </a:p>
        </p:txBody>
      </p:sp>
    </p:spTree>
    <p:extLst>
      <p:ext uri="{BB962C8B-B14F-4D97-AF65-F5344CB8AC3E}">
        <p14:creationId xmlns:p14="http://schemas.microsoft.com/office/powerpoint/2010/main" val="374228375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2"/>
        <p:cNvGrpSpPr/>
        <p:nvPr/>
      </p:nvGrpSpPr>
      <p:grpSpPr>
        <a:xfrm>
          <a:off x="0" y="0"/>
          <a:ext cx="0" cy="0"/>
          <a:chOff x="0" y="0"/>
          <a:chExt cx="0" cy="0"/>
        </a:xfrm>
      </p:grpSpPr>
      <p:sp>
        <p:nvSpPr>
          <p:cNvPr id="313" name="Google Shape;313;p20: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14" name="Google Shape;314;p20: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457200" marR="0" lvl="0" indent="-228600" algn="l" rtl="0">
              <a:lnSpc>
                <a:spcPct val="100000"/>
              </a:lnSpc>
              <a:spcBef>
                <a:spcPts val="0"/>
              </a:spcBef>
              <a:spcAft>
                <a:spcPts val="0"/>
              </a:spcAft>
              <a:buSzPts val="1400"/>
              <a:buNone/>
            </a:pPr>
            <a:endParaRPr/>
          </a:p>
        </p:txBody>
      </p:sp>
      <p:sp>
        <p:nvSpPr>
          <p:cNvPr id="315" name="Google Shape;315;p20: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 sz="1200" b="0" i="0" u="none" strike="noStrike" cap="none">
                <a:solidFill>
                  <a:schemeClr val="dk1"/>
                </a:solidFill>
                <a:latin typeface="Calibri"/>
                <a:ea typeface="Calibri"/>
                <a:cs typeface="Calibri"/>
                <a:sym typeface="Calibri"/>
              </a:rPr>
              <a:t>21</a:t>
            </a:fld>
            <a:endParaRPr sz="1200" b="0" i="0" u="none" strike="noStrike" cap="none">
              <a:solidFill>
                <a:schemeClr val="dk1"/>
              </a:solidFill>
              <a:latin typeface="Calibri"/>
              <a:ea typeface="Calibri"/>
              <a:cs typeface="Calibri"/>
              <a:sym typeface="Calibri"/>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sz="1100" dirty="0">
                <a:solidFill>
                  <a:schemeClr val="dk1"/>
                </a:solidFill>
                <a:latin typeface="Calibri"/>
                <a:ea typeface="Calibri"/>
                <a:cs typeface="Calibri"/>
                <a:sym typeface="Calibri"/>
              </a:rPr>
              <a:t>Remember to define postsecondary education (PSE) with students. It’s important that students know that PSE covers all education following high school, not just 4-year programs. </a:t>
            </a:r>
            <a:endParaRPr lang="en-US" dirty="0"/>
          </a:p>
          <a:p>
            <a:pPr marL="0" lvl="0" indent="0" algn="l" rtl="0">
              <a:lnSpc>
                <a:spcPct val="100000"/>
              </a:lnSpc>
              <a:spcBef>
                <a:spcPts val="0"/>
              </a:spcBef>
              <a:spcAft>
                <a:spcPts val="0"/>
              </a:spcAft>
              <a:buSzPts val="1400"/>
              <a:buNone/>
            </a:pPr>
            <a:endParaRPr lang="en-US" dirty="0"/>
          </a:p>
          <a:p>
            <a:endParaRPr lang="en-US" dirty="0"/>
          </a:p>
        </p:txBody>
      </p:sp>
    </p:spTree>
    <p:extLst>
      <p:ext uri="{BB962C8B-B14F-4D97-AF65-F5344CB8AC3E}">
        <p14:creationId xmlns:p14="http://schemas.microsoft.com/office/powerpoint/2010/main" val="94361563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1"/>
        <p:cNvGrpSpPr/>
        <p:nvPr/>
      </p:nvGrpSpPr>
      <p:grpSpPr>
        <a:xfrm>
          <a:off x="0" y="0"/>
          <a:ext cx="0" cy="0"/>
          <a:chOff x="0" y="0"/>
          <a:chExt cx="0" cy="0"/>
        </a:xfrm>
      </p:grpSpPr>
      <p:sp>
        <p:nvSpPr>
          <p:cNvPr id="322" name="Google Shape;322;p21: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3" name="Google Shape;323;p21: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dirty="0"/>
          </a:p>
        </p:txBody>
      </p:sp>
      <p:sp>
        <p:nvSpPr>
          <p:cNvPr id="324" name="Google Shape;324;p21: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22</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8"/>
        <p:cNvGrpSpPr/>
        <p:nvPr/>
      </p:nvGrpSpPr>
      <p:grpSpPr>
        <a:xfrm>
          <a:off x="0" y="0"/>
          <a:ext cx="0" cy="0"/>
          <a:chOff x="0" y="0"/>
          <a:chExt cx="0" cy="0"/>
        </a:xfrm>
      </p:grpSpPr>
      <p:sp>
        <p:nvSpPr>
          <p:cNvPr id="329" name="Google Shape;329;p22:notes"/>
          <p:cNvSpPr>
            <a:spLocks noGrp="1" noRot="1" noChangeAspect="1"/>
          </p:cNvSpPr>
          <p:nvPr>
            <p:ph type="sldImg" idx="2"/>
          </p:nvPr>
        </p:nvSpPr>
        <p:spPr>
          <a:xfrm>
            <a:off x="685800" y="1143000"/>
            <a:ext cx="54864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0" name="Google Shape;330;p22: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r>
              <a:rPr lang="en-US" sz="2000" b="0" i="0" dirty="0">
                <a:solidFill>
                  <a:srgbClr val="333333"/>
                </a:solidFill>
                <a:effectLst/>
                <a:latin typeface="Open Sans"/>
              </a:rPr>
              <a:t>Pass out an “I Used to Think... But Now I Know” half-sheet to each student. Ask students to reflect on their ideas about postsecondary education before the lesson versus what they've learned today. Have their thoughts, opinions, or knowledge changed? Invite students to list at least one idea they had before the event in the "I Used to Think..." column and then something new they've learned as a result of the campus visit in the "Now I Know..." column.</a:t>
            </a:r>
            <a:endParaRPr dirty="0"/>
          </a:p>
        </p:txBody>
      </p:sp>
      <p:sp>
        <p:nvSpPr>
          <p:cNvPr id="331" name="Google Shape;331;p22:notes"/>
          <p:cNvSpPr txBox="1">
            <a:spLocks noGrp="1"/>
          </p:cNvSpPr>
          <p:nvPr>
            <p:ph type="sldNum" idx="12"/>
          </p:nvPr>
        </p:nvSpPr>
        <p:spPr>
          <a:xfrm>
            <a:off x="3884613" y="8685213"/>
            <a:ext cx="2971800" cy="4587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400"/>
              <a:buFont typeface="Arial"/>
              <a:buNone/>
            </a:pPr>
            <a:fld id="{00000000-1234-1234-1234-123412341234}" type="slidenum">
              <a:rPr lang="en" sz="1400" b="0" i="0" u="none" strike="noStrike" cap="none">
                <a:solidFill>
                  <a:srgbClr val="000000"/>
                </a:solidFill>
                <a:latin typeface="Arial"/>
                <a:ea typeface="Arial"/>
                <a:cs typeface="Arial"/>
                <a:sym typeface="Arial"/>
              </a:rPr>
              <a:t>23</a:t>
            </a:fld>
            <a:endParaRPr sz="1400" b="0" i="0" u="none" strike="noStrike" cap="none">
              <a:solidFill>
                <a:srgbClr val="000000"/>
              </a:solidFill>
              <a:latin typeface="Arial"/>
              <a:ea typeface="Arial"/>
              <a:cs typeface="Arial"/>
              <a:sym typeface="Aria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spcBef>
                <a:spcPts val="0"/>
              </a:spcBef>
              <a:spcAft>
                <a:spcPts val="0"/>
              </a:spcAft>
              <a:buNone/>
            </a:pPr>
            <a:r>
              <a:rPr lang="en-US" dirty="0"/>
              <a:t>If participating in an in-person campus visit, ask students to raise their hands if they have been to the campus before. If they have, ask them why. For example, students may have attended a campus football game, visited an older sibling who attends, etc.</a:t>
            </a:r>
          </a:p>
          <a:p>
            <a:pPr marL="0" lvl="0" indent="0" algn="l" rtl="0">
              <a:spcBef>
                <a:spcPts val="0"/>
              </a:spcBef>
              <a:spcAft>
                <a:spcPts val="0"/>
              </a:spcAft>
              <a:buNone/>
            </a:pPr>
            <a:endParaRPr lang="en-US" dirty="0"/>
          </a:p>
          <a:p>
            <a:pPr marL="0" lvl="0" indent="0" algn="l" rtl="0">
              <a:spcBef>
                <a:spcPts val="0"/>
              </a:spcBef>
              <a:spcAft>
                <a:spcPts val="0"/>
              </a:spcAft>
              <a:buNone/>
            </a:pPr>
            <a:r>
              <a:rPr lang="en-US" dirty="0"/>
              <a:t>If participating in a virtual campus visit, ask the students the question on the slide as worded. </a:t>
            </a:r>
          </a:p>
          <a:p>
            <a:endParaRPr lang="en-US" dirty="0"/>
          </a:p>
        </p:txBody>
      </p:sp>
    </p:spTree>
    <p:extLst>
      <p:ext uri="{BB962C8B-B14F-4D97-AF65-F5344CB8AC3E}">
        <p14:creationId xmlns:p14="http://schemas.microsoft.com/office/powerpoint/2010/main" val="34714408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lvl="0" indent="0" algn="l" rtl="0">
              <a:lnSpc>
                <a:spcPct val="100000"/>
              </a:lnSpc>
              <a:spcBef>
                <a:spcPts val="0"/>
              </a:spcBef>
              <a:spcAft>
                <a:spcPts val="0"/>
              </a:spcAft>
              <a:buSzPts val="1400"/>
              <a:buNone/>
            </a:pPr>
            <a:r>
              <a:rPr lang="en-US" sz="1100" b="0" i="0" u="none" strike="noStrike" dirty="0">
                <a:solidFill>
                  <a:schemeClr val="dk1"/>
                </a:solidFill>
                <a:latin typeface="Calibri"/>
                <a:ea typeface="Calibri"/>
                <a:cs typeface="Calibri"/>
                <a:sym typeface="Calibri"/>
              </a:rPr>
              <a:t>Share out by reading each question on the following slides and gauging student responses. </a:t>
            </a:r>
            <a:endParaRPr lang="en-US" dirty="0"/>
          </a:p>
          <a:p>
            <a:pPr marL="0" lvl="0" indent="0" algn="l" rtl="0">
              <a:lnSpc>
                <a:spcPct val="100000"/>
              </a:lnSpc>
              <a:spcBef>
                <a:spcPts val="0"/>
              </a:spcBef>
              <a:spcAft>
                <a:spcPts val="0"/>
              </a:spcAft>
              <a:buSzPts val="1400"/>
              <a:buNone/>
            </a:pPr>
            <a:endParaRPr lang="en-US" dirty="0"/>
          </a:p>
          <a:p>
            <a:endParaRPr lang="en-US" dirty="0"/>
          </a:p>
        </p:txBody>
      </p:sp>
    </p:spTree>
    <p:extLst>
      <p:ext uri="{BB962C8B-B14F-4D97-AF65-F5344CB8AC3E}">
        <p14:creationId xmlns:p14="http://schemas.microsoft.com/office/powerpoint/2010/main" val="15633204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3C4043"/>
                </a:solidFill>
                <a:highlight>
                  <a:srgbClr val="FFFFFF"/>
                </a:highlight>
                <a:latin typeface="Roboto"/>
                <a:ea typeface="Roboto"/>
                <a:cs typeface="Roboto"/>
                <a:sym typeface="Roboto"/>
              </a:rPr>
              <a:t>Sometimes true. </a:t>
            </a:r>
            <a:r>
              <a:rPr lang="en-US" sz="1100" dirty="0">
                <a:solidFill>
                  <a:srgbClr val="3C4043"/>
                </a:solidFill>
                <a:highlight>
                  <a:srgbClr val="FFFFFF"/>
                </a:highlight>
                <a:latin typeface="Roboto"/>
                <a:ea typeface="Roboto"/>
                <a:cs typeface="Roboto"/>
                <a:sym typeface="Roboto"/>
              </a:rPr>
              <a:t>Depends on the job. For example, an oil field worker may make more than a teacher, but an oil field worker’s job also very physical. The economy also plays a big role in keeping that job. In these cases, it’s important for students to weigh their options and think about what's most important to them.</a:t>
            </a:r>
            <a:endParaRPr lang="en-US" dirty="0"/>
          </a:p>
          <a:p>
            <a:endParaRPr lang="en-US" dirty="0"/>
          </a:p>
        </p:txBody>
      </p:sp>
    </p:spTree>
    <p:extLst>
      <p:ext uri="{BB962C8B-B14F-4D97-AF65-F5344CB8AC3E}">
        <p14:creationId xmlns:p14="http://schemas.microsoft.com/office/powerpoint/2010/main" val="8015017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3C4043"/>
                </a:solidFill>
                <a:highlight>
                  <a:srgbClr val="FFFFFF"/>
                </a:highlight>
                <a:latin typeface="Roboto"/>
                <a:ea typeface="Roboto"/>
                <a:cs typeface="Roboto"/>
                <a:sym typeface="Roboto"/>
              </a:rPr>
              <a:t>Sometimes true. </a:t>
            </a:r>
            <a:r>
              <a:rPr lang="en-US" sz="1100" dirty="0">
                <a:solidFill>
                  <a:srgbClr val="3C4043"/>
                </a:solidFill>
                <a:highlight>
                  <a:srgbClr val="FFFFFF"/>
                </a:highlight>
                <a:latin typeface="Roboto"/>
                <a:ea typeface="Roboto"/>
                <a:cs typeface="Roboto"/>
                <a:sym typeface="Roboto"/>
              </a:rPr>
              <a:t>Ask students what “making it” looks like to them. Have a conversation about how this may look different person to person.</a:t>
            </a:r>
            <a:endParaRPr lang="en-US" dirty="0"/>
          </a:p>
          <a:p>
            <a:endParaRPr lang="en-US" dirty="0"/>
          </a:p>
        </p:txBody>
      </p:sp>
    </p:spTree>
    <p:extLst>
      <p:ext uri="{BB962C8B-B14F-4D97-AF65-F5344CB8AC3E}">
        <p14:creationId xmlns:p14="http://schemas.microsoft.com/office/powerpoint/2010/main" val="271999202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3C4043"/>
                </a:solidFill>
                <a:highlight>
                  <a:srgbClr val="FFFFFF"/>
                </a:highlight>
                <a:latin typeface="Roboto"/>
                <a:ea typeface="Roboto"/>
                <a:cs typeface="Roboto"/>
                <a:sym typeface="Roboto"/>
              </a:rPr>
              <a:t>Sometimes true. </a:t>
            </a:r>
            <a:r>
              <a:rPr lang="en-US" sz="1100" b="0" dirty="0">
                <a:solidFill>
                  <a:srgbClr val="3C4043"/>
                </a:solidFill>
                <a:highlight>
                  <a:srgbClr val="FFFFFF"/>
                </a:highlight>
                <a:latin typeface="Roboto"/>
                <a:ea typeface="Roboto"/>
                <a:cs typeface="Roboto"/>
                <a:sym typeface="Roboto"/>
              </a:rPr>
              <a:t>H</a:t>
            </a:r>
            <a:r>
              <a:rPr lang="en-US" sz="1100" dirty="0">
                <a:solidFill>
                  <a:srgbClr val="3C4043"/>
                </a:solidFill>
                <a:highlight>
                  <a:srgbClr val="FFFFFF"/>
                </a:highlight>
                <a:latin typeface="Roboto"/>
                <a:ea typeface="Roboto"/>
                <a:cs typeface="Roboto"/>
                <a:sym typeface="Roboto"/>
              </a:rPr>
              <a:t>owever, it helps. National statistics show that, on average, someone with a bachelor’s degree typically makes $1 million more in a lifetime than someone with a high school diploma.</a:t>
            </a:r>
            <a:endParaRPr lang="en-US" dirty="0"/>
          </a:p>
          <a:p>
            <a:endParaRPr lang="en-US" dirty="0"/>
          </a:p>
        </p:txBody>
      </p:sp>
    </p:spTree>
    <p:extLst>
      <p:ext uri="{BB962C8B-B14F-4D97-AF65-F5344CB8AC3E}">
        <p14:creationId xmlns:p14="http://schemas.microsoft.com/office/powerpoint/2010/main" val="37472521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3C4043"/>
                </a:solidFill>
                <a:highlight>
                  <a:srgbClr val="FFFFFF"/>
                </a:highlight>
                <a:latin typeface="Roboto"/>
                <a:ea typeface="Roboto"/>
                <a:cs typeface="Roboto"/>
                <a:sym typeface="Roboto"/>
              </a:rPr>
              <a:t>Sometimes true. </a:t>
            </a:r>
            <a:r>
              <a:rPr lang="en-US" sz="1100" dirty="0">
                <a:solidFill>
                  <a:srgbClr val="3C4043"/>
                </a:solidFill>
                <a:highlight>
                  <a:srgbClr val="FFFFFF"/>
                </a:highlight>
                <a:latin typeface="Roboto"/>
                <a:ea typeface="Roboto"/>
                <a:cs typeface="Roboto"/>
                <a:sym typeface="Roboto"/>
              </a:rPr>
              <a:t>Break this statement down. “More money”—sometimes, as just discussed. “Job choices”—yes, those with degrees have more jobs to choose from, as they can apply for jobs that require degrees as well as jobs that don’t. “Freedom”—help students understand that this can include the ability to find a job, have one’s own home and car, travel when desired, etc.</a:t>
            </a:r>
            <a:endParaRPr lang="en-US" dirty="0"/>
          </a:p>
          <a:p>
            <a:endParaRPr lang="en-US" dirty="0"/>
          </a:p>
        </p:txBody>
      </p:sp>
    </p:spTree>
    <p:extLst>
      <p:ext uri="{BB962C8B-B14F-4D97-AF65-F5344CB8AC3E}">
        <p14:creationId xmlns:p14="http://schemas.microsoft.com/office/powerpoint/2010/main" val="25583629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b="1" dirty="0">
                <a:solidFill>
                  <a:srgbClr val="3C4043"/>
                </a:solidFill>
                <a:highlight>
                  <a:srgbClr val="FFFFFF"/>
                </a:highlight>
                <a:latin typeface="Roboto"/>
                <a:ea typeface="Roboto"/>
                <a:cs typeface="Roboto"/>
                <a:sym typeface="Roboto"/>
              </a:rPr>
              <a:t>Sometimes true. </a:t>
            </a:r>
            <a:r>
              <a:rPr lang="en-US" sz="1100" b="0" dirty="0">
                <a:solidFill>
                  <a:srgbClr val="3C4043"/>
                </a:solidFill>
                <a:highlight>
                  <a:srgbClr val="FFFFFF"/>
                </a:highlight>
                <a:latin typeface="Roboto"/>
                <a:ea typeface="Roboto"/>
                <a:cs typeface="Roboto"/>
                <a:sym typeface="Roboto"/>
              </a:rPr>
              <a:t>N</a:t>
            </a:r>
            <a:r>
              <a:rPr lang="en-US" sz="1100" dirty="0">
                <a:solidFill>
                  <a:srgbClr val="3C4043"/>
                </a:solidFill>
                <a:highlight>
                  <a:srgbClr val="FFFFFF"/>
                </a:highlight>
                <a:latin typeface="Roboto"/>
                <a:ea typeface="Roboto"/>
                <a:cs typeface="Roboto"/>
                <a:sym typeface="Roboto"/>
              </a:rPr>
              <a:t>ot all jobs require a high school diploma. Ask students if they know anyone in high school, such as a sibling, who is working and where. Many high school students who haven't graduated yet are also working; therefore, a high school diploma is not required to work. Consider leading students into a discussion about how much someone in those types of jobs make, and discuss how income tends to be much lower in a job that requires no high school diploma than a job that requires a diploma or PSE.</a:t>
            </a:r>
            <a:endParaRPr lang="en-US" dirty="0"/>
          </a:p>
          <a:p>
            <a:endParaRPr lang="en-US" dirty="0"/>
          </a:p>
        </p:txBody>
      </p:sp>
    </p:spTree>
    <p:extLst>
      <p:ext uri="{BB962C8B-B14F-4D97-AF65-F5344CB8AC3E}">
        <p14:creationId xmlns:p14="http://schemas.microsoft.com/office/powerpoint/2010/main" val="2174355699"/>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405001851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75050" y="1428750"/>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457200" y="1428750"/>
            <a:ext cx="3124200" cy="3257550"/>
          </a:xfrm>
        </p:spPr>
        <p:txBody>
          <a:bodyPr tIns="0"/>
          <a:lstStyle>
            <a:lvl1pPr>
              <a:buSzPct val="100000"/>
              <a:defRPr sz="1800"/>
            </a:lvl1pPr>
            <a:lvl2pPr>
              <a:defRPr sz="1500"/>
            </a:lvl2pPr>
            <a:lvl3pPr>
              <a:defRPr sz="135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5" name="Picture 4"/>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85169280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457200" y="205978"/>
            <a:ext cx="8229600" cy="857250"/>
          </a:xfrm>
          <a:prstGeom prst="rect">
            <a:avLst/>
          </a:prstGeom>
          <a:noFill/>
          <a:ln>
            <a:noFill/>
          </a:ln>
        </p:spPr>
        <p:txBody>
          <a:bodyPr lIns="91421" tIns="91421" rIns="91421" bIns="91421" anchor="ctr" anchorCtr="0"/>
          <a:lstStyle>
            <a:lvl1pPr algn="l" rtl="0">
              <a:spcBef>
                <a:spcPts val="0"/>
              </a:spcBef>
              <a:buSzPct val="100000"/>
              <a:buFont typeface="Georgia"/>
              <a:buNone/>
              <a:defRPr sz="3600" b="0">
                <a:solidFill>
                  <a:srgbClr val="991B1E"/>
                </a:solidFill>
                <a:latin typeface="Calibri"/>
                <a:ea typeface="Georgia"/>
                <a:cs typeface="Calibri"/>
                <a:sym typeface="Georgia"/>
              </a:defRPr>
            </a:lvl1pPr>
            <a:lvl2pPr algn="l" rtl="0">
              <a:spcBef>
                <a:spcPts val="0"/>
              </a:spcBef>
              <a:buSzPct val="100000"/>
              <a:buFont typeface="Georgia"/>
              <a:buNone/>
              <a:defRPr sz="3600" b="0">
                <a:solidFill>
                  <a:schemeClr val="lt1"/>
                </a:solidFill>
                <a:latin typeface="Georgia"/>
                <a:ea typeface="Georgia"/>
                <a:cs typeface="Georgia"/>
                <a:sym typeface="Georgia"/>
              </a:defRPr>
            </a:lvl2pPr>
            <a:lvl3pPr algn="l" rtl="0">
              <a:spcBef>
                <a:spcPts val="0"/>
              </a:spcBef>
              <a:buSzPct val="100000"/>
              <a:buFont typeface="Georgia"/>
              <a:buNone/>
              <a:defRPr sz="3600" b="0">
                <a:solidFill>
                  <a:schemeClr val="lt1"/>
                </a:solidFill>
                <a:latin typeface="Georgia"/>
                <a:ea typeface="Georgia"/>
                <a:cs typeface="Georgia"/>
                <a:sym typeface="Georgia"/>
              </a:defRPr>
            </a:lvl3pPr>
            <a:lvl4pPr algn="l" rtl="0">
              <a:spcBef>
                <a:spcPts val="0"/>
              </a:spcBef>
              <a:buSzPct val="100000"/>
              <a:buFont typeface="Georgia"/>
              <a:buNone/>
              <a:defRPr sz="3600" b="0">
                <a:solidFill>
                  <a:schemeClr val="lt1"/>
                </a:solidFill>
                <a:latin typeface="Georgia"/>
                <a:ea typeface="Georgia"/>
                <a:cs typeface="Georgia"/>
                <a:sym typeface="Georgia"/>
              </a:defRPr>
            </a:lvl4pPr>
            <a:lvl5pPr algn="l" rtl="0">
              <a:spcBef>
                <a:spcPts val="0"/>
              </a:spcBef>
              <a:buSzPct val="100000"/>
              <a:buFont typeface="Georgia"/>
              <a:buNone/>
              <a:defRPr sz="3600" b="0">
                <a:solidFill>
                  <a:schemeClr val="lt1"/>
                </a:solidFill>
                <a:latin typeface="Georgia"/>
                <a:ea typeface="Georgia"/>
                <a:cs typeface="Georgia"/>
                <a:sym typeface="Georgia"/>
              </a:defRPr>
            </a:lvl5pPr>
            <a:lvl6pPr algn="l" rtl="0">
              <a:spcBef>
                <a:spcPts val="0"/>
              </a:spcBef>
              <a:buSzPct val="100000"/>
              <a:buFont typeface="Georgia"/>
              <a:buNone/>
              <a:defRPr sz="3600" b="0">
                <a:solidFill>
                  <a:schemeClr val="lt1"/>
                </a:solidFill>
                <a:latin typeface="Georgia"/>
                <a:ea typeface="Georgia"/>
                <a:cs typeface="Georgia"/>
                <a:sym typeface="Georgia"/>
              </a:defRPr>
            </a:lvl6pPr>
            <a:lvl7pPr algn="l" rtl="0">
              <a:spcBef>
                <a:spcPts val="0"/>
              </a:spcBef>
              <a:buSzPct val="100000"/>
              <a:buFont typeface="Georgia"/>
              <a:buNone/>
              <a:defRPr sz="3600" b="0">
                <a:solidFill>
                  <a:schemeClr val="lt1"/>
                </a:solidFill>
                <a:latin typeface="Georgia"/>
                <a:ea typeface="Georgia"/>
                <a:cs typeface="Georgia"/>
                <a:sym typeface="Georgia"/>
              </a:defRPr>
            </a:lvl7pPr>
            <a:lvl8pPr algn="l" rtl="0">
              <a:spcBef>
                <a:spcPts val="0"/>
              </a:spcBef>
              <a:buSzPct val="100000"/>
              <a:buFont typeface="Georgia"/>
              <a:buNone/>
              <a:defRPr sz="3600" b="0">
                <a:solidFill>
                  <a:schemeClr val="lt1"/>
                </a:solidFill>
                <a:latin typeface="Georgia"/>
                <a:ea typeface="Georgia"/>
                <a:cs typeface="Georgia"/>
                <a:sym typeface="Georgia"/>
              </a:defRPr>
            </a:lvl8pPr>
            <a:lvl9pPr algn="l" rtl="0">
              <a:spcBef>
                <a:spcPts val="0"/>
              </a:spcBef>
              <a:buSzPct val="100000"/>
              <a:buFont typeface="Georgia"/>
              <a:buNone/>
              <a:defRPr sz="3600" b="0">
                <a:solidFill>
                  <a:schemeClr val="lt1"/>
                </a:solidFill>
                <a:latin typeface="Georgia"/>
                <a:ea typeface="Georgia"/>
                <a:cs typeface="Georgia"/>
                <a:sym typeface="Georgia"/>
              </a:defRPr>
            </a:lvl9pPr>
          </a:lstStyle>
          <a:p>
            <a:r>
              <a:rPr lang="en-US"/>
              <a:t>Click to edit Master title style</a:t>
            </a:r>
            <a:endParaRPr lang="en-US" dirty="0"/>
          </a:p>
        </p:txBody>
      </p:sp>
      <p:sp>
        <p:nvSpPr>
          <p:cNvPr id="23" name="Shape 23"/>
          <p:cNvSpPr txBox="1">
            <a:spLocks noGrp="1"/>
          </p:cNvSpPr>
          <p:nvPr>
            <p:ph type="body" idx="1"/>
          </p:nvPr>
        </p:nvSpPr>
        <p:spPr>
          <a:xfrm>
            <a:off x="457200"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a:t>Click to edit Master text styles</a:t>
            </a:r>
          </a:p>
        </p:txBody>
      </p:sp>
      <p:sp>
        <p:nvSpPr>
          <p:cNvPr id="25" name="Shape 25"/>
          <p:cNvSpPr txBox="1">
            <a:spLocks noGrp="1"/>
          </p:cNvSpPr>
          <p:nvPr>
            <p:ph type="body" idx="2"/>
          </p:nvPr>
        </p:nvSpPr>
        <p:spPr>
          <a:xfrm>
            <a:off x="4692274"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a:t>Click to edit Master text styles</a:t>
            </a:r>
          </a:p>
        </p:txBody>
      </p:sp>
      <p:pic>
        <p:nvPicPr>
          <p:cNvPr id="5" name="Picture 4"/>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02000227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cSld name="Logo slide">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182182954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cSld name="Title and body blue">
    <p:spTree>
      <p:nvGrpSpPr>
        <p:cNvPr id="1" name="Shape 213"/>
        <p:cNvGrpSpPr/>
        <p:nvPr/>
      </p:nvGrpSpPr>
      <p:grpSpPr>
        <a:xfrm>
          <a:off x="0" y="0"/>
          <a:ext cx="0" cy="0"/>
          <a:chOff x="0" y="0"/>
          <a:chExt cx="0" cy="0"/>
        </a:xfrm>
      </p:grpSpPr>
      <p:sp>
        <p:nvSpPr>
          <p:cNvPr id="230" name="Shape 23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1A2836"/>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en-US"/>
              <a:t>Click to edit Master title style</a:t>
            </a:r>
            <a:endParaRPr dirty="0"/>
          </a:p>
        </p:txBody>
      </p:sp>
      <p:sp>
        <p:nvSpPr>
          <p:cNvPr id="231" name="Shape 23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pPr lvl="0"/>
            <a:r>
              <a:rPr lang="en-US"/>
              <a:t>Click to edit Master text styles</a:t>
            </a:r>
          </a:p>
        </p:txBody>
      </p:sp>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7681911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cSld name="Title and body red">
    <p:bg>
      <p:bgPr>
        <a:solidFill>
          <a:schemeClr val="bg1"/>
        </a:solidFill>
        <a:effectLst/>
      </p:bgPr>
    </p:bg>
    <p:spTree>
      <p:nvGrpSpPr>
        <p:cNvPr id="1" name="Shape 193"/>
        <p:cNvGrpSpPr/>
        <p:nvPr/>
      </p:nvGrpSpPr>
      <p:grpSpPr>
        <a:xfrm>
          <a:off x="0" y="0"/>
          <a:ext cx="0" cy="0"/>
          <a:chOff x="0" y="0"/>
          <a:chExt cx="0" cy="0"/>
        </a:xfrm>
      </p:grpSpPr>
      <p:sp>
        <p:nvSpPr>
          <p:cNvPr id="210" name="Shape 21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71D20"/>
              </a:buClr>
              <a:defRPr>
                <a:solidFill>
                  <a:srgbClr val="971D20"/>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en-US"/>
              <a:t>Click to edit Master title style</a:t>
            </a:r>
            <a:endParaRPr dirty="0"/>
          </a:p>
        </p:txBody>
      </p:sp>
      <p:sp>
        <p:nvSpPr>
          <p:cNvPr id="211" name="Shape 21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pPr lvl="0"/>
            <a:r>
              <a:rPr lang="en-US"/>
              <a:t>Click to edit Master text styles</a:t>
            </a:r>
          </a:p>
        </p:txBody>
      </p:sp>
      <p:pic>
        <p:nvPicPr>
          <p:cNvPr id="21" name="Picture 20">
            <a:extLst>
              <a:ext uri="{FF2B5EF4-FFF2-40B4-BE49-F238E27FC236}">
                <a16:creationId xmlns:a16="http://schemas.microsoft.com/office/drawing/2014/main" id="{6FC4E35A-9159-9949-BC55-44AB60AEC9F4}"/>
              </a:ext>
            </a:extLst>
          </p:cNvPr>
          <p:cNvPicPr>
            <a:picLocks noChangeAspect="1"/>
          </p:cNvPicPr>
          <p:nvPr userDrawn="1"/>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135571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cSld name="Title and body yellow">
    <p:spTree>
      <p:nvGrpSpPr>
        <p:cNvPr id="1" name="Shape 233"/>
        <p:cNvGrpSpPr/>
        <p:nvPr/>
      </p:nvGrpSpPr>
      <p:grpSpPr>
        <a:xfrm>
          <a:off x="0" y="0"/>
          <a:ext cx="0" cy="0"/>
          <a:chOff x="0" y="0"/>
          <a:chExt cx="0" cy="0"/>
        </a:xfrm>
      </p:grpSpPr>
      <p:sp>
        <p:nvSpPr>
          <p:cNvPr id="250" name="Shape 25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A8219"/>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r>
              <a:rPr lang="en-US"/>
              <a:t>Click to edit Master title style</a:t>
            </a:r>
            <a:endParaRPr dirty="0"/>
          </a:p>
        </p:txBody>
      </p:sp>
      <p:sp>
        <p:nvSpPr>
          <p:cNvPr id="251" name="Shape 25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pPr lvl="0"/>
            <a:r>
              <a:rPr lang="en-US"/>
              <a:t>Click to edit Master text styles</a:t>
            </a:r>
          </a:p>
        </p:txBody>
      </p:sp>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7950913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x" type="tx">
  <p:cSld name="tx">
    <p:spTree>
      <p:nvGrpSpPr>
        <p:cNvPr id="1" name="Shape 18"/>
        <p:cNvGrpSpPr/>
        <p:nvPr/>
      </p:nvGrpSpPr>
      <p:grpSpPr>
        <a:xfrm>
          <a:off x="0" y="0"/>
          <a:ext cx="0" cy="0"/>
          <a:chOff x="0" y="0"/>
          <a:chExt cx="0" cy="0"/>
        </a:xfrm>
      </p:grpSpPr>
      <p:sp>
        <p:nvSpPr>
          <p:cNvPr id="19" name="Google Shape;19;p5"/>
          <p:cNvSpPr txBox="1">
            <a:spLocks noGrp="1"/>
          </p:cNvSpPr>
          <p:nvPr>
            <p:ph type="title"/>
          </p:nvPr>
        </p:nvSpPr>
        <p:spPr>
          <a:xfrm>
            <a:off x="457200" y="205978"/>
            <a:ext cx="8229600" cy="857400"/>
          </a:xfrm>
          <a:prstGeom prst="rect">
            <a:avLst/>
          </a:prstGeom>
          <a:noFill/>
          <a:ln>
            <a:noFill/>
          </a:ln>
        </p:spPr>
        <p:txBody>
          <a:bodyPr spcFirstLastPara="1" wrap="square" lIns="97525" tIns="97525" rIns="97525" bIns="97525" anchor="ctr" anchorCtr="0">
            <a:noAutofit/>
          </a:bodyPr>
          <a:lstStyle>
            <a:lvl1pPr lvl="0" algn="l">
              <a:lnSpc>
                <a:spcPct val="100000"/>
              </a:lnSpc>
              <a:spcBef>
                <a:spcPts val="0"/>
              </a:spcBef>
              <a:spcAft>
                <a:spcPts val="0"/>
              </a:spcAft>
              <a:buClr>
                <a:schemeClr val="accent1"/>
              </a:buClr>
              <a:buSzPts val="3600"/>
              <a:buFont typeface="Georgia"/>
              <a:buNone/>
              <a:defRPr sz="3600" b="0">
                <a:solidFill>
                  <a:schemeClr val="accent1"/>
                </a:solidFill>
                <a:latin typeface="Calibri"/>
                <a:ea typeface="Calibri"/>
                <a:cs typeface="Calibri"/>
                <a:sym typeface="Calibri"/>
              </a:defRPr>
            </a:lvl1pPr>
            <a:lvl2pPr lvl="1"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a:lnSpc>
                <a:spcPct val="100000"/>
              </a:lnSpc>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20" name="Google Shape;20;p5"/>
          <p:cNvSpPr txBox="1">
            <a:spLocks noGrp="1"/>
          </p:cNvSpPr>
          <p:nvPr>
            <p:ph type="body" idx="1"/>
          </p:nvPr>
        </p:nvSpPr>
        <p:spPr>
          <a:xfrm>
            <a:off x="457200" y="1200150"/>
            <a:ext cx="8229600" cy="3725700"/>
          </a:xfrm>
          <a:prstGeom prst="rect">
            <a:avLst/>
          </a:prstGeom>
          <a:noFill/>
          <a:ln>
            <a:noFill/>
          </a:ln>
        </p:spPr>
        <p:txBody>
          <a:bodyPr spcFirstLastPara="1" wrap="square" lIns="97525" tIns="97525" rIns="97525" bIns="97525" anchor="t" anchorCtr="0">
            <a:noAutofit/>
          </a:bodyPr>
          <a:lstStyle>
            <a:lvl1pPr marL="457200" lvl="0" indent="-349250" algn="l">
              <a:lnSpc>
                <a:spcPct val="100000"/>
              </a:lnSpc>
              <a:spcBef>
                <a:spcPts val="400"/>
              </a:spcBef>
              <a:spcAft>
                <a:spcPts val="0"/>
              </a:spcAft>
              <a:buSzPts val="1900"/>
              <a:buChar char="●"/>
              <a:defRPr/>
            </a:lvl1pPr>
            <a:lvl2pPr marL="914400" lvl="1" indent="-285750" algn="l">
              <a:lnSpc>
                <a:spcPct val="100000"/>
              </a:lnSpc>
              <a:spcBef>
                <a:spcPts val="400"/>
              </a:spcBef>
              <a:spcAft>
                <a:spcPts val="0"/>
              </a:spcAft>
              <a:buSzPts val="900"/>
              <a:buChar char="➤"/>
              <a:defRPr/>
            </a:lvl2pPr>
            <a:lvl3pPr marL="1371600" lvl="2" indent="-298450" algn="l">
              <a:lnSpc>
                <a:spcPct val="100000"/>
              </a:lnSpc>
              <a:spcBef>
                <a:spcPts val="300"/>
              </a:spcBef>
              <a:spcAft>
                <a:spcPts val="0"/>
              </a:spcAft>
              <a:buSzPts val="1100"/>
              <a:buChar char="-"/>
              <a:defRPr/>
            </a:lvl3pPr>
            <a:lvl4pPr marL="1828800" lvl="3" indent="-292100" algn="l">
              <a:lnSpc>
                <a:spcPct val="100000"/>
              </a:lnSpc>
              <a:spcBef>
                <a:spcPts val="300"/>
              </a:spcBef>
              <a:spcAft>
                <a:spcPts val="0"/>
              </a:spcAft>
              <a:buSzPts val="1000"/>
              <a:buChar char="-"/>
              <a:defRPr/>
            </a:lvl4pPr>
            <a:lvl5pPr marL="2286000" lvl="4" indent="-285750" algn="l">
              <a:lnSpc>
                <a:spcPct val="100000"/>
              </a:lnSpc>
              <a:spcBef>
                <a:spcPts val="300"/>
              </a:spcBef>
              <a:spcAft>
                <a:spcPts val="0"/>
              </a:spcAft>
              <a:buSzPts val="900"/>
              <a:buChar char="-"/>
              <a:defRPr sz="1400"/>
            </a:lvl5pPr>
            <a:lvl6pPr marL="2743200" lvl="5" indent="-298450" algn="l">
              <a:lnSpc>
                <a:spcPct val="100000"/>
              </a:lnSpc>
              <a:spcBef>
                <a:spcPts val="300"/>
              </a:spcBef>
              <a:spcAft>
                <a:spcPts val="0"/>
              </a:spcAft>
              <a:buSzPts val="1100"/>
              <a:buChar char="●"/>
              <a:defRPr sz="1400"/>
            </a:lvl6pPr>
            <a:lvl7pPr marL="3200400" lvl="6" indent="-298450" algn="l">
              <a:lnSpc>
                <a:spcPct val="100000"/>
              </a:lnSpc>
              <a:spcBef>
                <a:spcPts val="300"/>
              </a:spcBef>
              <a:spcAft>
                <a:spcPts val="0"/>
              </a:spcAft>
              <a:buSzPts val="1100"/>
              <a:buChar char="●"/>
              <a:defRPr sz="1400"/>
            </a:lvl7pPr>
            <a:lvl8pPr marL="3657600" lvl="7" indent="-317500" algn="l">
              <a:lnSpc>
                <a:spcPct val="100000"/>
              </a:lnSpc>
              <a:spcBef>
                <a:spcPts val="300"/>
              </a:spcBef>
              <a:spcAft>
                <a:spcPts val="0"/>
              </a:spcAft>
              <a:buSzPts val="1400"/>
              <a:buFont typeface="Constantia"/>
              <a:buChar char="•"/>
              <a:defRPr sz="1400"/>
            </a:lvl8pPr>
            <a:lvl9pPr marL="4114800" lvl="8" indent="-317500" algn="l">
              <a:lnSpc>
                <a:spcPct val="100000"/>
              </a:lnSpc>
              <a:spcBef>
                <a:spcPts val="300"/>
              </a:spcBef>
              <a:spcAft>
                <a:spcPts val="0"/>
              </a:spcAft>
              <a:buSzPts val="1400"/>
              <a:buFont typeface="Constantia"/>
              <a:buChar char="•"/>
              <a:defRPr sz="1400"/>
            </a:lvl9pPr>
          </a:lstStyle>
          <a:p>
            <a:endParaRPr/>
          </a:p>
        </p:txBody>
      </p:sp>
      <p:pic>
        <p:nvPicPr>
          <p:cNvPr id="21" name="Google Shape;21;p5"/>
          <p:cNvPicPr preferRelativeResize="0"/>
          <p:nvPr/>
        </p:nvPicPr>
        <p:blipFill rotWithShape="1">
          <a:blip r:embed="rId2" cstate="screen">
            <a:alphaModFix amt="70000"/>
            <a:extLst>
              <a:ext uri="{28A0092B-C50C-407E-A947-70E740481C1C}">
                <a14:useLocalDpi xmlns:a14="http://schemas.microsoft.com/office/drawing/2010/main"/>
              </a:ext>
            </a:extLst>
          </a:blip>
          <a:srcRect/>
          <a:stretch/>
        </p:blipFill>
        <p:spPr>
          <a:xfrm>
            <a:off x="7632054" y="3735852"/>
            <a:ext cx="1357634" cy="1203203"/>
          </a:xfrm>
          <a:prstGeom prst="rect">
            <a:avLst/>
          </a:prstGeom>
          <a:noFill/>
          <a:ln>
            <a:noFill/>
          </a:ln>
        </p:spPr>
      </p:pic>
    </p:spTree>
    <p:extLst>
      <p:ext uri="{BB962C8B-B14F-4D97-AF65-F5344CB8AC3E}">
        <p14:creationId xmlns:p14="http://schemas.microsoft.com/office/powerpoint/2010/main" val="508874690"/>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3" name="Picture 2"/>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3616452" y="1028700"/>
            <a:ext cx="1911096" cy="3122792"/>
          </a:xfrm>
          <a:prstGeom prst="rect">
            <a:avLst/>
          </a:prstGeom>
        </p:spPr>
      </p:pic>
    </p:spTree>
    <p:extLst>
      <p:ext uri="{BB962C8B-B14F-4D97-AF65-F5344CB8AC3E}">
        <p14:creationId xmlns:p14="http://schemas.microsoft.com/office/powerpoint/2010/main" val="211626564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33400" y="1028700"/>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33400" y="2421402"/>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dirty="0"/>
              <a:t>Click to edit Master subtitle style</a:t>
            </a:r>
          </a:p>
        </p:txBody>
      </p:sp>
      <p:pic>
        <p:nvPicPr>
          <p:cNvPr id="2" name="Picture 1"/>
          <p:cNvPicPr>
            <a:picLocks noChangeAspect="1"/>
          </p:cNvPicPr>
          <p:nvPr/>
        </p:nvPicPr>
        <p:blipFill>
          <a:blip r:embed="rId2" cstate="screen">
            <a:lum bright="70000" contrast="-70000"/>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267897097"/>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kumimoji="0" lang="en-US" dirty="0"/>
              <a:t>CLICK TO EDIT MASTER TITLE STYLE</a:t>
            </a:r>
          </a:p>
        </p:txBody>
      </p:sp>
      <p:sp>
        <p:nvSpPr>
          <p:cNvPr id="3" name="Content Placeholder 2"/>
          <p:cNvSpPr>
            <a:spLocks noGrp="1"/>
          </p:cNvSpPr>
          <p:nvPr>
            <p:ph idx="1"/>
          </p:nvPr>
        </p:nvSpPr>
        <p:spPr/>
        <p:txBody>
          <a:bodyPr/>
          <a:lstStyle>
            <a:lvl1pPr marL="205730" indent="-205730">
              <a:buClr>
                <a:schemeClr val="accent4"/>
              </a:buClr>
              <a:buSzPct val="100000"/>
              <a:buFont typeface="Arial" panose="020B0604020202020204" pitchFamily="34" charset="0"/>
              <a:buChar char="•"/>
              <a:defRPr sz="2600"/>
            </a:lvl1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4" name="Picture 3"/>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9880040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bg>
      <p:bgPr>
        <a:gradFill flip="none" rotWithShape="1">
          <a:gsLst>
            <a:gs pos="0">
              <a:schemeClr val="accent4"/>
            </a:gs>
            <a:gs pos="85000">
              <a:schemeClr val="accent6"/>
            </a:gs>
          </a:gsLst>
          <a:lin ang="16200000" scaled="0"/>
          <a:tileRect/>
        </a:gradFill>
        <a:effectLst/>
      </p:bgPr>
    </p:bg>
    <p:spTree>
      <p:nvGrpSpPr>
        <p:cNvPr id="1" name=""/>
        <p:cNvGrpSpPr/>
        <p:nvPr/>
      </p:nvGrpSpPr>
      <p:grpSpPr>
        <a:xfrm>
          <a:off x="0" y="0"/>
          <a:ext cx="0" cy="0"/>
          <a:chOff x="0" y="0"/>
          <a:chExt cx="0" cy="0"/>
        </a:xfrm>
      </p:grpSpPr>
      <p:sp>
        <p:nvSpPr>
          <p:cNvPr id="9" name="Title 8"/>
          <p:cNvSpPr>
            <a:spLocks noGrp="1"/>
          </p:cNvSpPr>
          <p:nvPr>
            <p:ph type="ctrTitle" hasCustomPrompt="1"/>
          </p:nvPr>
        </p:nvSpPr>
        <p:spPr>
          <a:xfrm>
            <a:off x="533400" y="1028700"/>
            <a:ext cx="7851648" cy="1371600"/>
          </a:xfrm>
          <a:ln>
            <a:noFill/>
          </a:ln>
        </p:spPr>
        <p:txBody>
          <a:bodyPr vert="horz" tIns="0" rIns="18287" bIns="0" anchor="b">
            <a:no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1"/>
                </a:solidFill>
                <a:effectLst/>
                <a:latin typeface="+mj-lt"/>
                <a:ea typeface="+mj-ea"/>
                <a:cs typeface="+mj-cs"/>
              </a:defRPr>
            </a:lvl1pPr>
          </a:lstStyle>
          <a:p>
            <a:r>
              <a:rPr kumimoji="0" lang="en-US" dirty="0"/>
              <a:t>CLICK TO EDIT MASTER TITLE STYLE</a:t>
            </a:r>
          </a:p>
        </p:txBody>
      </p:sp>
      <p:sp>
        <p:nvSpPr>
          <p:cNvPr id="17" name="Subtitle 16"/>
          <p:cNvSpPr>
            <a:spLocks noGrp="1"/>
          </p:cNvSpPr>
          <p:nvPr>
            <p:ph type="subTitle" idx="1"/>
          </p:nvPr>
        </p:nvSpPr>
        <p:spPr>
          <a:xfrm>
            <a:off x="533400" y="2421402"/>
            <a:ext cx="7854696" cy="1314450"/>
          </a:xfrm>
        </p:spPr>
        <p:txBody>
          <a:bodyPr lIns="0" rIns="18287">
            <a:normAutofit/>
          </a:bodyPr>
          <a:lstStyle>
            <a:lvl1pPr marL="0" marR="34289" indent="0" algn="l">
              <a:buNone/>
              <a:defRPr sz="2600">
                <a:solidFill>
                  <a:schemeClr val="tx1"/>
                </a:solidFill>
                <a:latin typeface="Calibri"/>
                <a:cs typeface="Calibri"/>
              </a:defRPr>
            </a:lvl1pPr>
            <a:lvl2pPr marL="342883" indent="0" algn="ctr">
              <a:buNone/>
            </a:lvl2pPr>
            <a:lvl3pPr marL="685765" indent="0" algn="ctr">
              <a:buNone/>
            </a:lvl3pPr>
            <a:lvl4pPr marL="1028648" indent="0" algn="ctr">
              <a:buNone/>
            </a:lvl4pPr>
            <a:lvl5pPr marL="1371530" indent="0" algn="ctr">
              <a:buNone/>
            </a:lvl5pPr>
            <a:lvl6pPr marL="1714412" indent="0" algn="ctr">
              <a:buNone/>
            </a:lvl6pPr>
            <a:lvl7pPr marL="2057295" indent="0" algn="ctr">
              <a:buNone/>
            </a:lvl7pPr>
            <a:lvl8pPr marL="2400177" indent="0" algn="ctr">
              <a:buNone/>
            </a:lvl8pPr>
            <a:lvl9pPr marL="2743060" indent="0" algn="ctr">
              <a:buNone/>
            </a:lvl9pPr>
          </a:lstStyle>
          <a:p>
            <a:r>
              <a:rPr kumimoji="0" lang="en-US"/>
              <a:t>Click to edit Master subtitle style</a:t>
            </a:r>
            <a:endParaRPr kumimoji="0" lang="en-US" dirty="0"/>
          </a:p>
        </p:txBody>
      </p:sp>
      <p:pic>
        <p:nvPicPr>
          <p:cNvPr id="2" name="Picture 1"/>
          <p:cNvPicPr>
            <a:picLocks noChangeAspect="1"/>
          </p:cNvPicPr>
          <p:nvPr/>
        </p:nvPicPr>
        <p:blipFill>
          <a:blip r:embed="rId2" cstate="screen">
            <a:lum bright="70000" contrast="-70000"/>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702998074"/>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530352" y="2028498"/>
            <a:ext cx="7772400" cy="1132284"/>
          </a:xfrm>
        </p:spPr>
        <p:txBody>
          <a:bodyPr lIns="45718" rIns="45718" anchor="t">
            <a:normAutofit/>
          </a:bodyPr>
          <a:lstStyle>
            <a:lvl1pPr marL="0" indent="0">
              <a:buNone/>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dirty="0"/>
              <a:t>Edit Master text styles</a:t>
            </a:r>
          </a:p>
        </p:txBody>
      </p:sp>
      <p:pic>
        <p:nvPicPr>
          <p:cNvPr id="4" name="Picture 3"/>
          <p:cNvPicPr>
            <a:picLocks noChangeAspect="1"/>
          </p:cNvPicPr>
          <p:nvPr/>
        </p:nvPicPr>
        <p:blipFill>
          <a:blip r:embed="rId2" cstate="screen">
            <a:lum bright="70000" contrast="-70000"/>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4030456838"/>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a:lstStyle/>
          <a:p>
            <a:r>
              <a:rPr kumimoji="0" lang="en-US" dirty="0"/>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Content Placeholder 3"/>
          <p:cNvSpPr>
            <a:spLocks noGrp="1"/>
          </p:cNvSpPr>
          <p:nvPr>
            <p:ph sz="half" idx="2"/>
          </p:nvPr>
        </p:nvSpPr>
        <p:spPr>
          <a:xfrm>
            <a:off x="4648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19110088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Edit Master text styles</a:t>
            </a:r>
          </a:p>
        </p:txBody>
      </p:sp>
      <p:sp>
        <p:nvSpPr>
          <p:cNvPr id="4" name="Text Placeholder 3"/>
          <p:cNvSpPr>
            <a:spLocks noGrp="1"/>
          </p:cNvSpPr>
          <p:nvPr>
            <p:ph type="body" sz="half" idx="3"/>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dirty="0"/>
              <a:t>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6" name="Content Placeholder 5"/>
          <p:cNvSpPr>
            <a:spLocks noGrp="1"/>
          </p:cNvSpPr>
          <p:nvPr>
            <p:ph sz="quarter" idx="4"/>
          </p:nvPr>
        </p:nvSpPr>
        <p:spPr>
          <a:xfrm>
            <a:off x="4645027" y="1885950"/>
            <a:ext cx="4041775"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7" name="Picture 6"/>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5732612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305800" cy="85725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600" b="0">
                <a:ln>
                  <a:noFill/>
                </a:ln>
                <a:solidFill>
                  <a:schemeClr val="accent4"/>
                </a:solidFill>
                <a:effectLst/>
                <a:latin typeface="+mj-lt"/>
                <a:ea typeface="+mj-ea"/>
                <a:cs typeface="+mj-cs"/>
              </a:defRPr>
            </a:lvl1pPr>
          </a:lstStyle>
          <a:p>
            <a:r>
              <a:rPr kumimoji="0" lang="en-US" dirty="0"/>
              <a:t>CLICK TO EDIT MASTER TITLE STYLE</a:t>
            </a:r>
          </a:p>
        </p:txBody>
      </p:sp>
      <p:pic>
        <p:nvPicPr>
          <p:cNvPr id="3" name="Picture 2"/>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13601243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77739424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blank" preserve="1">
  <p:cSld name="2_Blank">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769054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4" name="Content Placeholder 3"/>
          <p:cNvSpPr>
            <a:spLocks noGrp="1"/>
          </p:cNvSpPr>
          <p:nvPr>
            <p:ph sz="half" idx="1" hasCustomPrompt="1"/>
          </p:nvPr>
        </p:nvSpPr>
        <p:spPr>
          <a:xfrm>
            <a:off x="3575050" y="1428750"/>
            <a:ext cx="5111750" cy="3257550"/>
          </a:xfrm>
        </p:spPr>
        <p:txBody>
          <a:bodyPr tIns="0"/>
          <a:lstStyle>
            <a:lvl1pPr marL="0" indent="0">
              <a:buNone/>
              <a:defRPr sz="2100" baseline="0"/>
            </a:lvl1pPr>
            <a:lvl2pPr>
              <a:defRPr sz="1950"/>
            </a:lvl2pPr>
            <a:lvl3pPr>
              <a:defRPr sz="1800"/>
            </a:lvl3pPr>
            <a:lvl4pPr>
              <a:defRPr sz="1500"/>
            </a:lvl4pPr>
            <a:lvl5pPr>
              <a:defRPr sz="1350"/>
            </a:lvl5pPr>
          </a:lstStyle>
          <a:p>
            <a:pPr lvl="0" eaLnBrk="1" latinLnBrk="0" hangingPunct="1"/>
            <a:r>
              <a:rPr kumimoji="0" lang="en-US" dirty="0"/>
              <a:t>[place photo or chart here]</a:t>
            </a:r>
          </a:p>
        </p:txBody>
      </p:sp>
      <p:sp>
        <p:nvSpPr>
          <p:cNvPr id="8"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9" name="Content Placeholder 4"/>
          <p:cNvSpPr>
            <a:spLocks noGrp="1"/>
          </p:cNvSpPr>
          <p:nvPr>
            <p:ph sz="quarter" idx="2"/>
          </p:nvPr>
        </p:nvSpPr>
        <p:spPr>
          <a:xfrm>
            <a:off x="457200" y="1428750"/>
            <a:ext cx="3124200" cy="3257550"/>
          </a:xfrm>
        </p:spPr>
        <p:txBody>
          <a:bodyPr tIns="0"/>
          <a:lstStyle>
            <a:lvl1pPr>
              <a:buSzPct val="100000"/>
              <a:defRPr sz="1800"/>
            </a:lvl1pPr>
            <a:lvl2pPr>
              <a:defRPr sz="1500"/>
            </a:lvl2pPr>
            <a:lvl3pPr>
              <a:defRPr sz="1350"/>
            </a:lvl3pPr>
            <a:lvl4pPr>
              <a:defRPr sz="1200"/>
            </a:lvl4pPr>
            <a:lvl5pPr>
              <a:defRPr sz="1200"/>
            </a:lvl5pPr>
          </a:lstStyle>
          <a:p>
            <a:pPr lvl="0" eaLnBrk="1" latinLnBrk="0" hangingPunct="1"/>
            <a:r>
              <a:rPr lang="en-US" dirty="0"/>
              <a:t>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pic>
        <p:nvPicPr>
          <p:cNvPr id="5" name="Picture 4"/>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70822217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matchingName="twoColTx" type="twoColTx">
  <p:cSld name="twoColTx">
    <p:spTree>
      <p:nvGrpSpPr>
        <p:cNvPr id="1" name="Shape 19"/>
        <p:cNvGrpSpPr/>
        <p:nvPr/>
      </p:nvGrpSpPr>
      <p:grpSpPr>
        <a:xfrm>
          <a:off x="0" y="0"/>
          <a:ext cx="0" cy="0"/>
          <a:chOff x="0" y="0"/>
          <a:chExt cx="0" cy="0"/>
        </a:xfrm>
      </p:grpSpPr>
      <p:sp>
        <p:nvSpPr>
          <p:cNvPr id="22" name="Shape 22"/>
          <p:cNvSpPr txBox="1">
            <a:spLocks noGrp="1"/>
          </p:cNvSpPr>
          <p:nvPr>
            <p:ph type="title"/>
          </p:nvPr>
        </p:nvSpPr>
        <p:spPr>
          <a:xfrm>
            <a:off x="457200" y="205978"/>
            <a:ext cx="8229600" cy="857250"/>
          </a:xfrm>
          <a:prstGeom prst="rect">
            <a:avLst/>
          </a:prstGeom>
          <a:noFill/>
          <a:ln>
            <a:noFill/>
          </a:ln>
        </p:spPr>
        <p:txBody>
          <a:bodyPr lIns="91421" tIns="91421" rIns="91421" bIns="91421" anchor="ctr" anchorCtr="0"/>
          <a:lstStyle>
            <a:lvl1pPr algn="l" rtl="0">
              <a:spcBef>
                <a:spcPts val="0"/>
              </a:spcBef>
              <a:buSzPct val="100000"/>
              <a:buFont typeface="Georgia"/>
              <a:buNone/>
              <a:defRPr sz="3600" b="0">
                <a:solidFill>
                  <a:srgbClr val="991B1E"/>
                </a:solidFill>
                <a:latin typeface="Calibri"/>
                <a:ea typeface="Georgia"/>
                <a:cs typeface="Calibri"/>
                <a:sym typeface="Georgia"/>
              </a:defRPr>
            </a:lvl1pPr>
            <a:lvl2pPr algn="l" rtl="0">
              <a:spcBef>
                <a:spcPts val="0"/>
              </a:spcBef>
              <a:buSzPct val="100000"/>
              <a:buFont typeface="Georgia"/>
              <a:buNone/>
              <a:defRPr sz="3600" b="0">
                <a:solidFill>
                  <a:schemeClr val="lt1"/>
                </a:solidFill>
                <a:latin typeface="Georgia"/>
                <a:ea typeface="Georgia"/>
                <a:cs typeface="Georgia"/>
                <a:sym typeface="Georgia"/>
              </a:defRPr>
            </a:lvl2pPr>
            <a:lvl3pPr algn="l" rtl="0">
              <a:spcBef>
                <a:spcPts val="0"/>
              </a:spcBef>
              <a:buSzPct val="100000"/>
              <a:buFont typeface="Georgia"/>
              <a:buNone/>
              <a:defRPr sz="3600" b="0">
                <a:solidFill>
                  <a:schemeClr val="lt1"/>
                </a:solidFill>
                <a:latin typeface="Georgia"/>
                <a:ea typeface="Georgia"/>
                <a:cs typeface="Georgia"/>
                <a:sym typeface="Georgia"/>
              </a:defRPr>
            </a:lvl3pPr>
            <a:lvl4pPr algn="l" rtl="0">
              <a:spcBef>
                <a:spcPts val="0"/>
              </a:spcBef>
              <a:buSzPct val="100000"/>
              <a:buFont typeface="Georgia"/>
              <a:buNone/>
              <a:defRPr sz="3600" b="0">
                <a:solidFill>
                  <a:schemeClr val="lt1"/>
                </a:solidFill>
                <a:latin typeface="Georgia"/>
                <a:ea typeface="Georgia"/>
                <a:cs typeface="Georgia"/>
                <a:sym typeface="Georgia"/>
              </a:defRPr>
            </a:lvl4pPr>
            <a:lvl5pPr algn="l" rtl="0">
              <a:spcBef>
                <a:spcPts val="0"/>
              </a:spcBef>
              <a:buSzPct val="100000"/>
              <a:buFont typeface="Georgia"/>
              <a:buNone/>
              <a:defRPr sz="3600" b="0">
                <a:solidFill>
                  <a:schemeClr val="lt1"/>
                </a:solidFill>
                <a:latin typeface="Georgia"/>
                <a:ea typeface="Georgia"/>
                <a:cs typeface="Georgia"/>
                <a:sym typeface="Georgia"/>
              </a:defRPr>
            </a:lvl5pPr>
            <a:lvl6pPr algn="l" rtl="0">
              <a:spcBef>
                <a:spcPts val="0"/>
              </a:spcBef>
              <a:buSzPct val="100000"/>
              <a:buFont typeface="Georgia"/>
              <a:buNone/>
              <a:defRPr sz="3600" b="0">
                <a:solidFill>
                  <a:schemeClr val="lt1"/>
                </a:solidFill>
                <a:latin typeface="Georgia"/>
                <a:ea typeface="Georgia"/>
                <a:cs typeface="Georgia"/>
                <a:sym typeface="Georgia"/>
              </a:defRPr>
            </a:lvl6pPr>
            <a:lvl7pPr algn="l" rtl="0">
              <a:spcBef>
                <a:spcPts val="0"/>
              </a:spcBef>
              <a:buSzPct val="100000"/>
              <a:buFont typeface="Georgia"/>
              <a:buNone/>
              <a:defRPr sz="3600" b="0">
                <a:solidFill>
                  <a:schemeClr val="lt1"/>
                </a:solidFill>
                <a:latin typeface="Georgia"/>
                <a:ea typeface="Georgia"/>
                <a:cs typeface="Georgia"/>
                <a:sym typeface="Georgia"/>
              </a:defRPr>
            </a:lvl7pPr>
            <a:lvl8pPr algn="l" rtl="0">
              <a:spcBef>
                <a:spcPts val="0"/>
              </a:spcBef>
              <a:buSzPct val="100000"/>
              <a:buFont typeface="Georgia"/>
              <a:buNone/>
              <a:defRPr sz="3600" b="0">
                <a:solidFill>
                  <a:schemeClr val="lt1"/>
                </a:solidFill>
                <a:latin typeface="Georgia"/>
                <a:ea typeface="Georgia"/>
                <a:cs typeface="Georgia"/>
                <a:sym typeface="Georgia"/>
              </a:defRPr>
            </a:lvl8pPr>
            <a:lvl9pPr algn="l" rtl="0">
              <a:spcBef>
                <a:spcPts val="0"/>
              </a:spcBef>
              <a:buSzPct val="100000"/>
              <a:buFont typeface="Georgia"/>
              <a:buNone/>
              <a:defRPr sz="3600" b="0">
                <a:solidFill>
                  <a:schemeClr val="lt1"/>
                </a:solidFill>
                <a:latin typeface="Georgia"/>
                <a:ea typeface="Georgia"/>
                <a:cs typeface="Georgia"/>
                <a:sym typeface="Georgia"/>
              </a:defRPr>
            </a:lvl9pPr>
          </a:lstStyle>
          <a:p>
            <a:r>
              <a:rPr lang="en-US" dirty="0"/>
              <a:t>Click to edit Master title style</a:t>
            </a:r>
          </a:p>
        </p:txBody>
      </p:sp>
      <p:sp>
        <p:nvSpPr>
          <p:cNvPr id="23" name="Shape 23"/>
          <p:cNvSpPr txBox="1">
            <a:spLocks noGrp="1"/>
          </p:cNvSpPr>
          <p:nvPr>
            <p:ph type="body" idx="1"/>
          </p:nvPr>
        </p:nvSpPr>
        <p:spPr>
          <a:xfrm>
            <a:off x="457200"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Edit Master text styles</a:t>
            </a:r>
          </a:p>
        </p:txBody>
      </p:sp>
      <p:sp>
        <p:nvSpPr>
          <p:cNvPr id="25" name="Shape 25"/>
          <p:cNvSpPr txBox="1">
            <a:spLocks noGrp="1"/>
          </p:cNvSpPr>
          <p:nvPr>
            <p:ph type="body" idx="2"/>
          </p:nvPr>
        </p:nvSpPr>
        <p:spPr>
          <a:xfrm>
            <a:off x="4692274" y="1200150"/>
            <a:ext cx="3994500" cy="3725775"/>
          </a:xfrm>
          <a:prstGeom prst="rect">
            <a:avLst/>
          </a:prstGeom>
          <a:noFill/>
          <a:ln>
            <a:noFill/>
          </a:ln>
        </p:spPr>
        <p:txBody>
          <a:bodyPr lIns="91421" tIns="91421" rIns="91421" bIns="91421" anchor="t" anchorCtr="0"/>
          <a:lstStyle>
            <a:lvl1pPr rtl="0">
              <a:buSzPct val="100000"/>
              <a:defRPr/>
            </a:lvl1pPr>
            <a:lvl2pPr rtl="0">
              <a:defRPr/>
            </a:lvl2pPr>
            <a:lvl3pPr rtl="0">
              <a:defRPr/>
            </a:lvl3pPr>
            <a:lvl4pPr rtl="0">
              <a:defRPr/>
            </a:lvl4pPr>
            <a:lvl5pPr rtl="0">
              <a:defRPr sz="1350"/>
            </a:lvl5pPr>
            <a:lvl6pPr rtl="0">
              <a:defRPr sz="1350"/>
            </a:lvl6pPr>
            <a:lvl7pPr rtl="0">
              <a:defRPr sz="1350"/>
            </a:lvl7pPr>
            <a:lvl8pPr rtl="0">
              <a:defRPr sz="1350"/>
            </a:lvl8pPr>
            <a:lvl9pPr rtl="0">
              <a:defRPr sz="1350"/>
            </a:lvl9pPr>
          </a:lstStyle>
          <a:p>
            <a:pPr lvl="0"/>
            <a:r>
              <a:rPr lang="en-US" dirty="0"/>
              <a:t>Edit Master text styles</a:t>
            </a:r>
          </a:p>
        </p:txBody>
      </p:sp>
      <p:pic>
        <p:nvPicPr>
          <p:cNvPr id="5" name="Picture 4"/>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09957025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p:cSld name="Logo slide">
    <p:spTree>
      <p:nvGrpSpPr>
        <p:cNvPr id="1" name="Shape 9"/>
        <p:cNvGrpSpPr/>
        <p:nvPr/>
      </p:nvGrpSpPr>
      <p:grpSpPr>
        <a:xfrm>
          <a:off x="0" y="0"/>
          <a:ext cx="0" cy="0"/>
          <a:chOff x="0" y="0"/>
          <a:chExt cx="0" cy="0"/>
        </a:xfrm>
      </p:grpSpPr>
    </p:spTree>
    <p:extLst>
      <p:ext uri="{BB962C8B-B14F-4D97-AF65-F5344CB8AC3E}">
        <p14:creationId xmlns:p14="http://schemas.microsoft.com/office/powerpoint/2010/main" val="3487103986"/>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Title and body blue">
    <p:spTree>
      <p:nvGrpSpPr>
        <p:cNvPr id="1" name="Shape 213"/>
        <p:cNvGrpSpPr/>
        <p:nvPr/>
      </p:nvGrpSpPr>
      <p:grpSpPr>
        <a:xfrm>
          <a:off x="0" y="0"/>
          <a:ext cx="0" cy="0"/>
          <a:chOff x="0" y="0"/>
          <a:chExt cx="0" cy="0"/>
        </a:xfrm>
      </p:grpSpPr>
      <p:sp>
        <p:nvSpPr>
          <p:cNvPr id="230" name="Shape 23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1A2836"/>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231" name="Shape 23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pic>
        <p:nvPicPr>
          <p:cNvPr id="21" name="Picture 20">
            <a:extLst>
              <a:ext uri="{FF2B5EF4-FFF2-40B4-BE49-F238E27FC236}">
                <a16:creationId xmlns:a16="http://schemas.microsoft.com/office/drawing/2014/main" id="{BD588CD6-00FA-3647-9C32-955C9EE21388}"/>
              </a:ext>
            </a:extLst>
          </p:cNvPr>
          <p:cNvPicPr>
            <a:picLocks noChangeAspect="1"/>
          </p:cNvPicPr>
          <p:nvPr userDrawn="1"/>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5072879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normAutofit/>
          </a:bodyPr>
          <a:lstStyle>
            <a:lvl1pPr>
              <a:defRPr sz="3600"/>
            </a:lvl1pPr>
          </a:lstStyle>
          <a:p>
            <a:r>
              <a:rPr kumimoji="0" lang="en-US" dirty="0"/>
              <a:t>CLICK TO EDIT MASTER TITLE STYLE</a:t>
            </a:r>
          </a:p>
        </p:txBody>
      </p:sp>
      <p:sp>
        <p:nvSpPr>
          <p:cNvPr id="3" name="Content Placeholder 2"/>
          <p:cNvSpPr>
            <a:spLocks noGrp="1"/>
          </p:cNvSpPr>
          <p:nvPr>
            <p:ph idx="1"/>
          </p:nvPr>
        </p:nvSpPr>
        <p:spPr/>
        <p:txBody>
          <a:bodyPr/>
          <a:lstStyle>
            <a:lvl1pPr marL="205730" indent="-205730">
              <a:buClr>
                <a:schemeClr val="accent4"/>
              </a:buClr>
              <a:buSzPct val="100000"/>
              <a:buFont typeface="Arial" panose="020B0604020202020204" pitchFamily="34" charset="0"/>
              <a:buChar char="•"/>
              <a:defRPr sz="2600"/>
            </a:lvl1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4" name="Picture 3"/>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342350617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p:cSld name="Title and body red">
    <p:bg>
      <p:bgPr>
        <a:solidFill>
          <a:schemeClr val="bg1"/>
        </a:solidFill>
        <a:effectLst/>
      </p:bgPr>
    </p:bg>
    <p:spTree>
      <p:nvGrpSpPr>
        <p:cNvPr id="1" name="Shape 193"/>
        <p:cNvGrpSpPr/>
        <p:nvPr/>
      </p:nvGrpSpPr>
      <p:grpSpPr>
        <a:xfrm>
          <a:off x="0" y="0"/>
          <a:ext cx="0" cy="0"/>
          <a:chOff x="0" y="0"/>
          <a:chExt cx="0" cy="0"/>
        </a:xfrm>
      </p:grpSpPr>
      <p:sp>
        <p:nvSpPr>
          <p:cNvPr id="210" name="Shape 21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71D20"/>
              </a:buClr>
              <a:defRPr>
                <a:solidFill>
                  <a:srgbClr val="971D20"/>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211" name="Shape 21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pic>
        <p:nvPicPr>
          <p:cNvPr id="21" name="Picture 20">
            <a:extLst>
              <a:ext uri="{FF2B5EF4-FFF2-40B4-BE49-F238E27FC236}">
                <a16:creationId xmlns:a16="http://schemas.microsoft.com/office/drawing/2014/main" id="{6FC4E35A-9159-9949-BC55-44AB60AEC9F4}"/>
              </a:ext>
            </a:extLst>
          </p:cNvPr>
          <p:cNvPicPr>
            <a:picLocks noChangeAspect="1"/>
          </p:cNvPicPr>
          <p:nvPr userDrawn="1"/>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886758320"/>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cSld name="Title and body yellow">
    <p:spTree>
      <p:nvGrpSpPr>
        <p:cNvPr id="1" name="Shape 233"/>
        <p:cNvGrpSpPr/>
        <p:nvPr/>
      </p:nvGrpSpPr>
      <p:grpSpPr>
        <a:xfrm>
          <a:off x="0" y="0"/>
          <a:ext cx="0" cy="0"/>
          <a:chOff x="0" y="0"/>
          <a:chExt cx="0" cy="0"/>
        </a:xfrm>
      </p:grpSpPr>
      <p:sp>
        <p:nvSpPr>
          <p:cNvPr id="250" name="Shape 250"/>
          <p:cNvSpPr txBox="1">
            <a:spLocks noGrp="1"/>
          </p:cNvSpPr>
          <p:nvPr>
            <p:ph type="title"/>
          </p:nvPr>
        </p:nvSpPr>
        <p:spPr>
          <a:xfrm>
            <a:off x="311700" y="445025"/>
            <a:ext cx="8520600" cy="572700"/>
          </a:xfrm>
          <a:prstGeom prst="rect">
            <a:avLst/>
          </a:prstGeom>
        </p:spPr>
        <p:txBody>
          <a:bodyPr lIns="91425" tIns="91425" rIns="91425" bIns="91425" anchor="t" anchorCtr="0"/>
          <a:lstStyle>
            <a:lvl1pPr lvl="0" rtl="0">
              <a:spcBef>
                <a:spcPts val="0"/>
              </a:spcBef>
              <a:buClr>
                <a:srgbClr val="9A8219"/>
              </a:buClr>
              <a:defRPr>
                <a:solidFill>
                  <a:schemeClr val="accent4"/>
                </a:solidFill>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sp>
        <p:nvSpPr>
          <p:cNvPr id="251" name="Shape 251"/>
          <p:cNvSpPr txBox="1">
            <a:spLocks noGrp="1"/>
          </p:cNvSpPr>
          <p:nvPr>
            <p:ph type="body" idx="1"/>
          </p:nvPr>
        </p:nvSpPr>
        <p:spPr>
          <a:xfrm>
            <a:off x="311700" y="1152475"/>
            <a:ext cx="8520600" cy="3416400"/>
          </a:xfrm>
          <a:prstGeom prst="rect">
            <a:avLst/>
          </a:prstGeom>
        </p:spPr>
        <p:txBody>
          <a:bodyPr lIns="91425" tIns="91425" rIns="91425" bIns="91425" anchor="t" anchorCtr="0"/>
          <a:lstStyle>
            <a:lvl1pPr lvl="0" rtl="0">
              <a:spcBef>
                <a:spcPts val="0"/>
              </a:spcBef>
              <a:buSzPct val="100000"/>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a:endParaRPr dirty="0"/>
          </a:p>
        </p:txBody>
      </p:sp>
      <p:pic>
        <p:nvPicPr>
          <p:cNvPr id="21" name="Picture 20">
            <a:extLst>
              <a:ext uri="{FF2B5EF4-FFF2-40B4-BE49-F238E27FC236}">
                <a16:creationId xmlns:a16="http://schemas.microsoft.com/office/drawing/2014/main" id="{4E1121FC-8B0E-0F4B-8A9D-C7B1ADC4049F}"/>
              </a:ext>
            </a:extLst>
          </p:cNvPr>
          <p:cNvPicPr>
            <a:picLocks noChangeAspect="1"/>
          </p:cNvPicPr>
          <p:nvPr userDrawn="1"/>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7186496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bg>
      <p:bgPr>
        <a:gradFill flip="none" rotWithShape="1">
          <a:gsLst>
            <a:gs pos="0">
              <a:srgbClr val="659298"/>
            </a:gs>
            <a:gs pos="100000">
              <a:srgbClr val="4E6F74"/>
            </a:gs>
          </a:gsLst>
          <a:lin ang="15960000" scaled="0"/>
          <a:tileRect/>
        </a:gra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530352" y="987552"/>
            <a:ext cx="7772400" cy="1021842"/>
          </a:xfrm>
          <a:ln>
            <a:noFill/>
          </a:ln>
        </p:spPr>
        <p:txBody>
          <a:bodyPr vert="horz" tIns="0" bIns="0" anchor="b">
            <a:noAutofit/>
            <a:scene3d>
              <a:camera prst="orthographicFront"/>
              <a:lightRig rig="freezing" dir="t">
                <a:rot lat="0" lon="0" rev="5640000"/>
              </a:lightRig>
            </a:scene3d>
            <a:sp3d prstMaterial="flat"/>
          </a:bodyPr>
          <a:lstStyle>
            <a:lvl1pPr algn="l" rtl="0">
              <a:spcBef>
                <a:spcPct val="0"/>
              </a:spcBef>
              <a:buNone/>
              <a:defRPr lang="en-US" sz="5000" b="0" cap="none" baseline="0" dirty="0">
                <a:ln w="635">
                  <a:noFill/>
                </a:ln>
                <a:solidFill>
                  <a:srgbClr val="FFFFFF"/>
                </a:solidFill>
                <a:effectLst/>
                <a:latin typeface="+mj-lt"/>
                <a:ea typeface="+mj-ea"/>
                <a:cs typeface="+mj-cs"/>
              </a:defRPr>
            </a:lvl1pPr>
          </a:lstStyle>
          <a:p>
            <a:r>
              <a:rPr kumimoji="0" lang="en-US" dirty="0"/>
              <a:t>CLICK TO EDIT MASTER TITLE STYLE</a:t>
            </a:r>
          </a:p>
        </p:txBody>
      </p:sp>
      <p:sp>
        <p:nvSpPr>
          <p:cNvPr id="3" name="Text Placeholder 2"/>
          <p:cNvSpPr>
            <a:spLocks noGrp="1"/>
          </p:cNvSpPr>
          <p:nvPr>
            <p:ph type="body" idx="1"/>
          </p:nvPr>
        </p:nvSpPr>
        <p:spPr>
          <a:xfrm>
            <a:off x="530352" y="2028498"/>
            <a:ext cx="7772400" cy="1132284"/>
          </a:xfrm>
        </p:spPr>
        <p:txBody>
          <a:bodyPr lIns="45718" rIns="45718" anchor="t">
            <a:normAutofit/>
          </a:bodyPr>
          <a:lstStyle>
            <a:lvl1pPr marL="0" indent="0">
              <a:buNone/>
              <a:defRPr sz="2600">
                <a:solidFill>
                  <a:schemeClr val="tx1"/>
                </a:solidFill>
              </a:defRPr>
            </a:lvl1pPr>
            <a:lvl2pPr>
              <a:buNone/>
              <a:defRPr sz="1350">
                <a:solidFill>
                  <a:schemeClr val="tx1">
                    <a:tint val="75000"/>
                  </a:schemeClr>
                </a:solidFill>
              </a:defRPr>
            </a:lvl2pPr>
            <a:lvl3pPr>
              <a:buNone/>
              <a:defRPr sz="1200">
                <a:solidFill>
                  <a:schemeClr val="tx1">
                    <a:tint val="75000"/>
                  </a:schemeClr>
                </a:solidFill>
              </a:defRPr>
            </a:lvl3pPr>
            <a:lvl4pPr>
              <a:buNone/>
              <a:defRPr sz="1050">
                <a:solidFill>
                  <a:schemeClr val="tx1">
                    <a:tint val="75000"/>
                  </a:schemeClr>
                </a:solidFill>
              </a:defRPr>
            </a:lvl4pPr>
            <a:lvl5pPr>
              <a:buNone/>
              <a:defRPr sz="1050">
                <a:solidFill>
                  <a:schemeClr val="tx1">
                    <a:tint val="75000"/>
                  </a:schemeClr>
                </a:solidFill>
              </a:defRPr>
            </a:lvl5pPr>
          </a:lstStyle>
          <a:p>
            <a:pPr lvl="0" eaLnBrk="1" latinLnBrk="0" hangingPunct="1"/>
            <a:r>
              <a:rPr kumimoji="0" lang="en-US"/>
              <a:t>Click to edit Master text styles</a:t>
            </a:r>
          </a:p>
        </p:txBody>
      </p:sp>
      <p:pic>
        <p:nvPicPr>
          <p:cNvPr id="4" name="Picture 3"/>
          <p:cNvPicPr>
            <a:picLocks noChangeAspect="1"/>
          </p:cNvPicPr>
          <p:nvPr/>
        </p:nvPicPr>
        <p:blipFill>
          <a:blip r:embed="rId2" cstate="screen">
            <a:lum bright="70000" contrast="-70000"/>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943118409"/>
      </p:ext>
    </p:extLst>
  </p:cSld>
  <p:clrMapOvr>
    <a:overrideClrMapping bg1="dk1" tx1="lt1" bg2="dk2" tx2="lt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a:lstStyle/>
          <a:p>
            <a:r>
              <a:rPr kumimoji="0" lang="en-US" dirty="0"/>
              <a:t>CLICK TO EDIT MASTER TITLE STYLE</a:t>
            </a:r>
          </a:p>
        </p:txBody>
      </p:sp>
      <p:sp>
        <p:nvSpPr>
          <p:cNvPr id="3" name="Content Placeholder 2"/>
          <p:cNvSpPr>
            <a:spLocks noGrp="1"/>
          </p:cNvSpPr>
          <p:nvPr>
            <p:ph sz="half" idx="1"/>
          </p:nvPr>
        </p:nvSpPr>
        <p:spPr>
          <a:xfrm>
            <a:off x="457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4" name="Content Placeholder 3"/>
          <p:cNvSpPr>
            <a:spLocks noGrp="1"/>
          </p:cNvSpPr>
          <p:nvPr>
            <p:ph sz="half" idx="2"/>
          </p:nvPr>
        </p:nvSpPr>
        <p:spPr>
          <a:xfrm>
            <a:off x="4648200" y="1440064"/>
            <a:ext cx="4038600" cy="3326130"/>
          </a:xfrm>
        </p:spPr>
        <p:txBody>
          <a:bodyPr/>
          <a:lstStyle>
            <a:lvl1pPr>
              <a:buSzPct val="100000"/>
              <a:defRPr sz="2400"/>
            </a:lvl1pPr>
            <a:lvl2pPr>
              <a:defRPr sz="1800"/>
            </a:lvl2pPr>
            <a:lvl3pPr>
              <a:defRPr sz="1500"/>
            </a:lvl3pPr>
            <a:lvl4pPr>
              <a:defRPr sz="1350"/>
            </a:lvl4pPr>
            <a:lvl5pPr>
              <a:defRPr sz="135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5" name="Picture 4"/>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73223093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229600" cy="857250"/>
          </a:xfrm>
        </p:spPr>
        <p:txBody>
          <a:bodyPr tIns="45718" anchor="b"/>
          <a:lstStyle>
            <a:lvl1pPr>
              <a:defRPr/>
            </a:lvl1pPr>
          </a:lstStyle>
          <a:p>
            <a:r>
              <a:rPr kumimoji="0" lang="en-US" dirty="0"/>
              <a:t>CLICK TO EDIT MASTER TITLE STYLE</a:t>
            </a:r>
          </a:p>
        </p:txBody>
      </p:sp>
      <p:sp>
        <p:nvSpPr>
          <p:cNvPr id="3" name="Text Placeholder 2"/>
          <p:cNvSpPr>
            <a:spLocks noGrp="1"/>
          </p:cNvSpPr>
          <p:nvPr>
            <p:ph type="body" idx="1"/>
          </p:nvPr>
        </p:nvSpPr>
        <p:spPr>
          <a:xfrm>
            <a:off x="457200" y="1391436"/>
            <a:ext cx="4040188" cy="494514"/>
          </a:xfrm>
        </p:spPr>
        <p:txBody>
          <a:bodyPr lIns="45718" tIns="0" rIns="45718" bIns="0" anchor="ctr">
            <a:no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45027" y="1394820"/>
            <a:ext cx="4041775" cy="491132"/>
          </a:xfrm>
        </p:spPr>
        <p:txBody>
          <a:bodyPr lIns="45718" tIns="0" rIns="45718" bIns="0" anchor="ctr">
            <a:normAutofit/>
          </a:bodyPr>
          <a:lstStyle>
            <a:lvl1pPr marL="0" indent="0">
              <a:buNone/>
              <a:defRPr sz="2400" b="1" cap="none" baseline="0">
                <a:solidFill>
                  <a:schemeClr val="tx2"/>
                </a:solidFill>
                <a:effectLst/>
              </a:defRPr>
            </a:lvl1pPr>
            <a:lvl2pPr>
              <a:buNone/>
              <a:defRPr sz="1500" b="1"/>
            </a:lvl2pPr>
            <a:lvl3pPr>
              <a:buNone/>
              <a:defRPr sz="1350" b="1"/>
            </a:lvl3pPr>
            <a:lvl4pPr>
              <a:buNone/>
              <a:defRPr sz="1200" b="1"/>
            </a:lvl4pPr>
            <a:lvl5pPr>
              <a:buNone/>
              <a:defRPr sz="1200" b="1"/>
            </a:lvl5pPr>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885950"/>
            <a:ext cx="4040188"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sp>
        <p:nvSpPr>
          <p:cNvPr id="6" name="Content Placeholder 5"/>
          <p:cNvSpPr>
            <a:spLocks noGrp="1"/>
          </p:cNvSpPr>
          <p:nvPr>
            <p:ph sz="quarter" idx="4"/>
          </p:nvPr>
        </p:nvSpPr>
        <p:spPr>
          <a:xfrm>
            <a:off x="4645027" y="1885950"/>
            <a:ext cx="4041775" cy="2884290"/>
          </a:xfrm>
        </p:spPr>
        <p:txBody>
          <a:bodyPr tIns="0"/>
          <a:lstStyle>
            <a:lvl1pPr>
              <a:defRPr sz="1800"/>
            </a:lvl1pPr>
            <a:lvl2pPr>
              <a:defRPr sz="1500"/>
            </a:lvl2pPr>
            <a:lvl3pPr>
              <a:defRPr sz="1350"/>
            </a:lvl3pPr>
            <a:lvl4pPr>
              <a:defRPr sz="1200"/>
            </a:lvl4pPr>
            <a:lvl5pPr>
              <a:defRPr sz="1200"/>
            </a:lvl5p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dirty="0"/>
          </a:p>
        </p:txBody>
      </p:sp>
      <p:pic>
        <p:nvPicPr>
          <p:cNvPr id="7" name="Picture 6"/>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1051448470"/>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528066"/>
            <a:ext cx="8305800" cy="857250"/>
          </a:xfrm>
        </p:spPr>
        <p:txBody>
          <a:bodyPr vert="horz" tIns="45718"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3600" b="0">
                <a:ln>
                  <a:noFill/>
                </a:ln>
                <a:solidFill>
                  <a:schemeClr val="accent4"/>
                </a:solidFill>
                <a:effectLst/>
                <a:latin typeface="+mj-lt"/>
                <a:ea typeface="+mj-ea"/>
                <a:cs typeface="+mj-cs"/>
              </a:defRPr>
            </a:lvl1pPr>
          </a:lstStyle>
          <a:p>
            <a:r>
              <a:rPr kumimoji="0" lang="en-US" dirty="0"/>
              <a:t>CLICK TO EDIT MASTER TITLE STYLE</a:t>
            </a:r>
          </a:p>
        </p:txBody>
      </p:sp>
      <p:pic>
        <p:nvPicPr>
          <p:cNvPr id="3" name="Picture 2"/>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04028279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4765700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2_Blank">
    <p:bg>
      <p:bgPr>
        <a:solidFill>
          <a:schemeClr val="bg1"/>
        </a:solidFill>
        <a:effectLst/>
      </p:bgPr>
    </p:bg>
    <p:spTree>
      <p:nvGrpSpPr>
        <p:cNvPr id="1" name=""/>
        <p:cNvGrpSpPr/>
        <p:nvPr/>
      </p:nvGrpSpPr>
      <p:grpSpPr>
        <a:xfrm>
          <a:off x="0" y="0"/>
          <a:ext cx="0" cy="0"/>
          <a:chOff x="0" y="0"/>
          <a:chExt cx="0" cy="0"/>
        </a:xfrm>
      </p:grpSpPr>
      <p:pic>
        <p:nvPicPr>
          <p:cNvPr id="2" name="Picture 1"/>
          <p:cNvPicPr>
            <a:picLocks noChangeAspect="1"/>
          </p:cNvPicPr>
          <p:nvPr/>
        </p:nvPicPr>
        <p:blipFill>
          <a:blip r:embed="rId2" cstate="screen">
            <a:duotone>
              <a:schemeClr val="accent5">
                <a:shade val="45000"/>
                <a:satMod val="135000"/>
              </a:schemeClr>
              <a:prstClr val="white"/>
            </a:duotone>
            <a:extLst>
              <a:ext uri="{28A0092B-C50C-407E-A947-70E740481C1C}">
                <a14:useLocalDpi xmlns:a14="http://schemas.microsoft.com/office/drawing/2010/main"/>
              </a:ext>
            </a:extLst>
          </a:blip>
          <a:stretch>
            <a:fillRect/>
          </a:stretch>
        </p:blipFill>
        <p:spPr>
          <a:xfrm>
            <a:off x="7927848" y="3943350"/>
            <a:ext cx="914400" cy="914400"/>
          </a:xfrm>
          <a:prstGeom prst="rect">
            <a:avLst/>
          </a:prstGeom>
        </p:spPr>
      </p:pic>
    </p:spTree>
    <p:extLst>
      <p:ext uri="{BB962C8B-B14F-4D97-AF65-F5344CB8AC3E}">
        <p14:creationId xmlns:p14="http://schemas.microsoft.com/office/powerpoint/2010/main" val="231387376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2" Type="http://schemas.openxmlformats.org/officeDocument/2006/relationships/slideLayout" Target="../slideLayouts/slideLayout18.xml"/><Relationship Id="rId16" Type="http://schemas.openxmlformats.org/officeDocument/2006/relationships/theme" Target="../theme/theme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a:t>Click to edit Master title style</a:t>
            </a:r>
            <a:endParaRPr kumimoji="0" lang="en-US" dirty="0"/>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endParaRPr kumimoji="0" lang="en-US" dirty="0"/>
          </a:p>
        </p:txBody>
      </p:sp>
    </p:spTree>
    <p:extLst>
      <p:ext uri="{BB962C8B-B14F-4D97-AF65-F5344CB8AC3E}">
        <p14:creationId xmlns:p14="http://schemas.microsoft.com/office/powerpoint/2010/main" val="3640730707"/>
      </p:ext>
    </p:extLst>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8" r:id="rId9"/>
    <p:sldLayoutId id="2147483680" r:id="rId10"/>
    <p:sldLayoutId id="2147483681" r:id="rId11"/>
    <p:sldLayoutId id="2147483682" r:id="rId12"/>
    <p:sldLayoutId id="2147483683" r:id="rId13"/>
    <p:sldLayoutId id="2147483684" r:id="rId14"/>
    <p:sldLayoutId id="2147483687" r:id="rId15"/>
    <p:sldLayoutId id="2147483689" r:id="rId16"/>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FFFF"/>
            </a:gs>
            <a:gs pos="100000">
              <a:schemeClr val="bg1">
                <a:lumMod val="85000"/>
              </a:schemeClr>
            </a:gs>
          </a:gsLst>
          <a:lin ang="5640000" scaled="0"/>
          <a:tileRect/>
        </a:gradFill>
        <a:effectLst/>
      </p:bgPr>
    </p:bg>
    <p:spTree>
      <p:nvGrpSpPr>
        <p:cNvPr id="1" name=""/>
        <p:cNvGrpSpPr/>
        <p:nvPr/>
      </p:nvGrpSpPr>
      <p:grpSpPr>
        <a:xfrm>
          <a:off x="0" y="0"/>
          <a:ext cx="0" cy="0"/>
          <a:chOff x="0" y="0"/>
          <a:chExt cx="0" cy="0"/>
        </a:xfrm>
      </p:grpSpPr>
      <p:sp>
        <p:nvSpPr>
          <p:cNvPr id="9" name="Title Placeholder 8"/>
          <p:cNvSpPr>
            <a:spLocks noGrp="1"/>
          </p:cNvSpPr>
          <p:nvPr>
            <p:ph type="title"/>
          </p:nvPr>
        </p:nvSpPr>
        <p:spPr>
          <a:xfrm>
            <a:off x="457200" y="528066"/>
            <a:ext cx="8229600" cy="857250"/>
          </a:xfrm>
          <a:prstGeom prst="rect">
            <a:avLst/>
          </a:prstGeom>
        </p:spPr>
        <p:txBody>
          <a:bodyPr vert="horz" lIns="0" tIns="45718" rIns="0" bIns="0" anchor="b">
            <a:normAutofit/>
          </a:bodyPr>
          <a:lstStyle/>
          <a:p>
            <a:r>
              <a:rPr kumimoji="0" lang="en-US" dirty="0"/>
              <a:t>Click to edit Master title style</a:t>
            </a:r>
          </a:p>
        </p:txBody>
      </p:sp>
      <p:sp>
        <p:nvSpPr>
          <p:cNvPr id="30" name="Text Placeholder 29"/>
          <p:cNvSpPr>
            <a:spLocks noGrp="1"/>
          </p:cNvSpPr>
          <p:nvPr>
            <p:ph type="body" idx="1"/>
          </p:nvPr>
        </p:nvSpPr>
        <p:spPr>
          <a:xfrm>
            <a:off x="457200" y="1451610"/>
            <a:ext cx="8229600" cy="3291840"/>
          </a:xfrm>
          <a:prstGeom prst="rect">
            <a:avLst/>
          </a:prstGeom>
        </p:spPr>
        <p:txBody>
          <a:bodyPr vert="horz" lIns="91435" tIns="45718" rIns="91435" bIns="45718">
            <a:normAutofit/>
          </a:bodyPr>
          <a:lstStyle/>
          <a:p>
            <a:pPr lvl="0" eaLnBrk="1" latinLnBrk="0" hangingPunct="1"/>
            <a:r>
              <a:rPr kumimoji="0" lang="en-US" dirty="0"/>
              <a:t>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Tree>
    <p:extLst>
      <p:ext uri="{BB962C8B-B14F-4D97-AF65-F5344CB8AC3E}">
        <p14:creationId xmlns:p14="http://schemas.microsoft.com/office/powerpoint/2010/main" val="180574740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 id="2147483702" r:id="rId12"/>
    <p:sldLayoutId id="2147483703" r:id="rId13"/>
    <p:sldLayoutId id="2147483704" r:id="rId14"/>
    <p:sldLayoutId id="2147483705" r:id="rId15"/>
  </p:sldLayoutIdLst>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hf sldNum="0" hdr="0" ftr="0" dt="0"/>
  <p:txStyles>
    <p:titleStyle>
      <a:lvl1pPr algn="l" rtl="0" eaLnBrk="1" latinLnBrk="0" hangingPunct="1">
        <a:spcBef>
          <a:spcPct val="0"/>
        </a:spcBef>
        <a:buNone/>
        <a:defRPr kumimoji="0" sz="3600" b="0" kern="1200">
          <a:ln>
            <a:noFill/>
          </a:ln>
          <a:solidFill>
            <a:schemeClr val="accent4"/>
          </a:solidFill>
          <a:effectLst/>
          <a:latin typeface="+mj-lt"/>
          <a:ea typeface="+mj-ea"/>
          <a:cs typeface="+mj-cs"/>
        </a:defRPr>
      </a:lvl1pPr>
    </p:titleStyle>
    <p:bodyStyle>
      <a:lvl1pPr marL="231775" indent="-231775" algn="l" rtl="0" eaLnBrk="1" latinLnBrk="0" hangingPunct="1">
        <a:spcBef>
          <a:spcPct val="20000"/>
        </a:spcBef>
        <a:buClr>
          <a:schemeClr val="accent4"/>
        </a:buClr>
        <a:buSzPct val="100000"/>
        <a:buFont typeface="Arial" panose="020B0604020202020204" pitchFamily="34" charset="0"/>
        <a:buChar char="•"/>
        <a:tabLst/>
        <a:defRPr kumimoji="0" sz="2600" kern="1200">
          <a:solidFill>
            <a:schemeClr val="tx1"/>
          </a:solidFill>
          <a:latin typeface="Calibri"/>
          <a:ea typeface="+mn-ea"/>
          <a:cs typeface="Calibri"/>
        </a:defRPr>
      </a:lvl1pPr>
      <a:lvl2pPr marL="480035" indent="-185156" algn="l" rtl="0" eaLnBrk="1" latinLnBrk="0" hangingPunct="1">
        <a:spcBef>
          <a:spcPct val="20000"/>
        </a:spcBef>
        <a:buClr>
          <a:schemeClr val="accent1"/>
        </a:buClr>
        <a:buSzPct val="85000"/>
        <a:buFont typeface="Wingdings 2"/>
        <a:buChar char=""/>
        <a:defRPr kumimoji="0" sz="1800" kern="1200">
          <a:solidFill>
            <a:schemeClr val="tx1"/>
          </a:solidFill>
          <a:latin typeface="Calibri"/>
          <a:ea typeface="+mn-ea"/>
          <a:cs typeface="Calibri"/>
        </a:defRPr>
      </a:lvl2pPr>
      <a:lvl3pPr marL="685765" indent="-185156" algn="l" rtl="0" eaLnBrk="1" latinLnBrk="0" hangingPunct="1">
        <a:spcBef>
          <a:spcPct val="20000"/>
        </a:spcBef>
        <a:buClr>
          <a:schemeClr val="accent2"/>
        </a:buClr>
        <a:buSzPct val="70000"/>
        <a:buFont typeface="Wingdings 2"/>
        <a:buChar char=""/>
        <a:defRPr kumimoji="0" sz="1575" kern="1200">
          <a:solidFill>
            <a:schemeClr val="tx1"/>
          </a:solidFill>
          <a:latin typeface="Calibri"/>
          <a:ea typeface="+mn-ea"/>
          <a:cs typeface="Calibri"/>
        </a:defRPr>
      </a:lvl3pPr>
      <a:lvl4pPr marL="891494" indent="-157726" algn="l" rtl="0" eaLnBrk="1" latinLnBrk="0" hangingPunct="1">
        <a:spcBef>
          <a:spcPct val="20000"/>
        </a:spcBef>
        <a:buClr>
          <a:schemeClr val="accent3"/>
        </a:buClr>
        <a:buSzPct val="65000"/>
        <a:buFont typeface="Wingdings 2"/>
        <a:buChar char=""/>
        <a:defRPr kumimoji="0" sz="1500" kern="1200">
          <a:solidFill>
            <a:schemeClr val="tx1"/>
          </a:solidFill>
          <a:latin typeface="Calibri"/>
          <a:ea typeface="+mn-ea"/>
          <a:cs typeface="Calibri"/>
        </a:defRPr>
      </a:lvl4pPr>
      <a:lvl5pPr marL="1097224" indent="-157726" algn="l" rtl="0" eaLnBrk="1" latinLnBrk="0" hangingPunct="1">
        <a:spcBef>
          <a:spcPct val="20000"/>
        </a:spcBef>
        <a:buClr>
          <a:schemeClr val="accent4"/>
        </a:buClr>
        <a:buSzPct val="65000"/>
        <a:buFont typeface="Wingdings 2"/>
        <a:buChar char=""/>
        <a:defRPr kumimoji="0" sz="1500" kern="1200">
          <a:solidFill>
            <a:schemeClr val="tx1"/>
          </a:solidFill>
          <a:latin typeface="Calibri"/>
          <a:ea typeface="+mn-ea"/>
          <a:cs typeface="Calibri"/>
        </a:defRPr>
      </a:lvl5pPr>
      <a:lvl6pPr marL="1302953" indent="-157726" algn="l" rtl="0" eaLnBrk="1" latinLnBrk="0" hangingPunct="1">
        <a:spcBef>
          <a:spcPct val="20000"/>
        </a:spcBef>
        <a:buClr>
          <a:schemeClr val="accent5"/>
        </a:buClr>
        <a:buSzPct val="80000"/>
        <a:buFont typeface="Wingdings 2"/>
        <a:buChar char=""/>
        <a:defRPr kumimoji="0" sz="1350" kern="1200">
          <a:solidFill>
            <a:schemeClr val="tx1"/>
          </a:solidFill>
          <a:latin typeface="+mn-lt"/>
          <a:ea typeface="+mn-ea"/>
          <a:cs typeface="+mn-cs"/>
        </a:defRPr>
      </a:lvl6pPr>
      <a:lvl7pPr marL="1440106" indent="-137153" algn="l" rtl="0" eaLnBrk="1" latinLnBrk="0" hangingPunct="1">
        <a:spcBef>
          <a:spcPct val="20000"/>
        </a:spcBef>
        <a:buClr>
          <a:schemeClr val="accent6"/>
        </a:buClr>
        <a:buSzPct val="80000"/>
        <a:buFont typeface="Wingdings 2"/>
        <a:buChar char=""/>
        <a:defRPr kumimoji="0" sz="1200" kern="1200" baseline="0">
          <a:solidFill>
            <a:schemeClr val="tx1"/>
          </a:solidFill>
          <a:latin typeface="+mn-lt"/>
          <a:ea typeface="+mn-ea"/>
          <a:cs typeface="+mn-cs"/>
        </a:defRPr>
      </a:lvl7pPr>
      <a:lvl8pPr marL="1645836" indent="-137153" algn="l" rtl="0" eaLnBrk="1" latinLnBrk="0" hangingPunct="1">
        <a:spcBef>
          <a:spcPct val="20000"/>
        </a:spcBef>
        <a:buClr>
          <a:schemeClr val="tx2"/>
        </a:buClr>
        <a:buChar char="•"/>
        <a:defRPr kumimoji="0" sz="1200" kern="1200">
          <a:solidFill>
            <a:schemeClr val="tx1"/>
          </a:solidFill>
          <a:latin typeface="+mn-lt"/>
          <a:ea typeface="+mn-ea"/>
          <a:cs typeface="+mn-cs"/>
        </a:defRPr>
      </a:lvl8pPr>
      <a:lvl9pPr marL="1851566" indent="-137153" algn="l" rtl="0" eaLnBrk="1" latinLnBrk="0" hangingPunct="1">
        <a:spcBef>
          <a:spcPct val="20000"/>
        </a:spcBef>
        <a:buClr>
          <a:schemeClr val="tx2"/>
        </a:buClr>
        <a:buFontTx/>
        <a:buChar char="•"/>
        <a:defRPr kumimoji="0" sz="105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342883" algn="l" rtl="0" eaLnBrk="1" latinLnBrk="0" hangingPunct="1">
        <a:defRPr kumimoji="0" kern="1200">
          <a:solidFill>
            <a:schemeClr val="tx1"/>
          </a:solidFill>
          <a:latin typeface="+mn-lt"/>
          <a:ea typeface="+mn-ea"/>
          <a:cs typeface="+mn-cs"/>
        </a:defRPr>
      </a:lvl2pPr>
      <a:lvl3pPr marL="685765" algn="l" rtl="0" eaLnBrk="1" latinLnBrk="0" hangingPunct="1">
        <a:defRPr kumimoji="0" kern="1200">
          <a:solidFill>
            <a:schemeClr val="tx1"/>
          </a:solidFill>
          <a:latin typeface="+mn-lt"/>
          <a:ea typeface="+mn-ea"/>
          <a:cs typeface="+mn-cs"/>
        </a:defRPr>
      </a:lvl3pPr>
      <a:lvl4pPr marL="1028648" algn="l" rtl="0" eaLnBrk="1" latinLnBrk="0" hangingPunct="1">
        <a:defRPr kumimoji="0" kern="1200">
          <a:solidFill>
            <a:schemeClr val="tx1"/>
          </a:solidFill>
          <a:latin typeface="+mn-lt"/>
          <a:ea typeface="+mn-ea"/>
          <a:cs typeface="+mn-cs"/>
        </a:defRPr>
      </a:lvl4pPr>
      <a:lvl5pPr marL="1371530" algn="l" rtl="0" eaLnBrk="1" latinLnBrk="0" hangingPunct="1">
        <a:defRPr kumimoji="0" kern="1200">
          <a:solidFill>
            <a:schemeClr val="tx1"/>
          </a:solidFill>
          <a:latin typeface="+mn-lt"/>
          <a:ea typeface="+mn-ea"/>
          <a:cs typeface="+mn-cs"/>
        </a:defRPr>
      </a:lvl5pPr>
      <a:lvl6pPr marL="1714412" algn="l" rtl="0" eaLnBrk="1" latinLnBrk="0" hangingPunct="1">
        <a:defRPr kumimoji="0" kern="1200">
          <a:solidFill>
            <a:schemeClr val="tx1"/>
          </a:solidFill>
          <a:latin typeface="+mn-lt"/>
          <a:ea typeface="+mn-ea"/>
          <a:cs typeface="+mn-cs"/>
        </a:defRPr>
      </a:lvl6pPr>
      <a:lvl7pPr marL="2057295" algn="l" rtl="0" eaLnBrk="1" latinLnBrk="0" hangingPunct="1">
        <a:defRPr kumimoji="0" kern="1200">
          <a:solidFill>
            <a:schemeClr val="tx1"/>
          </a:solidFill>
          <a:latin typeface="+mn-lt"/>
          <a:ea typeface="+mn-ea"/>
          <a:cs typeface="+mn-cs"/>
        </a:defRPr>
      </a:lvl7pPr>
      <a:lvl8pPr marL="2400177" algn="l" rtl="0" eaLnBrk="1" latinLnBrk="0" hangingPunct="1">
        <a:defRPr kumimoji="0" kern="1200">
          <a:solidFill>
            <a:schemeClr val="tx1"/>
          </a:solidFill>
          <a:latin typeface="+mn-lt"/>
          <a:ea typeface="+mn-ea"/>
          <a:cs typeface="+mn-cs"/>
        </a:defRPr>
      </a:lvl8pPr>
      <a:lvl9pPr marL="274306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4.xml"/><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image" Target="../media/image12.jpeg"/><Relationship Id="rId5" Type="http://schemas.openxmlformats.org/officeDocument/2006/relationships/image" Target="../media/image11.jpeg"/><Relationship Id="rId4" Type="http://schemas.openxmlformats.org/officeDocument/2006/relationships/image" Target="../media/image10.jpeg"/></Relationships>
</file>

<file path=ppt/slides/_rels/slide1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16.jpeg"/><Relationship Id="rId5" Type="http://schemas.openxmlformats.org/officeDocument/2006/relationships/image" Target="../media/image15.jpeg"/><Relationship Id="rId4" Type="http://schemas.openxmlformats.org/officeDocument/2006/relationships/image" Target="../media/image14.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7.jpeg"/><Relationship Id="rId7" Type="http://schemas.openxmlformats.org/officeDocument/2006/relationships/image" Target="../media/image20.jpeg"/><Relationship Id="rId2" Type="http://schemas.openxmlformats.org/officeDocument/2006/relationships/notesSlide" Target="../notesSlides/notesSlide18.xml"/><Relationship Id="rId1" Type="http://schemas.openxmlformats.org/officeDocument/2006/relationships/slideLayout" Target="../slideLayouts/slideLayout3.xml"/><Relationship Id="rId6" Type="http://schemas.microsoft.com/office/2007/relationships/hdphoto" Target="../media/hdphoto1.wdp"/><Relationship Id="rId5" Type="http://schemas.openxmlformats.org/officeDocument/2006/relationships/image" Target="../media/image19.png"/><Relationship Id="rId4" Type="http://schemas.openxmlformats.org/officeDocument/2006/relationships/image" Target="../media/image18.jpeg"/></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notesSlide" Target="../notesSlides/notesSlide20.xml"/><Relationship Id="rId1" Type="http://schemas.openxmlformats.org/officeDocument/2006/relationships/slideLayout" Target="../slideLayouts/slideLayout9.xml"/></Relationships>
</file>

<file path=ppt/slides/_rels/slide23.xml.rels><?xml version="1.0" encoding="UTF-8" standalone="yes"?>
<Relationships xmlns="http://schemas.openxmlformats.org/package/2006/relationships"><Relationship Id="rId3" Type="http://schemas.openxmlformats.org/officeDocument/2006/relationships/image" Target="../media/image22.png"/><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4985822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A college education will offer you more money, more job choices, and more freedom.</a:t>
            </a:r>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41163627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Businesses want employees with more than a high school diploma.</a:t>
            </a:r>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3342121266"/>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People with college educations generally have more jobs to choose from.</a:t>
            </a:r>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118583476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It’s better to go directly to work instead of paying for college.</a:t>
            </a:r>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2711213547"/>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descr="A close up of a device&#10;&#10;Description automatically generated">
            <a:extLst>
              <a:ext uri="{FF2B5EF4-FFF2-40B4-BE49-F238E27FC236}">
                <a16:creationId xmlns:a16="http://schemas.microsoft.com/office/drawing/2014/main" id="{01D9080F-B201-4123-ABAB-6BED7D2E3423}"/>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9144000" cy="5143500"/>
          </a:xfrm>
          <a:prstGeom prst="rect">
            <a:avLst/>
          </a:prstGeom>
        </p:spPr>
      </p:pic>
      <p:sp>
        <p:nvSpPr>
          <p:cNvPr id="8" name="TextBox 7">
            <a:extLst>
              <a:ext uri="{FF2B5EF4-FFF2-40B4-BE49-F238E27FC236}">
                <a16:creationId xmlns:a16="http://schemas.microsoft.com/office/drawing/2014/main" id="{5DE77092-A948-4858-AFD0-811BECF37CD0}"/>
              </a:ext>
            </a:extLst>
          </p:cNvPr>
          <p:cNvSpPr txBox="1"/>
          <p:nvPr/>
        </p:nvSpPr>
        <p:spPr>
          <a:xfrm>
            <a:off x="4445391" y="528066"/>
            <a:ext cx="4241409" cy="2246769"/>
          </a:xfrm>
          <a:prstGeom prst="rect">
            <a:avLst/>
          </a:prstGeom>
          <a:noFill/>
        </p:spPr>
        <p:txBody>
          <a:bodyPr wrap="square" rtlCol="0">
            <a:spAutoFit/>
          </a:bodyPr>
          <a:lstStyle/>
          <a:p>
            <a:r>
              <a:rPr lang="en-US" sz="2000" dirty="0">
                <a:solidFill>
                  <a:schemeClr val="accent1">
                    <a:lumMod val="40000"/>
                    <a:lumOff val="60000"/>
                  </a:schemeClr>
                </a:solidFill>
                <a:latin typeface="+mj-lt"/>
              </a:rPr>
              <a:t>Let’s talk about money.</a:t>
            </a:r>
          </a:p>
          <a:p>
            <a:endParaRPr lang="en-US" sz="2000" dirty="0">
              <a:solidFill>
                <a:schemeClr val="accent1">
                  <a:lumMod val="40000"/>
                  <a:lumOff val="60000"/>
                </a:schemeClr>
              </a:solidFill>
              <a:latin typeface="+mj-lt"/>
            </a:endParaRPr>
          </a:p>
          <a:p>
            <a:r>
              <a:rPr lang="en-US" sz="2000" dirty="0">
                <a:solidFill>
                  <a:schemeClr val="accent1">
                    <a:lumMod val="40000"/>
                    <a:lumOff val="60000"/>
                  </a:schemeClr>
                </a:solidFill>
                <a:latin typeface="+mj-lt"/>
              </a:rPr>
              <a:t>Earning a bachelor’s degree allows students to earn, on average, one million dollars more than high school graduates over the course of their careers (Abel and </a:t>
            </a:r>
            <a:r>
              <a:rPr lang="en-US" sz="2000" dirty="0" err="1">
                <a:solidFill>
                  <a:schemeClr val="accent1">
                    <a:lumMod val="40000"/>
                    <a:lumOff val="60000"/>
                  </a:schemeClr>
                </a:solidFill>
                <a:latin typeface="+mj-lt"/>
              </a:rPr>
              <a:t>Deitz</a:t>
            </a:r>
            <a:r>
              <a:rPr lang="en-US" sz="2000" dirty="0">
                <a:solidFill>
                  <a:schemeClr val="accent1">
                    <a:lumMod val="40000"/>
                    <a:lumOff val="60000"/>
                  </a:schemeClr>
                </a:solidFill>
                <a:latin typeface="+mj-lt"/>
              </a:rPr>
              <a:t>, 2014).</a:t>
            </a:r>
          </a:p>
        </p:txBody>
      </p:sp>
    </p:spTree>
    <p:extLst>
      <p:ext uri="{BB962C8B-B14F-4D97-AF65-F5344CB8AC3E}">
        <p14:creationId xmlns:p14="http://schemas.microsoft.com/office/powerpoint/2010/main" val="313047414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34D4C5-F19F-4F2A-899F-23485BB0E62B}"/>
              </a:ext>
            </a:extLst>
          </p:cNvPr>
          <p:cNvSpPr>
            <a:spLocks noGrp="1"/>
          </p:cNvSpPr>
          <p:nvPr>
            <p:ph type="title"/>
          </p:nvPr>
        </p:nvSpPr>
        <p:spPr/>
        <p:txBody>
          <a:bodyPr/>
          <a:lstStyle/>
          <a:p>
            <a:r>
              <a:rPr lang="en-US" dirty="0"/>
              <a:t>Essential Question</a:t>
            </a:r>
          </a:p>
        </p:txBody>
      </p:sp>
      <p:sp>
        <p:nvSpPr>
          <p:cNvPr id="5" name="Text Placeholder 4">
            <a:extLst>
              <a:ext uri="{FF2B5EF4-FFF2-40B4-BE49-F238E27FC236}">
                <a16:creationId xmlns:a16="http://schemas.microsoft.com/office/drawing/2014/main" id="{D62ADA29-0430-43F1-A63D-EE47FE04D866}"/>
              </a:ext>
            </a:extLst>
          </p:cNvPr>
          <p:cNvSpPr>
            <a:spLocks noGrp="1"/>
          </p:cNvSpPr>
          <p:nvPr>
            <p:ph type="body" idx="1"/>
          </p:nvPr>
        </p:nvSpPr>
        <p:spPr>
          <a:xfrm>
            <a:off x="530352" y="2028497"/>
            <a:ext cx="7772400" cy="2698777"/>
          </a:xfrm>
        </p:spPr>
        <p:txBody>
          <a:bodyPr>
            <a:normAutofit/>
          </a:bodyPr>
          <a:lstStyle/>
          <a:p>
            <a:r>
              <a:rPr lang="en-US" dirty="0"/>
              <a:t>What types of education are needed for different types of careers?</a:t>
            </a:r>
            <a:endParaRPr lang="en-US" sz="2000" dirty="0"/>
          </a:p>
        </p:txBody>
      </p:sp>
    </p:spTree>
    <p:extLst>
      <p:ext uri="{BB962C8B-B14F-4D97-AF65-F5344CB8AC3E}">
        <p14:creationId xmlns:p14="http://schemas.microsoft.com/office/powerpoint/2010/main" val="2561485532"/>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55"/>
        <p:cNvGrpSpPr/>
        <p:nvPr/>
      </p:nvGrpSpPr>
      <p:grpSpPr>
        <a:xfrm>
          <a:off x="0" y="0"/>
          <a:ext cx="0" cy="0"/>
          <a:chOff x="0" y="0"/>
          <a:chExt cx="0" cy="0"/>
        </a:xfrm>
      </p:grpSpPr>
      <p:sp>
        <p:nvSpPr>
          <p:cNvPr id="256" name="Google Shape;256;p54"/>
          <p:cNvSpPr txBox="1">
            <a:spLocks noGrp="1"/>
          </p:cNvSpPr>
          <p:nvPr>
            <p:ph type="title"/>
          </p:nvPr>
        </p:nvSpPr>
        <p:spPr>
          <a:prstGeom prst="rect">
            <a:avLst/>
          </a:prstGeom>
          <a:noFill/>
          <a:ln>
            <a:noFill/>
          </a:ln>
        </p:spPr>
        <p:txBody>
          <a:bodyPr spcFirstLastPara="1" wrap="square" lIns="0" tIns="48750" rIns="0" bIns="0" anchor="b" anchorCtr="0">
            <a:noAutofit/>
          </a:bodyPr>
          <a:lstStyle/>
          <a:p>
            <a:pPr marL="0" lvl="0" indent="0" algn="l" rtl="0">
              <a:lnSpc>
                <a:spcPct val="100000"/>
              </a:lnSpc>
              <a:spcBef>
                <a:spcPts val="0"/>
              </a:spcBef>
              <a:spcAft>
                <a:spcPts val="0"/>
              </a:spcAft>
              <a:buClr>
                <a:schemeClr val="accent1"/>
              </a:buClr>
              <a:buSzPts val="3700"/>
              <a:buFont typeface="Calibri"/>
              <a:buNone/>
            </a:pPr>
            <a:r>
              <a:rPr lang="en" dirty="0"/>
              <a:t>Card Sort</a:t>
            </a:r>
            <a:endParaRPr dirty="0"/>
          </a:p>
        </p:txBody>
      </p:sp>
      <p:sp>
        <p:nvSpPr>
          <p:cNvPr id="257" name="Google Shape;257;p54"/>
          <p:cNvSpPr txBox="1">
            <a:spLocks noGrp="1"/>
          </p:cNvSpPr>
          <p:nvPr>
            <p:ph sz="half" idx="1"/>
          </p:nvPr>
        </p:nvSpPr>
        <p:spPr>
          <a:xfrm>
            <a:off x="457200" y="1440064"/>
            <a:ext cx="4114800" cy="3326130"/>
          </a:xfrm>
          <a:prstGeom prst="rect">
            <a:avLst/>
          </a:prstGeom>
          <a:noFill/>
          <a:ln>
            <a:noFill/>
          </a:ln>
        </p:spPr>
        <p:txBody>
          <a:bodyPr spcFirstLastPara="1" wrap="square" lIns="97525" tIns="97525" rIns="97525" bIns="97525" anchor="t" anchorCtr="0">
            <a:noAutofit/>
          </a:bodyPr>
          <a:lstStyle/>
          <a:p>
            <a:pPr marL="0" lvl="0" indent="0" algn="l" rtl="0">
              <a:lnSpc>
                <a:spcPct val="100000"/>
              </a:lnSpc>
              <a:spcBef>
                <a:spcPts val="0"/>
              </a:spcBef>
              <a:spcAft>
                <a:spcPts val="0"/>
              </a:spcAft>
              <a:buSzPts val="1900"/>
              <a:buNone/>
            </a:pPr>
            <a:r>
              <a:rPr lang="en" sz="1800" dirty="0"/>
              <a:t>Begin by taking one career card and matching it to an appropriate category on your poster. </a:t>
            </a:r>
            <a:endParaRPr dirty="0"/>
          </a:p>
          <a:p>
            <a:pPr marL="0" lvl="0" indent="0" algn="l" rtl="0">
              <a:lnSpc>
                <a:spcPct val="100000"/>
              </a:lnSpc>
              <a:spcBef>
                <a:spcPts val="0"/>
              </a:spcBef>
              <a:spcAft>
                <a:spcPts val="0"/>
              </a:spcAft>
              <a:buSzPts val="1900"/>
              <a:buNone/>
            </a:pPr>
            <a:r>
              <a:rPr lang="en" sz="1800" dirty="0"/>
              <a:t> </a:t>
            </a:r>
            <a:endParaRPr dirty="0"/>
          </a:p>
          <a:p>
            <a:pPr marL="330200" indent="-285750">
              <a:spcBef>
                <a:spcPts val="0"/>
              </a:spcBef>
            </a:pPr>
            <a:r>
              <a:rPr lang="en" sz="1800" dirty="0"/>
              <a:t>Career Tech: Certificate</a:t>
            </a:r>
            <a:endParaRPr dirty="0"/>
          </a:p>
          <a:p>
            <a:pPr marL="330200" indent="-285750">
              <a:spcBef>
                <a:spcPts val="0"/>
              </a:spcBef>
            </a:pPr>
            <a:r>
              <a:rPr lang="en" sz="1800" dirty="0"/>
              <a:t>2-Year Degree: Cssociate Degree</a:t>
            </a:r>
            <a:endParaRPr dirty="0"/>
          </a:p>
          <a:p>
            <a:pPr marL="330200" indent="-285750">
              <a:spcBef>
                <a:spcPts val="0"/>
              </a:spcBef>
            </a:pPr>
            <a:r>
              <a:rPr lang="en" sz="1800" dirty="0"/>
              <a:t>4-Year Degree: Bachelor’s Degree</a:t>
            </a:r>
            <a:endParaRPr sz="1800" dirty="0"/>
          </a:p>
          <a:p>
            <a:pPr marL="0" lvl="0" indent="0" algn="l" rtl="0">
              <a:lnSpc>
                <a:spcPct val="100000"/>
              </a:lnSpc>
              <a:spcBef>
                <a:spcPts val="0"/>
              </a:spcBef>
              <a:spcAft>
                <a:spcPts val="0"/>
              </a:spcAft>
              <a:buNone/>
            </a:pPr>
            <a:endParaRPr sz="1800" dirty="0"/>
          </a:p>
          <a:p>
            <a:pPr marL="0" lvl="0" indent="0" algn="l" rtl="0">
              <a:lnSpc>
                <a:spcPct val="100000"/>
              </a:lnSpc>
              <a:spcBef>
                <a:spcPts val="0"/>
              </a:spcBef>
              <a:spcAft>
                <a:spcPts val="0"/>
              </a:spcAft>
              <a:buNone/>
            </a:pPr>
            <a:r>
              <a:rPr lang="en" sz="1800" dirty="0"/>
              <a:t>Continue doing so until you’ve matched each card with a category.</a:t>
            </a:r>
            <a:endParaRPr sz="1800" dirty="0"/>
          </a:p>
          <a:p>
            <a:pPr marL="0" lvl="0" indent="0" algn="l" rtl="0">
              <a:lnSpc>
                <a:spcPct val="100000"/>
              </a:lnSpc>
              <a:spcBef>
                <a:spcPts val="0"/>
              </a:spcBef>
              <a:spcAft>
                <a:spcPts val="0"/>
              </a:spcAft>
              <a:buSzPts val="1900"/>
              <a:buNone/>
            </a:pPr>
            <a:endParaRPr sz="1800" dirty="0"/>
          </a:p>
          <a:p>
            <a:pPr marL="342900" lvl="0" indent="-165100" algn="l" rtl="0">
              <a:lnSpc>
                <a:spcPct val="100000"/>
              </a:lnSpc>
              <a:spcBef>
                <a:spcPts val="400"/>
              </a:spcBef>
              <a:spcAft>
                <a:spcPts val="0"/>
              </a:spcAft>
              <a:buSzPts val="1900"/>
              <a:buNone/>
            </a:pPr>
            <a:endParaRPr dirty="0"/>
          </a:p>
        </p:txBody>
      </p:sp>
      <p:pic>
        <p:nvPicPr>
          <p:cNvPr id="258" name="Google Shape;258;p54"/>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5077971" y="1633346"/>
            <a:ext cx="3287272" cy="1876808"/>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63"/>
        <p:cNvGrpSpPr/>
        <p:nvPr/>
      </p:nvGrpSpPr>
      <p:grpSpPr>
        <a:xfrm>
          <a:off x="0" y="0"/>
          <a:ext cx="0" cy="0"/>
          <a:chOff x="0" y="0"/>
          <a:chExt cx="0" cy="0"/>
        </a:xfrm>
      </p:grpSpPr>
      <p:pic>
        <p:nvPicPr>
          <p:cNvPr id="2" name="Picture 1">
            <a:extLst>
              <a:ext uri="{FF2B5EF4-FFF2-40B4-BE49-F238E27FC236}">
                <a16:creationId xmlns:a16="http://schemas.microsoft.com/office/drawing/2014/main" id="{5DB17B6C-D69E-49DD-8B7D-FCA9BF3AAC76}"/>
              </a:ext>
            </a:extLst>
          </p:cNvPr>
          <p:cNvPicPr>
            <a:picLocks noChangeAspect="1"/>
          </p:cNvPicPr>
          <p:nvPr/>
        </p:nvPicPr>
        <p:blipFill rotWithShape="1">
          <a:blip r:embed="rId3"/>
          <a:srcRect/>
          <a:stretch/>
        </p:blipFill>
        <p:spPr>
          <a:xfrm>
            <a:off x="1005025" y="1133482"/>
            <a:ext cx="6811218" cy="3744999"/>
          </a:xfrm>
          <a:prstGeom prst="rect">
            <a:avLst/>
          </a:prstGeom>
          <a:effectLst>
            <a:outerShdw blurRad="50800" dist="152400" dir="2700000" algn="tl" rotWithShape="0">
              <a:prstClr val="black">
                <a:alpha val="40000"/>
              </a:prstClr>
            </a:outerShdw>
          </a:effectLst>
        </p:spPr>
      </p:pic>
      <p:sp>
        <p:nvSpPr>
          <p:cNvPr id="264" name="Google Shape;264;p55"/>
          <p:cNvSpPr txBox="1">
            <a:spLocks noGrp="1"/>
          </p:cNvSpPr>
          <p:nvPr>
            <p:ph type="title"/>
          </p:nvPr>
        </p:nvSpPr>
        <p:spPr>
          <a:xfrm>
            <a:off x="295834" y="276232"/>
            <a:ext cx="8229600" cy="857250"/>
          </a:xfrm>
          <a:prstGeom prst="rect">
            <a:avLst/>
          </a:prstGeom>
          <a:noFill/>
          <a:ln>
            <a:noFill/>
          </a:ln>
        </p:spPr>
        <p:txBody>
          <a:bodyPr spcFirstLastPara="1" wrap="square" lIns="0" tIns="48750" rIns="0" bIns="0" anchor="b" anchorCtr="0">
            <a:noAutofit/>
          </a:bodyPr>
          <a:lstStyle/>
          <a:p>
            <a:pPr marL="0" lvl="0" indent="0" algn="ctr" rtl="0">
              <a:lnSpc>
                <a:spcPct val="100000"/>
              </a:lnSpc>
              <a:spcBef>
                <a:spcPts val="0"/>
              </a:spcBef>
              <a:spcAft>
                <a:spcPts val="0"/>
              </a:spcAft>
              <a:buClr>
                <a:schemeClr val="accent1"/>
              </a:buClr>
              <a:buSzPts val="3700"/>
              <a:buFont typeface="Calibri"/>
              <a:buNone/>
            </a:pPr>
            <a:r>
              <a:rPr lang="en" dirty="0"/>
              <a:t>Card Sort</a:t>
            </a:r>
            <a:endParaRPr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pic>
        <p:nvPicPr>
          <p:cNvPr id="3" name="Picture 2" descr="A picture containing person, outdoor, young, table&#10;&#10;Description automatically generated">
            <a:extLst>
              <a:ext uri="{FF2B5EF4-FFF2-40B4-BE49-F238E27FC236}">
                <a16:creationId xmlns:a16="http://schemas.microsoft.com/office/drawing/2014/main" id="{A7ACC6D3-2F45-47FB-8F7E-7B64E176B767}"/>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r="-2" b="-581"/>
          <a:stretch/>
        </p:blipFill>
        <p:spPr>
          <a:xfrm>
            <a:off x="2402248" y="2615711"/>
            <a:ext cx="2108671" cy="1511581"/>
          </a:xfrm>
          <a:prstGeom prst="rect">
            <a:avLst/>
          </a:prstGeom>
        </p:spPr>
      </p:pic>
      <p:pic>
        <p:nvPicPr>
          <p:cNvPr id="278" name="Google Shape;278;p56" descr="File:US Navy 040225-N-8213G-058 Hull Technician 3rd Class ..."/>
          <p:cNvPicPr preferRelativeResize="0"/>
          <p:nvPr/>
        </p:nvPicPr>
        <p:blipFill rotWithShape="1">
          <a:blip r:embed="rId4" cstate="screen">
            <a:alphaModFix/>
            <a:extLst>
              <a:ext uri="{28A0092B-C50C-407E-A947-70E740481C1C}">
                <a14:useLocalDpi xmlns:a14="http://schemas.microsoft.com/office/drawing/2010/main"/>
              </a:ext>
            </a:extLst>
          </a:blip>
          <a:srcRect/>
          <a:stretch/>
        </p:blipFill>
        <p:spPr>
          <a:xfrm>
            <a:off x="300484" y="2615724"/>
            <a:ext cx="2108636" cy="1506169"/>
          </a:xfrm>
          <a:prstGeom prst="rect">
            <a:avLst/>
          </a:prstGeom>
          <a:noFill/>
          <a:ln>
            <a:noFill/>
          </a:ln>
        </p:spPr>
      </p:pic>
      <p:pic>
        <p:nvPicPr>
          <p:cNvPr id="279" name="Google Shape;279;p56"/>
          <p:cNvPicPr preferRelativeResize="0"/>
          <p:nvPr/>
        </p:nvPicPr>
        <p:blipFill rotWithShape="1">
          <a:blip r:embed="rId5" cstate="screen">
            <a:alphaModFix/>
            <a:extLst>
              <a:ext uri="{28A0092B-C50C-407E-A947-70E740481C1C}">
                <a14:useLocalDpi xmlns:a14="http://schemas.microsoft.com/office/drawing/2010/main"/>
              </a:ext>
            </a:extLst>
          </a:blip>
          <a:srcRect/>
          <a:stretch/>
        </p:blipFill>
        <p:spPr>
          <a:xfrm>
            <a:off x="4508514" y="2615711"/>
            <a:ext cx="2122335" cy="1505289"/>
          </a:xfrm>
          <a:prstGeom prst="rect">
            <a:avLst/>
          </a:prstGeom>
          <a:noFill/>
          <a:ln>
            <a:noFill/>
          </a:ln>
        </p:spPr>
      </p:pic>
      <p:pic>
        <p:nvPicPr>
          <p:cNvPr id="280" name="Google Shape;280;p56"/>
          <p:cNvPicPr preferRelativeResize="0"/>
          <p:nvPr/>
        </p:nvPicPr>
        <p:blipFill rotWithShape="1">
          <a:blip r:embed="rId6" cstate="screen">
            <a:alphaModFix/>
            <a:extLst>
              <a:ext uri="{28A0092B-C50C-407E-A947-70E740481C1C}">
                <a14:useLocalDpi xmlns:a14="http://schemas.microsoft.com/office/drawing/2010/main"/>
              </a:ext>
            </a:extLst>
          </a:blip>
          <a:srcRect/>
          <a:stretch/>
        </p:blipFill>
        <p:spPr>
          <a:xfrm>
            <a:off x="6626383" y="2603703"/>
            <a:ext cx="2108629" cy="1505289"/>
          </a:xfrm>
          <a:prstGeom prst="rect">
            <a:avLst/>
          </a:prstGeom>
          <a:noFill/>
          <a:ln>
            <a:noFill/>
          </a:ln>
        </p:spPr>
      </p:pic>
      <p:sp>
        <p:nvSpPr>
          <p:cNvPr id="271" name="Google Shape;271;p56"/>
          <p:cNvSpPr txBox="1">
            <a:spLocks noGrp="1"/>
          </p:cNvSpPr>
          <p:nvPr>
            <p:ph type="title"/>
          </p:nvPr>
        </p:nvSpPr>
        <p:spPr>
          <a:xfrm>
            <a:off x="457200" y="1062107"/>
            <a:ext cx="8229600" cy="330300"/>
          </a:xfrm>
          <a:prstGeom prst="rect">
            <a:avLst/>
          </a:prstGeom>
          <a:noFill/>
          <a:ln>
            <a:noFill/>
          </a:ln>
        </p:spPr>
        <p:txBody>
          <a:bodyPr spcFirstLastPara="1" wrap="square" lIns="0" tIns="48750" rIns="0" bIns="0" anchor="b" anchorCtr="0">
            <a:noAutofit/>
          </a:bodyPr>
          <a:lstStyle/>
          <a:p>
            <a:pPr marL="0" lvl="0" indent="0" algn="ctr" rtl="0">
              <a:lnSpc>
                <a:spcPct val="100000"/>
              </a:lnSpc>
              <a:spcBef>
                <a:spcPts val="0"/>
              </a:spcBef>
              <a:spcAft>
                <a:spcPts val="0"/>
              </a:spcAft>
              <a:buClr>
                <a:schemeClr val="accent1"/>
              </a:buClr>
              <a:buSzPts val="3700"/>
              <a:buFont typeface="Calibri"/>
              <a:buNone/>
            </a:pPr>
            <a:r>
              <a:rPr lang="en" dirty="0"/>
              <a:t>Career Tech</a:t>
            </a:r>
            <a:endParaRPr dirty="0"/>
          </a:p>
        </p:txBody>
      </p:sp>
      <p:sp>
        <p:nvSpPr>
          <p:cNvPr id="272" name="Google Shape;272;p56"/>
          <p:cNvSpPr txBox="1">
            <a:spLocks noGrp="1"/>
          </p:cNvSpPr>
          <p:nvPr>
            <p:ph type="body" idx="1"/>
          </p:nvPr>
        </p:nvSpPr>
        <p:spPr>
          <a:xfrm>
            <a:off x="457200" y="1328871"/>
            <a:ext cx="8229600" cy="677700"/>
          </a:xfrm>
          <a:prstGeom prst="rect">
            <a:avLst/>
          </a:prstGeom>
          <a:noFill/>
          <a:ln>
            <a:noFill/>
          </a:ln>
        </p:spPr>
        <p:txBody>
          <a:bodyPr spcFirstLastPara="1" wrap="square" lIns="97525" tIns="48750" rIns="97525" bIns="48750" anchor="t" anchorCtr="0">
            <a:noAutofit/>
          </a:bodyPr>
          <a:lstStyle/>
          <a:p>
            <a:pPr marL="0" lvl="0" indent="0" algn="ctr" rtl="0">
              <a:lnSpc>
                <a:spcPct val="90000"/>
              </a:lnSpc>
              <a:spcBef>
                <a:spcPts val="0"/>
              </a:spcBef>
              <a:spcAft>
                <a:spcPts val="0"/>
              </a:spcAft>
              <a:buSzPts val="1900"/>
              <a:buNone/>
            </a:pPr>
            <a:r>
              <a:rPr lang="en" sz="2000" dirty="0">
                <a:solidFill>
                  <a:schemeClr val="accent2"/>
                </a:solidFill>
              </a:rPr>
              <a:t>A certificate is awarded in a specialized field. </a:t>
            </a:r>
            <a:br>
              <a:rPr lang="en" sz="2000" dirty="0">
                <a:solidFill>
                  <a:schemeClr val="accent2"/>
                </a:solidFill>
              </a:rPr>
            </a:br>
            <a:r>
              <a:rPr lang="en" sz="2000" dirty="0">
                <a:solidFill>
                  <a:schemeClr val="accent2"/>
                </a:solidFill>
              </a:rPr>
              <a:t>Programs can take three months to two years to complete. </a:t>
            </a:r>
            <a:endParaRPr sz="2000" dirty="0">
              <a:solidFill>
                <a:schemeClr val="accent2"/>
              </a:solidFill>
            </a:endParaRPr>
          </a:p>
          <a:p>
            <a:pPr marL="0" lvl="0" indent="0" algn="ctr" rtl="0">
              <a:lnSpc>
                <a:spcPct val="90000"/>
              </a:lnSpc>
              <a:spcBef>
                <a:spcPts val="400"/>
              </a:spcBef>
              <a:spcAft>
                <a:spcPts val="0"/>
              </a:spcAft>
              <a:buSzPts val="1900"/>
              <a:buNone/>
            </a:pPr>
            <a:endParaRPr dirty="0">
              <a:solidFill>
                <a:schemeClr val="accent2"/>
              </a:solidFill>
            </a:endParaRPr>
          </a:p>
        </p:txBody>
      </p:sp>
      <p:graphicFrame>
        <p:nvGraphicFramePr>
          <p:cNvPr id="277" name="Google Shape;277;p56"/>
          <p:cNvGraphicFramePr/>
          <p:nvPr>
            <p:extLst>
              <p:ext uri="{D42A27DB-BD31-4B8C-83A1-F6EECF244321}">
                <p14:modId xmlns:p14="http://schemas.microsoft.com/office/powerpoint/2010/main" val="2859554319"/>
              </p:ext>
            </p:extLst>
          </p:nvPr>
        </p:nvGraphicFramePr>
        <p:xfrm>
          <a:off x="305295" y="4108992"/>
          <a:ext cx="8434528" cy="605107"/>
        </p:xfrm>
        <a:graphic>
          <a:graphicData uri="http://schemas.openxmlformats.org/drawingml/2006/table">
            <a:tbl>
              <a:tblPr firstRow="1" bandRow="1">
                <a:noFill/>
              </a:tblPr>
              <a:tblGrid>
                <a:gridCol w="2108632">
                  <a:extLst>
                    <a:ext uri="{9D8B030D-6E8A-4147-A177-3AD203B41FA5}">
                      <a16:colId xmlns:a16="http://schemas.microsoft.com/office/drawing/2014/main" val="20000"/>
                    </a:ext>
                  </a:extLst>
                </a:gridCol>
                <a:gridCol w="2108632">
                  <a:extLst>
                    <a:ext uri="{9D8B030D-6E8A-4147-A177-3AD203B41FA5}">
                      <a16:colId xmlns:a16="http://schemas.microsoft.com/office/drawing/2014/main" val="20001"/>
                    </a:ext>
                  </a:extLst>
                </a:gridCol>
                <a:gridCol w="2108632">
                  <a:extLst>
                    <a:ext uri="{9D8B030D-6E8A-4147-A177-3AD203B41FA5}">
                      <a16:colId xmlns:a16="http://schemas.microsoft.com/office/drawing/2014/main" val="20002"/>
                    </a:ext>
                  </a:extLst>
                </a:gridCol>
                <a:gridCol w="2108632">
                  <a:extLst>
                    <a:ext uri="{9D8B030D-6E8A-4147-A177-3AD203B41FA5}">
                      <a16:colId xmlns:a16="http://schemas.microsoft.com/office/drawing/2014/main" val="20003"/>
                    </a:ext>
                  </a:extLst>
                </a:gridCol>
              </a:tblGrid>
              <a:tr h="605107">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Welder</a:t>
                      </a:r>
                      <a:endParaRPr sz="1400"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$40,240</a:t>
                      </a:r>
                      <a:endParaRPr sz="1400"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Childcare Worker</a:t>
                      </a:r>
                      <a:endParaRPr sz="1400"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$22,290</a:t>
                      </a:r>
                      <a:endParaRPr sz="1400"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Cosmetologist</a:t>
                      </a:r>
                      <a:endParaRPr sz="1400"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$24,900</a:t>
                      </a:r>
                      <a:endParaRPr sz="1400"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Mechanic</a:t>
                      </a:r>
                      <a:endParaRPr sz="1400"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$39, 550</a:t>
                      </a:r>
                      <a:endParaRPr sz="1400"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extLst>
                  <a:ext uri="{0D108BD9-81ED-4DB2-BD59-A6C34878D82A}">
                    <a16:rowId xmlns:a16="http://schemas.microsoft.com/office/drawing/2014/main" val="10000"/>
                  </a:ext>
                </a:extLst>
              </a:tr>
            </a:tbl>
          </a:graphicData>
        </a:graphic>
      </p:graphicFrame>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pic>
        <p:nvPicPr>
          <p:cNvPr id="1026" name="Picture 2" descr="woman doing dental on girl lying on bed">
            <a:extLst>
              <a:ext uri="{FF2B5EF4-FFF2-40B4-BE49-F238E27FC236}">
                <a16:creationId xmlns:a16="http://schemas.microsoft.com/office/drawing/2014/main" id="{59AB97C0-5535-4736-98E5-09AD7CB88FC1}"/>
              </a:ext>
            </a:extLst>
          </p:cNvPr>
          <p:cNvPicPr>
            <a:picLocks noChangeAspect="1" noChangeArrowheads="1"/>
          </p:cNvPicPr>
          <p:nvPr/>
        </p:nvPicPr>
        <p:blipFill rotWithShape="1">
          <a:blip r:embed="rId3" cstate="screen">
            <a:extLst>
              <a:ext uri="{28A0092B-C50C-407E-A947-70E740481C1C}">
                <a14:useLocalDpi xmlns:a14="http://schemas.microsoft.com/office/drawing/2010/main"/>
              </a:ext>
            </a:extLst>
          </a:blip>
          <a:srcRect/>
          <a:stretch/>
        </p:blipFill>
        <p:spPr bwMode="auto">
          <a:xfrm>
            <a:off x="6617185" y="2603704"/>
            <a:ext cx="2122638" cy="1505288"/>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man in white crew neck t-shirt">
            <a:extLst>
              <a:ext uri="{FF2B5EF4-FFF2-40B4-BE49-F238E27FC236}">
                <a16:creationId xmlns:a16="http://schemas.microsoft.com/office/drawing/2014/main" id="{C28D65FA-377F-49D5-BE3D-FDAC414D2048}"/>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05296" y="2615723"/>
            <a:ext cx="2103824" cy="1487869"/>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fireman wearing mask standing and about to climb on ladder">
            <a:extLst>
              <a:ext uri="{FF2B5EF4-FFF2-40B4-BE49-F238E27FC236}">
                <a16:creationId xmlns:a16="http://schemas.microsoft.com/office/drawing/2014/main" id="{E9BF7CDE-8BA7-4010-B400-A2525D96B0A9}"/>
              </a:ext>
            </a:extLst>
          </p:cNvPr>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2411107" y="2615724"/>
            <a:ext cx="2102045" cy="1493268"/>
          </a:xfrm>
          <a:prstGeom prst="rect">
            <a:avLst/>
          </a:prstGeom>
          <a:noFill/>
          <a:extLst>
            <a:ext uri="{909E8E84-426E-40DD-AFC4-6F175D3DCCD1}">
              <a14:hiddenFill xmlns:a14="http://schemas.microsoft.com/office/drawing/2010/main">
                <a:solidFill>
                  <a:srgbClr val="FFFFFF"/>
                </a:solidFill>
              </a14:hiddenFill>
            </a:ext>
          </a:extLst>
        </p:spPr>
      </p:pic>
      <p:pic>
        <p:nvPicPr>
          <p:cNvPr id="1032" name="Picture 8" descr="person holding a computer mouse in a room">
            <a:extLst>
              <a:ext uri="{FF2B5EF4-FFF2-40B4-BE49-F238E27FC236}">
                <a16:creationId xmlns:a16="http://schemas.microsoft.com/office/drawing/2014/main" id="{ABB0E397-A999-44E0-B87D-019CEE1424DC}"/>
              </a:ext>
            </a:extLst>
          </p:cNvPr>
          <p:cNvPicPr>
            <a:picLocks noChangeAspect="1" noChangeArrowheads="1"/>
          </p:cNvPicPr>
          <p:nvPr/>
        </p:nvPicPr>
        <p:blipFill rotWithShape="1">
          <a:blip r:embed="rId6" cstate="screen">
            <a:extLst>
              <a:ext uri="{28A0092B-C50C-407E-A947-70E740481C1C}">
                <a14:useLocalDpi xmlns:a14="http://schemas.microsoft.com/office/drawing/2010/main"/>
              </a:ext>
            </a:extLst>
          </a:blip>
          <a:srcRect/>
          <a:stretch/>
        </p:blipFill>
        <p:spPr bwMode="auto">
          <a:xfrm>
            <a:off x="4503745" y="2615724"/>
            <a:ext cx="2122638" cy="1487867"/>
          </a:xfrm>
          <a:prstGeom prst="rect">
            <a:avLst/>
          </a:prstGeom>
          <a:noFill/>
          <a:extLst>
            <a:ext uri="{909E8E84-426E-40DD-AFC4-6F175D3DCCD1}">
              <a14:hiddenFill xmlns:a14="http://schemas.microsoft.com/office/drawing/2010/main">
                <a:solidFill>
                  <a:srgbClr val="FFFFFF"/>
                </a:solidFill>
              </a14:hiddenFill>
            </a:ext>
          </a:extLst>
        </p:spPr>
      </p:pic>
      <p:sp>
        <p:nvSpPr>
          <p:cNvPr id="271" name="Google Shape;271;p56"/>
          <p:cNvSpPr txBox="1">
            <a:spLocks noGrp="1"/>
          </p:cNvSpPr>
          <p:nvPr>
            <p:ph type="title"/>
          </p:nvPr>
        </p:nvSpPr>
        <p:spPr>
          <a:xfrm>
            <a:off x="457200" y="1062107"/>
            <a:ext cx="8229600" cy="330300"/>
          </a:xfrm>
          <a:prstGeom prst="rect">
            <a:avLst/>
          </a:prstGeom>
          <a:noFill/>
          <a:ln>
            <a:noFill/>
          </a:ln>
        </p:spPr>
        <p:txBody>
          <a:bodyPr spcFirstLastPara="1" wrap="square" lIns="0" tIns="48750" rIns="0" bIns="0" anchor="b" anchorCtr="0">
            <a:noAutofit/>
          </a:bodyPr>
          <a:lstStyle/>
          <a:p>
            <a:pPr marL="0" lvl="0" indent="0" algn="ctr" rtl="0">
              <a:lnSpc>
                <a:spcPct val="100000"/>
              </a:lnSpc>
              <a:spcBef>
                <a:spcPts val="0"/>
              </a:spcBef>
              <a:spcAft>
                <a:spcPts val="0"/>
              </a:spcAft>
              <a:buClr>
                <a:schemeClr val="accent1"/>
              </a:buClr>
              <a:buSzPts val="3700"/>
              <a:buFont typeface="Calibri"/>
              <a:buNone/>
            </a:pPr>
            <a:r>
              <a:rPr lang="en" dirty="0"/>
              <a:t>2-Year Degree</a:t>
            </a:r>
            <a:endParaRPr dirty="0"/>
          </a:p>
        </p:txBody>
      </p:sp>
      <p:sp>
        <p:nvSpPr>
          <p:cNvPr id="272" name="Google Shape;272;p56"/>
          <p:cNvSpPr txBox="1">
            <a:spLocks noGrp="1"/>
          </p:cNvSpPr>
          <p:nvPr>
            <p:ph type="body" idx="1"/>
          </p:nvPr>
        </p:nvSpPr>
        <p:spPr>
          <a:xfrm>
            <a:off x="457200" y="1328871"/>
            <a:ext cx="8229600" cy="677700"/>
          </a:xfrm>
          <a:prstGeom prst="rect">
            <a:avLst/>
          </a:prstGeom>
          <a:noFill/>
          <a:ln>
            <a:noFill/>
          </a:ln>
        </p:spPr>
        <p:txBody>
          <a:bodyPr spcFirstLastPara="1" wrap="square" lIns="97525" tIns="48750" rIns="97525" bIns="48750" anchor="t" anchorCtr="0">
            <a:noAutofit/>
          </a:bodyPr>
          <a:lstStyle/>
          <a:p>
            <a:pPr marL="0" lvl="0" indent="0" algn="ctr" rtl="0">
              <a:lnSpc>
                <a:spcPct val="90000"/>
              </a:lnSpc>
              <a:spcBef>
                <a:spcPts val="0"/>
              </a:spcBef>
              <a:spcAft>
                <a:spcPts val="0"/>
              </a:spcAft>
              <a:buSzPts val="1900"/>
              <a:buNone/>
            </a:pPr>
            <a:r>
              <a:rPr lang="en-US" sz="2000" dirty="0">
                <a:solidFill>
                  <a:schemeClr val="accent2"/>
                </a:solidFill>
              </a:rPr>
              <a:t>An associate degree or certificate is awarded at a community or junior college. After completing an associate degree, many students continue their educations at 4-year institutions.</a:t>
            </a:r>
          </a:p>
          <a:p>
            <a:pPr marL="0" lvl="0" indent="0" algn="ctr" rtl="0">
              <a:lnSpc>
                <a:spcPct val="90000"/>
              </a:lnSpc>
              <a:spcBef>
                <a:spcPts val="400"/>
              </a:spcBef>
              <a:spcAft>
                <a:spcPts val="0"/>
              </a:spcAft>
              <a:buSzPts val="1900"/>
              <a:buNone/>
            </a:pPr>
            <a:endParaRPr dirty="0">
              <a:solidFill>
                <a:schemeClr val="accent2"/>
              </a:solidFill>
            </a:endParaRPr>
          </a:p>
        </p:txBody>
      </p:sp>
      <p:graphicFrame>
        <p:nvGraphicFramePr>
          <p:cNvPr id="277" name="Google Shape;277;p56"/>
          <p:cNvGraphicFramePr/>
          <p:nvPr>
            <p:extLst>
              <p:ext uri="{D42A27DB-BD31-4B8C-83A1-F6EECF244321}">
                <p14:modId xmlns:p14="http://schemas.microsoft.com/office/powerpoint/2010/main" val="2685050553"/>
              </p:ext>
            </p:extLst>
          </p:nvPr>
        </p:nvGraphicFramePr>
        <p:xfrm>
          <a:off x="305295" y="4108992"/>
          <a:ext cx="8434528" cy="605107"/>
        </p:xfrm>
        <a:graphic>
          <a:graphicData uri="http://schemas.openxmlformats.org/drawingml/2006/table">
            <a:tbl>
              <a:tblPr firstRow="1" bandRow="1">
                <a:noFill/>
              </a:tblPr>
              <a:tblGrid>
                <a:gridCol w="2108632">
                  <a:extLst>
                    <a:ext uri="{9D8B030D-6E8A-4147-A177-3AD203B41FA5}">
                      <a16:colId xmlns:a16="http://schemas.microsoft.com/office/drawing/2014/main" val="20000"/>
                    </a:ext>
                  </a:extLst>
                </a:gridCol>
                <a:gridCol w="2108632">
                  <a:extLst>
                    <a:ext uri="{9D8B030D-6E8A-4147-A177-3AD203B41FA5}">
                      <a16:colId xmlns:a16="http://schemas.microsoft.com/office/drawing/2014/main" val="20001"/>
                    </a:ext>
                  </a:extLst>
                </a:gridCol>
                <a:gridCol w="2108632">
                  <a:extLst>
                    <a:ext uri="{9D8B030D-6E8A-4147-A177-3AD203B41FA5}">
                      <a16:colId xmlns:a16="http://schemas.microsoft.com/office/drawing/2014/main" val="20002"/>
                    </a:ext>
                  </a:extLst>
                </a:gridCol>
                <a:gridCol w="2108632">
                  <a:extLst>
                    <a:ext uri="{9D8B030D-6E8A-4147-A177-3AD203B41FA5}">
                      <a16:colId xmlns:a16="http://schemas.microsoft.com/office/drawing/2014/main" val="20003"/>
                    </a:ext>
                  </a:extLst>
                </a:gridCol>
              </a:tblGrid>
              <a:tr h="605107">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Fitness Trainer</a:t>
                      </a:r>
                      <a:endParaRPr sz="1400"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$39,210</a:t>
                      </a:r>
                      <a:endParaRPr sz="1400"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Firefighter</a:t>
                      </a:r>
                      <a:endParaRPr sz="1100"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$49,080</a:t>
                      </a:r>
                      <a:endParaRPr sz="1400"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Computer Programmer</a:t>
                      </a:r>
                      <a:endParaRPr sz="1100"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$82,240</a:t>
                      </a:r>
                      <a:endParaRPr sz="1100"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Dental Hygienist</a:t>
                      </a:r>
                      <a:endParaRPr sz="1100"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$74,010</a:t>
                      </a:r>
                      <a:endParaRPr sz="1400"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1871039684"/>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431"/>
        <p:cNvGrpSpPr/>
        <p:nvPr/>
      </p:nvGrpSpPr>
      <p:grpSpPr>
        <a:xfrm>
          <a:off x="0" y="0"/>
          <a:ext cx="0" cy="0"/>
          <a:chOff x="0" y="0"/>
          <a:chExt cx="0" cy="0"/>
        </a:xfrm>
      </p:grpSpPr>
      <p:sp>
        <p:nvSpPr>
          <p:cNvPr id="3" name="Title 2">
            <a:extLst>
              <a:ext uri="{FF2B5EF4-FFF2-40B4-BE49-F238E27FC236}">
                <a16:creationId xmlns:a16="http://schemas.microsoft.com/office/drawing/2014/main" id="{C1FBCA28-140F-8A42-9364-1ED04BA0B6E2}"/>
              </a:ext>
            </a:extLst>
          </p:cNvPr>
          <p:cNvSpPr>
            <a:spLocks noGrp="1"/>
          </p:cNvSpPr>
          <p:nvPr>
            <p:ph type="ctrTitle"/>
          </p:nvPr>
        </p:nvSpPr>
        <p:spPr>
          <a:xfrm>
            <a:off x="533400" y="1490518"/>
            <a:ext cx="7851648" cy="1371600"/>
          </a:xfrm>
        </p:spPr>
        <p:txBody>
          <a:bodyPr/>
          <a:lstStyle/>
          <a:p>
            <a:r>
              <a:rPr lang="en-US" dirty="0"/>
              <a:t>What Jobs Need What Education?</a:t>
            </a:r>
          </a:p>
        </p:txBody>
      </p:sp>
      <p:sp>
        <p:nvSpPr>
          <p:cNvPr id="4" name="Subtitle 3">
            <a:extLst>
              <a:ext uri="{FF2B5EF4-FFF2-40B4-BE49-F238E27FC236}">
                <a16:creationId xmlns:a16="http://schemas.microsoft.com/office/drawing/2014/main" id="{AD9A7854-D128-194F-AB89-C5ADDB206B0D}"/>
              </a:ext>
            </a:extLst>
          </p:cNvPr>
          <p:cNvSpPr>
            <a:spLocks noGrp="1"/>
          </p:cNvSpPr>
          <p:nvPr>
            <p:ph type="subTitle" idx="1"/>
          </p:nvPr>
        </p:nvSpPr>
        <p:spPr>
          <a:xfrm>
            <a:off x="533400" y="2883220"/>
            <a:ext cx="7854696" cy="1314450"/>
          </a:xfrm>
        </p:spPr>
        <p:txBody>
          <a:bodyPr/>
          <a:lstStyle/>
          <a:p>
            <a:r>
              <a:rPr lang="en-US" dirty="0"/>
              <a:t>7</a:t>
            </a:r>
            <a:r>
              <a:rPr lang="en-US" baseline="30000" dirty="0"/>
              <a:t>th</a:t>
            </a:r>
            <a:r>
              <a:rPr lang="en-US" dirty="0"/>
              <a:t> Grade Campus Visit</a:t>
            </a:r>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270"/>
        <p:cNvGrpSpPr/>
        <p:nvPr/>
      </p:nvGrpSpPr>
      <p:grpSpPr>
        <a:xfrm>
          <a:off x="0" y="0"/>
          <a:ext cx="0" cy="0"/>
          <a:chOff x="0" y="0"/>
          <a:chExt cx="0" cy="0"/>
        </a:xfrm>
      </p:grpSpPr>
      <p:pic>
        <p:nvPicPr>
          <p:cNvPr id="5" name="Google Shape;310;p58">
            <a:extLst>
              <a:ext uri="{FF2B5EF4-FFF2-40B4-BE49-F238E27FC236}">
                <a16:creationId xmlns:a16="http://schemas.microsoft.com/office/drawing/2014/main" id="{2F0F5151-EA51-44A3-8402-A95743E930FA}"/>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6637681" y="2612305"/>
            <a:ext cx="2106953" cy="1500318"/>
          </a:xfrm>
          <a:prstGeom prst="rect">
            <a:avLst/>
          </a:prstGeom>
          <a:noFill/>
          <a:ln>
            <a:noFill/>
          </a:ln>
        </p:spPr>
      </p:pic>
      <p:pic>
        <p:nvPicPr>
          <p:cNvPr id="2052" name="Picture 4" descr="person holding pencil near laptop computer">
            <a:extLst>
              <a:ext uri="{FF2B5EF4-FFF2-40B4-BE49-F238E27FC236}">
                <a16:creationId xmlns:a16="http://schemas.microsoft.com/office/drawing/2014/main" id="{5E137EB9-213B-45D7-A5FC-20CA1DD18409}"/>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a:stretch/>
        </p:blipFill>
        <p:spPr bwMode="auto">
          <a:xfrm>
            <a:off x="305295" y="2612304"/>
            <a:ext cx="2122335" cy="1514987"/>
          </a:xfrm>
          <a:prstGeom prst="rect">
            <a:avLst/>
          </a:prstGeom>
          <a:noFill/>
          <a:extLst>
            <a:ext uri="{909E8E84-426E-40DD-AFC4-6F175D3DCCD1}">
              <a14:hiddenFill xmlns:a14="http://schemas.microsoft.com/office/drawing/2010/main">
                <a:solidFill>
                  <a:srgbClr val="FFFFFF"/>
                </a:solidFill>
              </a14:hiddenFill>
            </a:ext>
          </a:extLst>
        </p:spPr>
      </p:pic>
      <p:pic>
        <p:nvPicPr>
          <p:cNvPr id="2054" name="Picture 6" descr="man holding DSLR camera">
            <a:extLst>
              <a:ext uri="{FF2B5EF4-FFF2-40B4-BE49-F238E27FC236}">
                <a16:creationId xmlns:a16="http://schemas.microsoft.com/office/drawing/2014/main" id="{7304DA44-CC35-4C6E-B6E2-5D59F20FE5B3}"/>
              </a:ext>
            </a:extLst>
          </p:cNvPr>
          <p:cNvPicPr>
            <a:picLocks noChangeAspect="1" noChangeArrowheads="1"/>
          </p:cNvPicPr>
          <p:nvPr/>
        </p:nvPicPr>
        <p:blipFill rotWithShape="1">
          <a:blip r:embed="rId5" cstate="screen">
            <a:extLst>
              <a:ext uri="{BEBA8EAE-BF5A-486C-A8C5-ECC9F3942E4B}">
                <a14:imgProps xmlns:a14="http://schemas.microsoft.com/office/drawing/2010/main">
                  <a14:imgLayer r:embed="rId6">
                    <a14:imgEffect>
                      <a14:saturation sat="71000"/>
                    </a14:imgEffect>
                  </a14:imgLayer>
                </a14:imgProps>
              </a:ext>
              <a:ext uri="{28A0092B-C50C-407E-A947-70E740481C1C}">
                <a14:useLocalDpi xmlns:a14="http://schemas.microsoft.com/office/drawing/2010/main"/>
              </a:ext>
            </a:extLst>
          </a:blip>
          <a:srcRect/>
          <a:stretch/>
        </p:blipFill>
        <p:spPr bwMode="auto">
          <a:xfrm>
            <a:off x="2431174" y="2615725"/>
            <a:ext cx="2113817" cy="1514974"/>
          </a:xfrm>
          <a:prstGeom prst="rect">
            <a:avLst/>
          </a:prstGeom>
          <a:noFill/>
          <a:extLst>
            <a:ext uri="{909E8E84-426E-40DD-AFC4-6F175D3DCCD1}">
              <a14:hiddenFill xmlns:a14="http://schemas.microsoft.com/office/drawing/2010/main">
                <a:solidFill>
                  <a:srgbClr val="FFFFFF"/>
                </a:solidFill>
              </a14:hiddenFill>
            </a:ext>
          </a:extLst>
        </p:spPr>
      </p:pic>
      <p:pic>
        <p:nvPicPr>
          <p:cNvPr id="2056" name="Picture 8">
            <a:extLst>
              <a:ext uri="{FF2B5EF4-FFF2-40B4-BE49-F238E27FC236}">
                <a16:creationId xmlns:a16="http://schemas.microsoft.com/office/drawing/2014/main" id="{B451D079-AED4-45BC-930E-8CB388045D54}"/>
              </a:ext>
            </a:extLst>
          </p:cNvPr>
          <p:cNvPicPr>
            <a:picLocks noChangeAspect="1" noChangeArrowheads="1"/>
          </p:cNvPicPr>
          <p:nvPr/>
        </p:nvPicPr>
        <p:blipFill rotWithShape="1">
          <a:blip r:embed="rId7" cstate="screen">
            <a:extLst>
              <a:ext uri="{28A0092B-C50C-407E-A947-70E740481C1C}">
                <a14:useLocalDpi xmlns:a14="http://schemas.microsoft.com/office/drawing/2010/main"/>
              </a:ext>
            </a:extLst>
          </a:blip>
          <a:srcRect/>
          <a:stretch/>
        </p:blipFill>
        <p:spPr bwMode="auto">
          <a:xfrm>
            <a:off x="4501810" y="2612304"/>
            <a:ext cx="2141357" cy="1624030"/>
          </a:xfrm>
          <a:prstGeom prst="rect">
            <a:avLst/>
          </a:prstGeom>
          <a:noFill/>
          <a:extLst>
            <a:ext uri="{909E8E84-426E-40DD-AFC4-6F175D3DCCD1}">
              <a14:hiddenFill xmlns:a14="http://schemas.microsoft.com/office/drawing/2010/main">
                <a:solidFill>
                  <a:srgbClr val="FFFFFF"/>
                </a:solidFill>
              </a14:hiddenFill>
            </a:ext>
          </a:extLst>
        </p:spPr>
      </p:pic>
      <p:sp>
        <p:nvSpPr>
          <p:cNvPr id="271" name="Google Shape;271;p56"/>
          <p:cNvSpPr txBox="1">
            <a:spLocks noGrp="1"/>
          </p:cNvSpPr>
          <p:nvPr>
            <p:ph type="title"/>
          </p:nvPr>
        </p:nvSpPr>
        <p:spPr>
          <a:xfrm>
            <a:off x="457200" y="1062107"/>
            <a:ext cx="8229600" cy="330300"/>
          </a:xfrm>
          <a:prstGeom prst="rect">
            <a:avLst/>
          </a:prstGeom>
          <a:noFill/>
          <a:ln>
            <a:noFill/>
          </a:ln>
        </p:spPr>
        <p:txBody>
          <a:bodyPr spcFirstLastPara="1" wrap="square" lIns="0" tIns="48750" rIns="0" bIns="0" anchor="b" anchorCtr="0">
            <a:noAutofit/>
          </a:bodyPr>
          <a:lstStyle/>
          <a:p>
            <a:pPr marL="0" lvl="0" indent="0" algn="ctr" rtl="0">
              <a:lnSpc>
                <a:spcPct val="100000"/>
              </a:lnSpc>
              <a:spcBef>
                <a:spcPts val="0"/>
              </a:spcBef>
              <a:spcAft>
                <a:spcPts val="0"/>
              </a:spcAft>
              <a:buClr>
                <a:schemeClr val="accent1"/>
              </a:buClr>
              <a:buSzPts val="3700"/>
              <a:buFont typeface="Calibri"/>
              <a:buNone/>
            </a:pPr>
            <a:r>
              <a:rPr lang="en" dirty="0"/>
              <a:t>4-Year Degree</a:t>
            </a:r>
            <a:endParaRPr dirty="0"/>
          </a:p>
        </p:txBody>
      </p:sp>
      <p:sp>
        <p:nvSpPr>
          <p:cNvPr id="272" name="Google Shape;272;p56"/>
          <p:cNvSpPr txBox="1">
            <a:spLocks noGrp="1"/>
          </p:cNvSpPr>
          <p:nvPr>
            <p:ph type="body" idx="1"/>
          </p:nvPr>
        </p:nvSpPr>
        <p:spPr>
          <a:xfrm>
            <a:off x="457200" y="1328871"/>
            <a:ext cx="8229600" cy="677700"/>
          </a:xfrm>
          <a:prstGeom prst="rect">
            <a:avLst/>
          </a:prstGeom>
          <a:noFill/>
          <a:ln>
            <a:noFill/>
          </a:ln>
        </p:spPr>
        <p:txBody>
          <a:bodyPr spcFirstLastPara="1" wrap="square" lIns="97525" tIns="48750" rIns="97525" bIns="48750" anchor="t" anchorCtr="0">
            <a:noAutofit/>
          </a:bodyPr>
          <a:lstStyle/>
          <a:p>
            <a:pPr marL="0" lvl="0" indent="0" algn="ctr" rtl="0">
              <a:lnSpc>
                <a:spcPct val="90000"/>
              </a:lnSpc>
              <a:spcBef>
                <a:spcPts val="0"/>
              </a:spcBef>
              <a:spcAft>
                <a:spcPts val="0"/>
              </a:spcAft>
              <a:buSzPts val="1900"/>
              <a:buNone/>
            </a:pPr>
            <a:r>
              <a:rPr lang="en-US" sz="2000" dirty="0">
                <a:solidFill>
                  <a:schemeClr val="accent2"/>
                </a:solidFill>
              </a:rPr>
              <a:t>A bachelor's degree is awarded after completing required classes. Universities are generally larger and offer more academic options.</a:t>
            </a:r>
          </a:p>
        </p:txBody>
      </p:sp>
      <p:graphicFrame>
        <p:nvGraphicFramePr>
          <p:cNvPr id="277" name="Google Shape;277;p56"/>
          <p:cNvGraphicFramePr/>
          <p:nvPr>
            <p:extLst>
              <p:ext uri="{D42A27DB-BD31-4B8C-83A1-F6EECF244321}">
                <p14:modId xmlns:p14="http://schemas.microsoft.com/office/powerpoint/2010/main" val="1816627807"/>
              </p:ext>
            </p:extLst>
          </p:nvPr>
        </p:nvGraphicFramePr>
        <p:xfrm>
          <a:off x="305295" y="4108992"/>
          <a:ext cx="8434528" cy="605107"/>
        </p:xfrm>
        <a:graphic>
          <a:graphicData uri="http://schemas.openxmlformats.org/drawingml/2006/table">
            <a:tbl>
              <a:tblPr firstRow="1" bandRow="1">
                <a:noFill/>
              </a:tblPr>
              <a:tblGrid>
                <a:gridCol w="2108632">
                  <a:extLst>
                    <a:ext uri="{9D8B030D-6E8A-4147-A177-3AD203B41FA5}">
                      <a16:colId xmlns:a16="http://schemas.microsoft.com/office/drawing/2014/main" val="20000"/>
                    </a:ext>
                  </a:extLst>
                </a:gridCol>
                <a:gridCol w="2108632">
                  <a:extLst>
                    <a:ext uri="{9D8B030D-6E8A-4147-A177-3AD203B41FA5}">
                      <a16:colId xmlns:a16="http://schemas.microsoft.com/office/drawing/2014/main" val="20001"/>
                    </a:ext>
                  </a:extLst>
                </a:gridCol>
                <a:gridCol w="2108632">
                  <a:extLst>
                    <a:ext uri="{9D8B030D-6E8A-4147-A177-3AD203B41FA5}">
                      <a16:colId xmlns:a16="http://schemas.microsoft.com/office/drawing/2014/main" val="20002"/>
                    </a:ext>
                  </a:extLst>
                </a:gridCol>
                <a:gridCol w="2108632">
                  <a:extLst>
                    <a:ext uri="{9D8B030D-6E8A-4147-A177-3AD203B41FA5}">
                      <a16:colId xmlns:a16="http://schemas.microsoft.com/office/drawing/2014/main" val="20003"/>
                    </a:ext>
                  </a:extLst>
                </a:gridCol>
              </a:tblGrid>
              <a:tr h="605107">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Accountant</a:t>
                      </a:r>
                      <a:endParaRPr sz="1400" b="1"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$69,350</a:t>
                      </a:r>
                      <a:endParaRPr sz="1400" b="1"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dirty="0">
                          <a:solidFill>
                            <a:srgbClr val="FFFFFF"/>
                          </a:solidFill>
                          <a:latin typeface="Calibri"/>
                          <a:ea typeface="Calibri"/>
                          <a:cs typeface="Calibri"/>
                          <a:sym typeface="Calibri"/>
                        </a:rPr>
                        <a:t>Sports Reporter</a:t>
                      </a:r>
                      <a:endParaRPr sz="1400" b="1"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a:t>
                      </a:r>
                      <a:r>
                        <a:rPr lang="en" sz="1400" b="1" dirty="0">
                          <a:solidFill>
                            <a:srgbClr val="FFFFFF"/>
                          </a:solidFill>
                          <a:latin typeface="Calibri"/>
                          <a:ea typeface="Calibri"/>
                          <a:cs typeface="Calibri"/>
                          <a:sym typeface="Calibri"/>
                        </a:rPr>
                        <a:t>43,490 </a:t>
                      </a:r>
                      <a:endParaRPr sz="1400" b="1"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FBI Agent</a:t>
                      </a:r>
                      <a:endParaRPr sz="1400" b="1"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$62,960</a:t>
                      </a:r>
                      <a:endParaRPr sz="1400" b="1"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tc>
                  <a:txBody>
                    <a:bodyPr/>
                    <a:lstStyle/>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Engineer</a:t>
                      </a:r>
                      <a:endParaRPr sz="1400" b="1" u="none" strike="noStrike" cap="none" dirty="0">
                        <a:solidFill>
                          <a:srgbClr val="FFFFFF"/>
                        </a:solidFill>
                      </a:endParaRPr>
                    </a:p>
                    <a:p>
                      <a:pPr marL="0" marR="0" lvl="0" indent="0" algn="ctr" rtl="0">
                        <a:lnSpc>
                          <a:spcPct val="100000"/>
                        </a:lnSpc>
                        <a:spcBef>
                          <a:spcPts val="0"/>
                        </a:spcBef>
                        <a:spcAft>
                          <a:spcPts val="0"/>
                        </a:spcAft>
                        <a:buClr>
                          <a:srgbClr val="000000"/>
                        </a:buClr>
                        <a:buSzPts val="1400"/>
                        <a:buFont typeface="Arial"/>
                        <a:buNone/>
                      </a:pPr>
                      <a:r>
                        <a:rPr lang="en" sz="1400" b="1" u="none" strike="noStrike" cap="none" dirty="0">
                          <a:solidFill>
                            <a:srgbClr val="FFFFFF"/>
                          </a:solidFill>
                          <a:latin typeface="Calibri"/>
                          <a:ea typeface="Calibri"/>
                          <a:cs typeface="Calibri"/>
                          <a:sym typeface="Calibri"/>
                        </a:rPr>
                        <a:t>Salary: $85,880</a:t>
                      </a:r>
                      <a:endParaRPr sz="1400" b="1" u="none" strike="noStrike" cap="none" dirty="0">
                        <a:solidFill>
                          <a:srgbClr val="FFFFFF"/>
                        </a:solidFill>
                      </a:endParaRPr>
                    </a:p>
                  </a:txBody>
                  <a:tcPr marL="68600" marR="68600" marT="34300" marB="34300" anchor="ctr">
                    <a:lnL w="9525" cap="flat" cmpd="sng">
                      <a:solidFill>
                        <a:srgbClr val="000000">
                          <a:alpha val="0"/>
                        </a:srgbClr>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9525" cap="flat" cmpd="sng">
                      <a:solidFill>
                        <a:srgbClr val="000000">
                          <a:alpha val="0"/>
                        </a:srgbClr>
                      </a:solidFill>
                      <a:prstDash val="solid"/>
                      <a:round/>
                      <a:headEnd type="none" w="sm" len="sm"/>
                      <a:tailEnd type="none" w="sm" len="sm"/>
                    </a:lnT>
                    <a:lnB w="9525" cap="flat" cmpd="sng">
                      <a:solidFill>
                        <a:srgbClr val="000000">
                          <a:alpha val="0"/>
                        </a:srgbClr>
                      </a:solidFill>
                      <a:prstDash val="solid"/>
                      <a:round/>
                      <a:headEnd type="none" w="sm" len="sm"/>
                      <a:tailEnd type="none" w="sm" len="sm"/>
                    </a:lnB>
                    <a:solidFill>
                      <a:schemeClr val="accent4"/>
                    </a:solid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4262387729"/>
      </p:ext>
    </p:extLst>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16"/>
        <p:cNvGrpSpPr/>
        <p:nvPr/>
      </p:nvGrpSpPr>
      <p:grpSpPr>
        <a:xfrm>
          <a:off x="0" y="0"/>
          <a:ext cx="0" cy="0"/>
          <a:chOff x="0" y="0"/>
          <a:chExt cx="0" cy="0"/>
        </a:xfrm>
      </p:grpSpPr>
      <p:sp>
        <p:nvSpPr>
          <p:cNvPr id="317" name="Google Shape;317;p59"/>
          <p:cNvSpPr txBox="1"/>
          <p:nvPr/>
        </p:nvSpPr>
        <p:spPr>
          <a:xfrm>
            <a:off x="0" y="-359299"/>
            <a:ext cx="1469400" cy="41088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6300"/>
              <a:buFont typeface="Arial"/>
              <a:buNone/>
            </a:pPr>
            <a:r>
              <a:rPr lang="en" sz="26300" b="0" i="0" u="none" strike="noStrike" cap="none" dirty="0">
                <a:solidFill>
                  <a:srgbClr val="6C091E"/>
                </a:solidFill>
                <a:latin typeface="Arial"/>
                <a:ea typeface="Arial"/>
                <a:cs typeface="Arial"/>
                <a:sym typeface="Arial"/>
              </a:rPr>
              <a:t>“</a:t>
            </a:r>
            <a:endParaRPr sz="1100" b="0" i="0" u="none" strike="noStrike" cap="none" dirty="0">
              <a:solidFill>
                <a:srgbClr val="000000"/>
              </a:solidFill>
              <a:latin typeface="Arial"/>
              <a:ea typeface="Arial"/>
              <a:cs typeface="Arial"/>
              <a:sym typeface="Arial"/>
            </a:endParaRPr>
          </a:p>
        </p:txBody>
      </p:sp>
      <p:sp>
        <p:nvSpPr>
          <p:cNvPr id="318" name="Google Shape;318;p59"/>
          <p:cNvSpPr txBox="1"/>
          <p:nvPr/>
        </p:nvSpPr>
        <p:spPr>
          <a:xfrm rot="10800000">
            <a:off x="6781331" y="1379695"/>
            <a:ext cx="1469400" cy="4108800"/>
          </a:xfrm>
          <a:prstGeom prst="rect">
            <a:avLst/>
          </a:prstGeom>
          <a:noFill/>
          <a:ln>
            <a:noFill/>
          </a:ln>
        </p:spPr>
        <p:txBody>
          <a:bodyPr spcFirstLastPara="1" wrap="square" lIns="68575" tIns="34275" rIns="68575" bIns="34275" anchor="t" anchorCtr="0">
            <a:noAutofit/>
          </a:bodyPr>
          <a:lstStyle/>
          <a:p>
            <a:pPr marL="0" marR="0" lvl="0" indent="0" algn="l" rtl="0">
              <a:lnSpc>
                <a:spcPct val="100000"/>
              </a:lnSpc>
              <a:spcBef>
                <a:spcPts val="0"/>
              </a:spcBef>
              <a:spcAft>
                <a:spcPts val="0"/>
              </a:spcAft>
              <a:buClr>
                <a:srgbClr val="000000"/>
              </a:buClr>
              <a:buSzPts val="26300"/>
              <a:buFont typeface="Arial"/>
              <a:buNone/>
            </a:pPr>
            <a:r>
              <a:rPr lang="en" sz="26300" b="0" i="0" u="none" strike="noStrike" cap="none" dirty="0">
                <a:solidFill>
                  <a:schemeClr val="accent4">
                    <a:lumMod val="75000"/>
                  </a:schemeClr>
                </a:solidFill>
                <a:latin typeface="Arial"/>
                <a:ea typeface="Arial"/>
                <a:cs typeface="Arial"/>
                <a:sym typeface="Arial"/>
              </a:rPr>
              <a:t>“</a:t>
            </a:r>
            <a:endParaRPr sz="1100" b="0" i="0" u="none" strike="noStrike" cap="none" dirty="0">
              <a:solidFill>
                <a:schemeClr val="accent4">
                  <a:lumMod val="75000"/>
                </a:schemeClr>
              </a:solidFill>
              <a:latin typeface="Arial"/>
              <a:ea typeface="Arial"/>
              <a:cs typeface="Arial"/>
              <a:sym typeface="Arial"/>
            </a:endParaRPr>
          </a:p>
        </p:txBody>
      </p:sp>
      <p:sp>
        <p:nvSpPr>
          <p:cNvPr id="319" name="Google Shape;319;p59"/>
          <p:cNvSpPr txBox="1">
            <a:spLocks noGrp="1"/>
          </p:cNvSpPr>
          <p:nvPr>
            <p:ph type="ctrTitle"/>
          </p:nvPr>
        </p:nvSpPr>
        <p:spPr>
          <a:xfrm>
            <a:off x="533400" y="304565"/>
            <a:ext cx="7851600" cy="1371600"/>
          </a:xfrm>
          <a:prstGeom prst="rect">
            <a:avLst/>
          </a:prstGeom>
          <a:noFill/>
          <a:ln>
            <a:noFill/>
          </a:ln>
        </p:spPr>
        <p:txBody>
          <a:bodyPr spcFirstLastPara="1" wrap="square" lIns="0" tIns="0" rIns="19500" bIns="0" anchor="b" anchorCtr="0">
            <a:noAutofit/>
          </a:bodyPr>
          <a:lstStyle/>
          <a:p>
            <a:pPr marL="0" lvl="0" indent="0" algn="l" rtl="0">
              <a:lnSpc>
                <a:spcPct val="100000"/>
              </a:lnSpc>
              <a:spcBef>
                <a:spcPts val="0"/>
              </a:spcBef>
              <a:spcAft>
                <a:spcPts val="0"/>
              </a:spcAft>
              <a:buClr>
                <a:schemeClr val="lt1"/>
              </a:buClr>
              <a:buSzPts val="4200"/>
              <a:buFont typeface="Calibri"/>
              <a:buNone/>
            </a:pPr>
            <a:r>
              <a:rPr lang="en" b="1" dirty="0"/>
              <a:t>Let’s Talk About Money</a:t>
            </a:r>
            <a:endParaRPr dirty="0"/>
          </a:p>
        </p:txBody>
      </p:sp>
      <p:sp>
        <p:nvSpPr>
          <p:cNvPr id="320" name="Google Shape;320;p59"/>
          <p:cNvSpPr txBox="1">
            <a:spLocks noGrp="1"/>
          </p:cNvSpPr>
          <p:nvPr>
            <p:ph type="subTitle" idx="1"/>
          </p:nvPr>
        </p:nvSpPr>
        <p:spPr>
          <a:xfrm>
            <a:off x="533400" y="1697266"/>
            <a:ext cx="7854900" cy="2779110"/>
          </a:xfrm>
          <a:prstGeom prst="rect">
            <a:avLst/>
          </a:prstGeom>
          <a:noFill/>
          <a:ln>
            <a:noFill/>
          </a:ln>
        </p:spPr>
        <p:txBody>
          <a:bodyPr spcFirstLastPara="1" wrap="square" lIns="0" tIns="48750" rIns="19500" bIns="48750" anchor="t" anchorCtr="0">
            <a:noAutofit/>
          </a:bodyPr>
          <a:lstStyle/>
          <a:p>
            <a:pPr marL="0" lvl="0" indent="0" algn="l" rtl="0">
              <a:lnSpc>
                <a:spcPct val="100000"/>
              </a:lnSpc>
              <a:spcBef>
                <a:spcPts val="0"/>
              </a:spcBef>
              <a:spcAft>
                <a:spcPts val="0"/>
              </a:spcAft>
              <a:buSzPts val="1900"/>
              <a:buNone/>
            </a:pPr>
            <a:r>
              <a:rPr lang="en" sz="2400" b="1" dirty="0">
                <a:solidFill>
                  <a:schemeClr val="accent1"/>
                </a:solidFill>
              </a:rPr>
              <a:t>There is real, independent evidence that shows that higher education leads to higher pay.</a:t>
            </a:r>
            <a:endParaRPr dirty="0">
              <a:solidFill>
                <a:schemeClr val="accent1"/>
              </a:solidFill>
            </a:endParaRPr>
          </a:p>
          <a:p>
            <a:pPr marL="0" lvl="0" indent="0" algn="l" rtl="0">
              <a:lnSpc>
                <a:spcPct val="100000"/>
              </a:lnSpc>
              <a:spcBef>
                <a:spcPts val="0"/>
              </a:spcBef>
              <a:spcAft>
                <a:spcPts val="0"/>
              </a:spcAft>
              <a:buSzPts val="1900"/>
              <a:buNone/>
            </a:pPr>
            <a:endParaRPr sz="2400" dirty="0">
              <a:solidFill>
                <a:schemeClr val="accent1"/>
              </a:solidFill>
            </a:endParaRPr>
          </a:p>
          <a:p>
            <a:pPr marL="0" lvl="0" indent="0" algn="l" rtl="0">
              <a:lnSpc>
                <a:spcPct val="100000"/>
              </a:lnSpc>
              <a:spcBef>
                <a:spcPts val="0"/>
              </a:spcBef>
              <a:spcAft>
                <a:spcPts val="0"/>
              </a:spcAft>
              <a:buSzPts val="1900"/>
              <a:buNone/>
            </a:pPr>
            <a:r>
              <a:rPr lang="en" sz="2400" b="1" dirty="0">
                <a:solidFill>
                  <a:schemeClr val="accent1"/>
                </a:solidFill>
              </a:rPr>
              <a:t>According to the Bureau of Labor Statistics, college graduates age 25 and over earn nearly twice as much as workers who have only a high school diploma.</a:t>
            </a:r>
            <a:endParaRPr sz="1800" b="1" dirty="0">
              <a:solidFill>
                <a:schemeClr val="accent1"/>
              </a:solidFill>
            </a:endParaRPr>
          </a:p>
          <a:p>
            <a:pPr marL="0" lvl="0" indent="0" algn="l" rtl="0">
              <a:lnSpc>
                <a:spcPct val="100000"/>
              </a:lnSpc>
              <a:spcBef>
                <a:spcPts val="0"/>
              </a:spcBef>
              <a:spcAft>
                <a:spcPts val="0"/>
              </a:spcAft>
              <a:buSzPts val="1900"/>
              <a:buNone/>
            </a:pPr>
            <a:endParaRPr sz="700" dirty="0"/>
          </a:p>
          <a:p>
            <a:pPr marL="0" lvl="0" indent="0" algn="l" rtl="0">
              <a:lnSpc>
                <a:spcPct val="100000"/>
              </a:lnSpc>
              <a:spcBef>
                <a:spcPts val="0"/>
              </a:spcBef>
              <a:spcAft>
                <a:spcPts val="0"/>
              </a:spcAft>
              <a:buSzPts val="1900"/>
              <a:buNone/>
            </a:pPr>
            <a:r>
              <a:rPr lang="en" sz="1000" i="1" dirty="0"/>
              <a:t>Source: National Association for College Admission Counseling. (2017). Step by step: College awareness and planning for families, </a:t>
            </a:r>
            <a:br>
              <a:rPr lang="en" sz="1000" i="1" dirty="0"/>
            </a:br>
            <a:r>
              <a:rPr lang="en" sz="1000" i="1" dirty="0"/>
              <a:t>counselors and communities. https://www.nacacnet.org/advocacy--ethics/initiatives/steps/ </a:t>
            </a:r>
            <a:endParaRPr sz="3600" i="1"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325"/>
        <p:cNvGrpSpPr/>
        <p:nvPr/>
      </p:nvGrpSpPr>
      <p:grpSpPr>
        <a:xfrm>
          <a:off x="0" y="0"/>
          <a:ext cx="0" cy="0"/>
          <a:chOff x="0" y="0"/>
          <a:chExt cx="0" cy="0"/>
        </a:xfrm>
      </p:grpSpPr>
      <p:sp>
        <p:nvSpPr>
          <p:cNvPr id="327" name="Google Shape;327;p60"/>
          <p:cNvSpPr txBox="1"/>
          <p:nvPr/>
        </p:nvSpPr>
        <p:spPr>
          <a:xfrm>
            <a:off x="649462" y="4874129"/>
            <a:ext cx="6910773" cy="308400"/>
          </a:xfrm>
          <a:prstGeom prst="rect">
            <a:avLst/>
          </a:prstGeom>
          <a:noFill/>
          <a:ln>
            <a:noFill/>
          </a:ln>
        </p:spPr>
        <p:txBody>
          <a:bodyPr spcFirstLastPara="1" wrap="square" lIns="68575" tIns="34275" rIns="68575" bIns="34275" anchor="t" anchorCtr="0">
            <a:noAutofit/>
          </a:bodyPr>
          <a:lstStyle/>
          <a:p>
            <a:pPr marL="0" marR="0" lvl="0" indent="0" algn="ctr" rtl="0">
              <a:lnSpc>
                <a:spcPct val="100000"/>
              </a:lnSpc>
              <a:spcBef>
                <a:spcPts val="0"/>
              </a:spcBef>
              <a:spcAft>
                <a:spcPts val="0"/>
              </a:spcAft>
              <a:buClr>
                <a:srgbClr val="000000"/>
              </a:buClr>
              <a:buSzPts val="800"/>
              <a:buFont typeface="Arial"/>
              <a:buNone/>
            </a:pPr>
            <a:r>
              <a:rPr lang="en-US" sz="800" b="0" i="1" u="none" strike="noStrike" cap="none" dirty="0">
                <a:solidFill>
                  <a:schemeClr val="accent5">
                    <a:lumMod val="75000"/>
                  </a:schemeClr>
                </a:solidFill>
                <a:latin typeface="Calibri"/>
                <a:ea typeface="Calibri"/>
                <a:cs typeface="Calibri"/>
                <a:sym typeface="Calibri"/>
              </a:rPr>
              <a:t>Source: U.S. Census Bureau. (2008). Learn more, earn more. </a:t>
            </a:r>
            <a:r>
              <a:rPr lang="en-US" sz="800" b="0" i="1" u="none" strike="noStrike" cap="none" dirty="0" err="1">
                <a:solidFill>
                  <a:schemeClr val="accent5">
                    <a:lumMod val="75000"/>
                  </a:schemeClr>
                </a:solidFill>
                <a:latin typeface="Calibri"/>
                <a:ea typeface="Calibri"/>
                <a:cs typeface="Calibri"/>
                <a:sym typeface="Calibri"/>
              </a:rPr>
              <a:t>CollegeBoard</a:t>
            </a:r>
            <a:r>
              <a:rPr lang="en-US" sz="800" b="0" i="1" u="none" strike="noStrike" cap="none" dirty="0">
                <a:solidFill>
                  <a:schemeClr val="accent5">
                    <a:lumMod val="75000"/>
                  </a:schemeClr>
                </a:solidFill>
                <a:latin typeface="Calibri"/>
                <a:ea typeface="Calibri"/>
                <a:cs typeface="Calibri"/>
                <a:sym typeface="Calibri"/>
              </a:rPr>
              <a:t>. https://bigfuture.collegeboard.org/get-started/kno w-yourself/learn-more-earn-more</a:t>
            </a:r>
            <a:endParaRPr lang="en-US" sz="1100" b="0" i="1" u="none" strike="noStrike" cap="none" dirty="0">
              <a:solidFill>
                <a:schemeClr val="accent5">
                  <a:lumMod val="75000"/>
                </a:schemeClr>
              </a:solidFill>
              <a:latin typeface="Calibri"/>
              <a:ea typeface="Calibri"/>
              <a:cs typeface="Calibri"/>
              <a:sym typeface="Calibri"/>
            </a:endParaRPr>
          </a:p>
        </p:txBody>
      </p:sp>
      <p:pic>
        <p:nvPicPr>
          <p:cNvPr id="3074" name="Picture 2">
            <a:extLst>
              <a:ext uri="{FF2B5EF4-FFF2-40B4-BE49-F238E27FC236}">
                <a16:creationId xmlns:a16="http://schemas.microsoft.com/office/drawing/2014/main" id="{894E3D67-E01D-42E6-AB7F-C3CBB5353901}"/>
              </a:ext>
            </a:extLst>
          </p:cNvP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649462" y="588023"/>
            <a:ext cx="6910773" cy="419513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332"/>
        <p:cNvGrpSpPr/>
        <p:nvPr/>
      </p:nvGrpSpPr>
      <p:grpSpPr>
        <a:xfrm>
          <a:off x="0" y="0"/>
          <a:ext cx="0" cy="0"/>
          <a:chOff x="0" y="0"/>
          <a:chExt cx="0" cy="0"/>
        </a:xfrm>
      </p:grpSpPr>
      <p:sp>
        <p:nvSpPr>
          <p:cNvPr id="333" name="Google Shape;333;p61"/>
          <p:cNvSpPr txBox="1">
            <a:spLocks noGrp="1"/>
          </p:cNvSpPr>
          <p:nvPr>
            <p:ph type="title"/>
          </p:nvPr>
        </p:nvSpPr>
        <p:spPr>
          <a:xfrm>
            <a:off x="419100" y="528066"/>
            <a:ext cx="8305800" cy="509100"/>
          </a:xfrm>
          <a:prstGeom prst="rect">
            <a:avLst/>
          </a:prstGeom>
          <a:noFill/>
          <a:ln>
            <a:noFill/>
          </a:ln>
        </p:spPr>
        <p:txBody>
          <a:bodyPr spcFirstLastPara="1" wrap="square" lIns="0" tIns="48750" rIns="0" bIns="0" anchor="b" anchorCtr="0">
            <a:noAutofit/>
          </a:bodyPr>
          <a:lstStyle/>
          <a:p>
            <a:pPr marL="0" lvl="0" indent="0" algn="ctr" rtl="0">
              <a:lnSpc>
                <a:spcPct val="100000"/>
              </a:lnSpc>
              <a:spcBef>
                <a:spcPts val="0"/>
              </a:spcBef>
              <a:spcAft>
                <a:spcPts val="0"/>
              </a:spcAft>
              <a:buClr>
                <a:schemeClr val="accent1"/>
              </a:buClr>
              <a:buSzPts val="3700"/>
              <a:buFont typeface="Calibri"/>
              <a:buNone/>
            </a:pPr>
            <a:r>
              <a:rPr lang="en" dirty="0">
                <a:solidFill>
                  <a:schemeClr val="accent1"/>
                </a:solidFill>
              </a:rPr>
              <a:t>I Used To Think… But Now I Know</a:t>
            </a:r>
            <a:endParaRPr dirty="0"/>
          </a:p>
        </p:txBody>
      </p:sp>
      <p:pic>
        <p:nvPicPr>
          <p:cNvPr id="2" name="Picture 1">
            <a:extLst>
              <a:ext uri="{FF2B5EF4-FFF2-40B4-BE49-F238E27FC236}">
                <a16:creationId xmlns:a16="http://schemas.microsoft.com/office/drawing/2014/main" id="{07EA4363-22E7-4018-B983-2A89713C514E}"/>
              </a:ext>
            </a:extLst>
          </p:cNvPr>
          <p:cNvPicPr>
            <a:picLocks noChangeAspect="1"/>
          </p:cNvPicPr>
          <p:nvPr/>
        </p:nvPicPr>
        <p:blipFill>
          <a:blip r:embed="rId3"/>
          <a:stretch>
            <a:fillRect/>
          </a:stretch>
        </p:blipFill>
        <p:spPr>
          <a:xfrm>
            <a:off x="1643531" y="1457988"/>
            <a:ext cx="6030258" cy="3157446"/>
          </a:xfrm>
          <a:prstGeom prst="rect">
            <a:avLst/>
          </a:prstGeom>
          <a:effectLst>
            <a:outerShdw blurRad="50800" dist="152400" dir="2700000" algn="tl" rotWithShape="0">
              <a:prstClr val="black">
                <a:alpha val="40000"/>
              </a:prstClr>
            </a:outerShdw>
          </a:effectLst>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9A0F6EEB-0223-4877-93A6-C634D769F441}"/>
              </a:ext>
            </a:extLst>
          </p:cNvPr>
          <p:cNvSpPr>
            <a:spLocks noGrp="1"/>
          </p:cNvSpPr>
          <p:nvPr>
            <p:ph type="title"/>
          </p:nvPr>
        </p:nvSpPr>
        <p:spPr/>
        <p:txBody>
          <a:bodyPr/>
          <a:lstStyle/>
          <a:p>
            <a:r>
              <a:rPr lang="en-US" dirty="0"/>
              <a:t>Housekeeping: Norms</a:t>
            </a:r>
          </a:p>
        </p:txBody>
      </p:sp>
      <p:sp>
        <p:nvSpPr>
          <p:cNvPr id="5" name="Content Placeholder 4">
            <a:extLst>
              <a:ext uri="{FF2B5EF4-FFF2-40B4-BE49-F238E27FC236}">
                <a16:creationId xmlns:a16="http://schemas.microsoft.com/office/drawing/2014/main" id="{C3C14E30-8D96-4A09-B02E-3F851CB68426}"/>
              </a:ext>
            </a:extLst>
          </p:cNvPr>
          <p:cNvSpPr>
            <a:spLocks noGrp="1"/>
          </p:cNvSpPr>
          <p:nvPr>
            <p:ph idx="1"/>
          </p:nvPr>
        </p:nvSpPr>
        <p:spPr/>
        <p:txBody>
          <a:bodyPr>
            <a:normAutofit lnSpcReduction="10000"/>
          </a:bodyPr>
          <a:lstStyle/>
          <a:p>
            <a:r>
              <a:rPr lang="en-US" dirty="0"/>
              <a:t>Keep cell phones on silent. </a:t>
            </a:r>
          </a:p>
          <a:p>
            <a:r>
              <a:rPr lang="en-US" dirty="0"/>
              <a:t>Behave like a guest—represent your school well.</a:t>
            </a:r>
          </a:p>
          <a:p>
            <a:r>
              <a:rPr lang="en-US" dirty="0"/>
              <a:t>Leave campus as clean as it was when you arrived.</a:t>
            </a:r>
          </a:p>
          <a:p>
            <a:r>
              <a:rPr lang="en-US" dirty="0"/>
              <a:t>Stay engaged in all activities. </a:t>
            </a:r>
          </a:p>
          <a:p>
            <a:r>
              <a:rPr lang="en-US" dirty="0"/>
              <a:t>Ask related questions.</a:t>
            </a:r>
          </a:p>
          <a:p>
            <a:r>
              <a:rPr lang="en-US" dirty="0"/>
              <a:t>Follow all instructions. </a:t>
            </a:r>
          </a:p>
          <a:p>
            <a:r>
              <a:rPr lang="en-US" dirty="0"/>
              <a:t>Stay with your group.</a:t>
            </a:r>
          </a:p>
        </p:txBody>
      </p:sp>
    </p:spTree>
    <p:extLst>
      <p:ext uri="{BB962C8B-B14F-4D97-AF65-F5344CB8AC3E}">
        <p14:creationId xmlns:p14="http://schemas.microsoft.com/office/powerpoint/2010/main" val="179496867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1934D4C5-F19F-4F2A-899F-23485BB0E62B}"/>
              </a:ext>
            </a:extLst>
          </p:cNvPr>
          <p:cNvSpPr>
            <a:spLocks noGrp="1"/>
          </p:cNvSpPr>
          <p:nvPr>
            <p:ph type="title"/>
          </p:nvPr>
        </p:nvSpPr>
        <p:spPr/>
        <p:txBody>
          <a:bodyPr/>
          <a:lstStyle/>
          <a:p>
            <a:r>
              <a:rPr lang="en-US" dirty="0"/>
              <a:t>Objectives</a:t>
            </a:r>
          </a:p>
        </p:txBody>
      </p:sp>
      <p:sp>
        <p:nvSpPr>
          <p:cNvPr id="5" name="Text Placeholder 4">
            <a:extLst>
              <a:ext uri="{FF2B5EF4-FFF2-40B4-BE49-F238E27FC236}">
                <a16:creationId xmlns:a16="http://schemas.microsoft.com/office/drawing/2014/main" id="{D62ADA29-0430-43F1-A63D-EE47FE04D866}"/>
              </a:ext>
            </a:extLst>
          </p:cNvPr>
          <p:cNvSpPr>
            <a:spLocks noGrp="1"/>
          </p:cNvSpPr>
          <p:nvPr>
            <p:ph type="body" idx="1"/>
          </p:nvPr>
        </p:nvSpPr>
        <p:spPr>
          <a:xfrm>
            <a:off x="530352" y="2028497"/>
            <a:ext cx="7772400" cy="2698777"/>
          </a:xfrm>
        </p:spPr>
        <p:txBody>
          <a:bodyPr>
            <a:normAutofit/>
          </a:bodyPr>
          <a:lstStyle/>
          <a:p>
            <a:r>
              <a:rPr lang="en-US" dirty="0"/>
              <a:t>After this activity, you will be able to:</a:t>
            </a:r>
          </a:p>
          <a:p>
            <a:pPr marL="765785" lvl="1" indent="-285750">
              <a:buFont typeface="Arial" panose="020B0604020202020204" pitchFamily="34" charset="0"/>
              <a:buChar char="•"/>
            </a:pPr>
            <a:r>
              <a:rPr lang="en-US" sz="2000" dirty="0"/>
              <a:t>Describe three types of postsecondary education options.</a:t>
            </a:r>
          </a:p>
          <a:p>
            <a:pPr marL="765785" lvl="1" indent="-285750">
              <a:buFont typeface="Arial" panose="020B0604020202020204" pitchFamily="34" charset="0"/>
              <a:buChar char="•"/>
            </a:pPr>
            <a:r>
              <a:rPr lang="en-US" sz="2000" dirty="0"/>
              <a:t>List jobs that people with various types of degrees can get.</a:t>
            </a:r>
          </a:p>
        </p:txBody>
      </p:sp>
    </p:spTree>
    <p:extLst>
      <p:ext uri="{BB962C8B-B14F-4D97-AF65-F5344CB8AC3E}">
        <p14:creationId xmlns:p14="http://schemas.microsoft.com/office/powerpoint/2010/main" val="67039733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9DBCDB-7DEC-47AB-89BD-B9BC92F0403E}"/>
              </a:ext>
            </a:extLst>
          </p:cNvPr>
          <p:cNvSpPr>
            <a:spLocks noGrp="1"/>
          </p:cNvSpPr>
          <p:nvPr>
            <p:ph type="title"/>
          </p:nvPr>
        </p:nvSpPr>
        <p:spPr>
          <a:xfrm>
            <a:off x="530352" y="987551"/>
            <a:ext cx="7772400" cy="2143575"/>
          </a:xfrm>
        </p:spPr>
        <p:txBody>
          <a:bodyPr/>
          <a:lstStyle/>
          <a:p>
            <a:r>
              <a:rPr lang="en-US" dirty="0"/>
              <a:t>Have you ever been to a college campus before?</a:t>
            </a:r>
          </a:p>
        </p:txBody>
      </p:sp>
    </p:spTree>
    <p:extLst>
      <p:ext uri="{BB962C8B-B14F-4D97-AF65-F5344CB8AC3E}">
        <p14:creationId xmlns:p14="http://schemas.microsoft.com/office/powerpoint/2010/main" val="170833009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With your group, read the statements. </a:t>
            </a:r>
          </a:p>
          <a:p>
            <a:r>
              <a:rPr lang="en-US" dirty="0"/>
              <a:t>Decide whether each statement is </a:t>
            </a:r>
            <a:r>
              <a:rPr lang="en-US" b="1" dirty="0">
                <a:solidFill>
                  <a:srgbClr val="86B192"/>
                </a:solidFill>
              </a:rPr>
              <a:t>always true</a:t>
            </a:r>
            <a:r>
              <a:rPr lang="en-US" dirty="0"/>
              <a:t>, </a:t>
            </a:r>
            <a:r>
              <a:rPr lang="en-US" b="1" dirty="0">
                <a:solidFill>
                  <a:schemeClr val="accent2"/>
                </a:solidFill>
              </a:rPr>
              <a:t>sometimes true</a:t>
            </a:r>
            <a:r>
              <a:rPr lang="en-US" dirty="0"/>
              <a:t>, or </a:t>
            </a:r>
            <a:r>
              <a:rPr lang="en-US" b="1" dirty="0">
                <a:solidFill>
                  <a:schemeClr val="accent4"/>
                </a:solidFill>
              </a:rPr>
              <a:t>never true.</a:t>
            </a:r>
            <a:endParaRPr lang="en-US" dirty="0"/>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2790346298"/>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A person who goes to college earns more money than a person who doesn’t.</a:t>
            </a:r>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1481163705"/>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To make it in today’s world, you must have a 4-year degree.</a:t>
            </a:r>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1059118334"/>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EFFAD8B1-65EF-485B-8BB3-52B9B8E5520A}"/>
              </a:ext>
            </a:extLst>
          </p:cNvPr>
          <p:cNvSpPr>
            <a:spLocks noGrp="1"/>
          </p:cNvSpPr>
          <p:nvPr>
            <p:ph type="title"/>
          </p:nvPr>
        </p:nvSpPr>
        <p:spPr/>
        <p:txBody>
          <a:bodyPr/>
          <a:lstStyle/>
          <a:p>
            <a:r>
              <a:rPr lang="en-US" dirty="0"/>
              <a:t>Always, Sometimes, or Never True</a:t>
            </a:r>
          </a:p>
        </p:txBody>
      </p:sp>
      <p:sp>
        <p:nvSpPr>
          <p:cNvPr id="5" name="Content Placeholder 4">
            <a:extLst>
              <a:ext uri="{FF2B5EF4-FFF2-40B4-BE49-F238E27FC236}">
                <a16:creationId xmlns:a16="http://schemas.microsoft.com/office/drawing/2014/main" id="{967AD125-03FB-4F82-997E-DD8C06D7B299}"/>
              </a:ext>
            </a:extLst>
          </p:cNvPr>
          <p:cNvSpPr>
            <a:spLocks noGrp="1"/>
          </p:cNvSpPr>
          <p:nvPr>
            <p:ph idx="1"/>
          </p:nvPr>
        </p:nvSpPr>
        <p:spPr/>
        <p:txBody>
          <a:bodyPr/>
          <a:lstStyle/>
          <a:p>
            <a:r>
              <a:rPr lang="en-US" dirty="0"/>
              <a:t>Over the course of a lifetime, a college graduate will earn twice as much as a high school graduate.</a:t>
            </a:r>
          </a:p>
          <a:p>
            <a:pPr marL="294879" lvl="1" indent="0">
              <a:buNone/>
            </a:pPr>
            <a:endParaRPr lang="en-US" dirty="0"/>
          </a:p>
        </p:txBody>
      </p:sp>
      <p:pic>
        <p:nvPicPr>
          <p:cNvPr id="7" name="Google Shape;187;p44">
            <a:extLst>
              <a:ext uri="{FF2B5EF4-FFF2-40B4-BE49-F238E27FC236}">
                <a16:creationId xmlns:a16="http://schemas.microsoft.com/office/drawing/2014/main" id="{48FA9FC6-C841-4131-94DC-0F32C2A8988D}"/>
              </a:ext>
            </a:extLst>
          </p:cNvPr>
          <p:cNvPicPr preferRelativeResize="0"/>
          <p:nvPr/>
        </p:nvPicPr>
        <p:blipFill rotWithShape="1">
          <a:blip r:embed="rId3" cstate="screen">
            <a:alphaModFix/>
            <a:extLst>
              <a:ext uri="{28A0092B-C50C-407E-A947-70E740481C1C}">
                <a14:useLocalDpi xmlns:a14="http://schemas.microsoft.com/office/drawing/2010/main"/>
              </a:ext>
            </a:extLst>
          </a:blip>
          <a:srcRect/>
          <a:stretch/>
        </p:blipFill>
        <p:spPr>
          <a:xfrm>
            <a:off x="2941941" y="2978506"/>
            <a:ext cx="3260118" cy="1764944"/>
          </a:xfrm>
          <a:prstGeom prst="rect">
            <a:avLst/>
          </a:prstGeom>
          <a:noFill/>
          <a:ln>
            <a:noFill/>
          </a:ln>
        </p:spPr>
      </p:pic>
    </p:spTree>
    <p:extLst>
      <p:ext uri="{BB962C8B-B14F-4D97-AF65-F5344CB8AC3E}">
        <p14:creationId xmlns:p14="http://schemas.microsoft.com/office/powerpoint/2010/main" val="2585741911"/>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LEARN theme">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Presentation1" id="{89CFD289-38D3-447B-83AB-181595DCA98A}" vid="{AACF6921-8CAB-47E1-BBFE-09306EE53F13}"/>
    </a:ext>
  </a:extLst>
</a:theme>
</file>

<file path=ppt/theme/theme2.xml><?xml version="1.0" encoding="utf-8"?>
<a:theme xmlns:a="http://schemas.openxmlformats.org/drawingml/2006/main" name="1_LEARN theme">
  <a:themeElements>
    <a:clrScheme name="Custom 11">
      <a:dk1>
        <a:sysClr val="windowText" lastClr="000000"/>
      </a:dk1>
      <a:lt1>
        <a:sysClr val="window" lastClr="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extLst>
    <a:ext uri="{05A4C25C-085E-4340-85A3-A5531E510DB2}">
      <thm15:themeFamily xmlns:thm15="http://schemas.microsoft.com/office/thememl/2012/main" name="LEARN theme" id="{4C833FEB-3A0E-2F4D-9438-2C228479B3EA}" vid="{D5143739-D326-BE47-BBAC-0144614A2E7C}"/>
    </a:ext>
  </a:ext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K20 LEARN Lesson Slides Theme</Template>
  <TotalTime>2814</TotalTime>
  <Words>2162</Words>
  <Application>Microsoft Macintosh PowerPoint</Application>
  <PresentationFormat>On-screen Show (16:9)</PresentationFormat>
  <Paragraphs>155</Paragraphs>
  <Slides>23</Slides>
  <Notes>21</Notes>
  <HiddenSlides>0</HiddenSlides>
  <MMClips>0</MMClips>
  <ScaleCrop>false</ScaleCrop>
  <HeadingPairs>
    <vt:vector size="6" baseType="variant">
      <vt:variant>
        <vt:lpstr>Fonts Used</vt:lpstr>
      </vt:variant>
      <vt:variant>
        <vt:i4>9</vt:i4>
      </vt:variant>
      <vt:variant>
        <vt:lpstr>Theme</vt:lpstr>
      </vt:variant>
      <vt:variant>
        <vt:i4>2</vt:i4>
      </vt:variant>
      <vt:variant>
        <vt:lpstr>Slide Titles</vt:lpstr>
      </vt:variant>
      <vt:variant>
        <vt:i4>23</vt:i4>
      </vt:variant>
    </vt:vector>
  </HeadingPairs>
  <TitlesOfParts>
    <vt:vector size="34" baseType="lpstr">
      <vt:lpstr>Arial</vt:lpstr>
      <vt:lpstr>Calibri</vt:lpstr>
      <vt:lpstr>Constantia</vt:lpstr>
      <vt:lpstr>Georgia</vt:lpstr>
      <vt:lpstr>Helvetica Neue</vt:lpstr>
      <vt:lpstr>Open Sans</vt:lpstr>
      <vt:lpstr>Proxima Nova</vt:lpstr>
      <vt:lpstr>Roboto</vt:lpstr>
      <vt:lpstr>Wingdings 2</vt:lpstr>
      <vt:lpstr>LEARN theme</vt:lpstr>
      <vt:lpstr>1_LEARN theme</vt:lpstr>
      <vt:lpstr>PowerPoint Presentation</vt:lpstr>
      <vt:lpstr>What Jobs Need What Education?</vt:lpstr>
      <vt:lpstr>Housekeeping: Norms</vt:lpstr>
      <vt:lpstr>Objectives</vt:lpstr>
      <vt:lpstr>Have you ever been to a college campus before?</vt:lpstr>
      <vt:lpstr>Always, Sometimes, or Never True</vt:lpstr>
      <vt:lpstr>Always, Sometimes, or Never True</vt:lpstr>
      <vt:lpstr>Always, Sometimes, or Never True</vt:lpstr>
      <vt:lpstr>Always, Sometimes, or Never True</vt:lpstr>
      <vt:lpstr>Always, Sometimes, or Never True</vt:lpstr>
      <vt:lpstr>Always, Sometimes, or Never True</vt:lpstr>
      <vt:lpstr>Always, Sometimes, or Never True</vt:lpstr>
      <vt:lpstr>Always, Sometimes, or Never True</vt:lpstr>
      <vt:lpstr>PowerPoint Presentation</vt:lpstr>
      <vt:lpstr>Essential Question</vt:lpstr>
      <vt:lpstr>Card Sort</vt:lpstr>
      <vt:lpstr>Card Sort</vt:lpstr>
      <vt:lpstr>Career Tech</vt:lpstr>
      <vt:lpstr>2-Year Degree</vt:lpstr>
      <vt:lpstr>4-Year Degree</vt:lpstr>
      <vt:lpstr>Let’s Talk About Money</vt:lpstr>
      <vt:lpstr>PowerPoint Presentation</vt:lpstr>
      <vt:lpstr>I Used To Think… But Now I Know</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Jobs Need What Education?</dc:title>
  <dc:creator>Taylor Thurston</dc:creator>
  <cp:lastModifiedBy>Walters, Darrin J.</cp:lastModifiedBy>
  <cp:revision>30</cp:revision>
  <dcterms:created xsi:type="dcterms:W3CDTF">2020-08-12T19:03:37Z</dcterms:created>
  <dcterms:modified xsi:type="dcterms:W3CDTF">2020-08-26T20:36:07Z</dcterms:modified>
</cp:coreProperties>
</file>