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Economica" panose="02000506040000020004" pitchFamily="2" charset="77"/>
      <p:regular r:id="rId33"/>
      <p:bold r:id="rId34"/>
      <p:italic r:id="rId35"/>
      <p:boldItalic r:id="rId36"/>
    </p:embeddedFont>
    <p:embeddedFont>
      <p:font typeface="Impact" panose="020B0806030902050204" pitchFamily="34" charset="0"/>
      <p:regular r:id="rId37"/>
    </p:embeddedFont>
    <p:embeddedFont>
      <p:font typeface="Open Sans" panose="020B0606030504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2457EE-A12E-4CC4-989D-BA19E85BBA6B}">
  <a:tblStyle styleId="{D62457EE-A12E-4CC4-989D-BA19E85BBA6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document/d/17ngIIg4UuAr4AG1I48Zsz0Ygm9Bh4GL_LIfN050BBxE/edi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docs.google.com/document/d/1CEURPZW6ep3USV3uP30P78GAMiM7Az8UMAxL6NN_RFI/edi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d6e43c1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d6e43c1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c356d9e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c356d9e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bd917c859_1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bd917c859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15 min </a:t>
            </a:r>
            <a:r>
              <a:rPr lang="en" u="sng">
                <a:solidFill>
                  <a:schemeClr val="hlink"/>
                </a:solidFill>
                <a:hlinkClick r:id="rId3"/>
              </a:rPr>
              <a:t>Career Interest Survey Handout </a:t>
            </a:r>
            <a:r>
              <a:rPr lang="en"/>
              <a:t>     </a:t>
            </a:r>
            <a:r>
              <a:rPr lang="en" u="sng">
                <a:solidFill>
                  <a:schemeClr val="hlink"/>
                </a:solidFill>
                <a:hlinkClick r:id="rId4"/>
              </a:rPr>
              <a:t>Career Interest Instructions-Spanish </a:t>
            </a:r>
            <a:endParaRPr/>
          </a:p>
          <a:p>
            <a:pPr marL="0" lvl="0" indent="0" algn="l" rtl="0">
              <a:spcBef>
                <a:spcPts val="0"/>
              </a:spcBef>
              <a:spcAft>
                <a:spcPts val="0"/>
              </a:spcAft>
              <a:buNone/>
            </a:pPr>
            <a:r>
              <a:rPr lang="en"/>
              <a:t>Log in to the OK College Start Website and go through the steps as you explain to participants, so they can see the steps and the items you are clicking on. Have adult facilitators walking around, making sure all participants are able to follow the steps. Don’t move on until each family has completed each step…</a:t>
            </a:r>
            <a:endParaRPr/>
          </a:p>
          <a:p>
            <a:pPr marL="0" lvl="0" indent="0" algn="l" rtl="0">
              <a:spcBef>
                <a:spcPts val="0"/>
              </a:spcBef>
              <a:spcAft>
                <a:spcPts val="0"/>
              </a:spcAft>
              <a:buNone/>
            </a:pPr>
            <a:endParaRPr/>
          </a:p>
          <a:p>
            <a:pPr marL="0" lvl="0" indent="0" algn="l" rtl="0">
              <a:spcBef>
                <a:spcPts val="0"/>
              </a:spcBef>
              <a:spcAft>
                <a:spcPts val="0"/>
              </a:spcAft>
              <a:buNone/>
            </a:pPr>
            <a:r>
              <a:rPr lang="en"/>
              <a:t>*If families want to change website to Spanish, they can click at the top right hand corner, however if students prefers to do the survey in English, it should be left in English. </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d0bca9b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d0bca9b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d0bca9b6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d0bca9b6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d0bca9b6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d0bca9b6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c40038df1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c40038df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d0bca9b64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d0bca9b6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d0bca9b6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d0bca9b6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d0bca9b6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d0bca9b6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d0bca9b64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d0bca9b6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bd71f5dfa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bd71f5df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Lista de palabras:</a:t>
            </a:r>
            <a:r>
              <a:rPr lang="en"/>
              <a:t> </a:t>
            </a:r>
            <a:r>
              <a:rPr lang="en" sz="1400">
                <a:solidFill>
                  <a:schemeClr val="dk1"/>
                </a:solidFill>
              </a:rPr>
              <a:t>GPA, Especialización, Preparación para la universidad y la carrera, Colegio comunitario, Escuela Técnica, FAFSA, ACT, Sub especialización, Beca, Beca financiera, Dormitorios, Beca Completo, Estudiar en el extranjero, Licenciatura, Grado Asociado, Maestría, Doctorado, Certificación, Grupo de carrera, Educación post secundaria, Internado, Observación de profesionales, Actividades extracurriculares, Trabajar como voluntario, La Promesa de Oklahoma, Salario, Carta de recomendación, </a:t>
            </a:r>
            <a:endParaRPr sz="14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highlight>
                  <a:srgbClr val="FFFF00"/>
                </a:highlight>
              </a:rPr>
              <a:t>Presenter Directions: </a:t>
            </a:r>
            <a:r>
              <a:rPr lang="en"/>
              <a:t>15 min - You can start your event with this game of Bingo, to allow time for families arriving late. This can also encourage families to arrive on time, if you promote heavily and have prizes to give away for the bingo. Suggested time for Bingo is 15 minutes, but you can adjust based on your needs.  </a:t>
            </a:r>
            <a:endParaRPr/>
          </a:p>
          <a:p>
            <a:pPr marL="0" lvl="0" indent="0" algn="l" rtl="0">
              <a:spcBef>
                <a:spcPts val="0"/>
              </a:spcBef>
              <a:spcAft>
                <a:spcPts val="0"/>
              </a:spcAft>
              <a:buNone/>
            </a:pPr>
            <a:endParaRPr/>
          </a:p>
          <a:p>
            <a:pPr marL="0" lvl="0" indent="0" algn="l" rtl="0">
              <a:spcBef>
                <a:spcPts val="0"/>
              </a:spcBef>
              <a:spcAft>
                <a:spcPts val="0"/>
              </a:spcAft>
              <a:buNone/>
            </a:pPr>
            <a:r>
              <a:rPr lang="en"/>
              <a:t>Click on the link to print 10 different bingo boards. Families may not know the definitions of these words… so you can just say the names.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bdeedda2e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bdeedda2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bd917c85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bd917c8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a:t>
            </a:r>
            <a:r>
              <a:rPr lang="en">
                <a:solidFill>
                  <a:srgbClr val="FF0000"/>
                </a:solidFill>
              </a:rPr>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5bd917c859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5bd917c85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min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bd71f5dfa_0_5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5bd71f5dfa_0_5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b="1">
                <a:solidFill>
                  <a:schemeClr val="dk1"/>
                </a:solidFill>
                <a:latin typeface="Calibri"/>
                <a:ea typeface="Calibri"/>
                <a:cs typeface="Calibri"/>
                <a:sym typeface="Calibri"/>
              </a:rPr>
              <a:t>5 min </a:t>
            </a:r>
            <a:r>
              <a:rPr lang="en" sz="1200" b="1" i="0" u="none" strike="noStrike">
                <a:solidFill>
                  <a:schemeClr val="dk1"/>
                </a:solidFill>
                <a:latin typeface="Calibri"/>
                <a:ea typeface="Calibri"/>
                <a:cs typeface="Calibri"/>
                <a:sym typeface="Calibri"/>
              </a:rPr>
              <a:t>I Used to Think…Now I Know…:</a:t>
            </a:r>
            <a:endParaRPr/>
          </a:p>
          <a:p>
            <a:pPr marL="0" lvl="0" indent="0" algn="l" rtl="0">
              <a:lnSpc>
                <a:spcPct val="100000"/>
              </a:lnSpc>
              <a:spcBef>
                <a:spcPts val="0"/>
              </a:spcBef>
              <a:spcAft>
                <a:spcPts val="0"/>
              </a:spcAft>
              <a:buSzPts val="1400"/>
              <a:buNone/>
            </a:pPr>
            <a:r>
              <a:rPr lang="en" sz="1200" b="1" i="0" u="none" strike="noStrike">
                <a:solidFill>
                  <a:schemeClr val="dk1"/>
                </a:solidFill>
                <a:latin typeface="Calibri"/>
                <a:ea typeface="Calibri"/>
                <a:cs typeface="Calibri"/>
                <a:sym typeface="Calibri"/>
              </a:rPr>
              <a:t>Speaker:</a:t>
            </a:r>
            <a:r>
              <a:rPr lang="en" sz="1200" b="0" i="0" u="none" strike="noStrike">
                <a:solidFill>
                  <a:schemeClr val="dk1"/>
                </a:solidFill>
                <a:latin typeface="Calibri"/>
                <a:ea typeface="Calibri"/>
                <a:cs typeface="Calibri"/>
                <a:sym typeface="Calibri"/>
              </a:rPr>
              <a:t> Think back to how you felt about education after H</a:t>
            </a:r>
            <a:r>
              <a:rPr lang="en" sz="1200">
                <a:solidFill>
                  <a:schemeClr val="dk1"/>
                </a:solidFill>
                <a:latin typeface="Calibri"/>
                <a:ea typeface="Calibri"/>
                <a:cs typeface="Calibri"/>
                <a:sym typeface="Calibri"/>
              </a:rPr>
              <a:t>i</a:t>
            </a:r>
            <a:r>
              <a:rPr lang="en" sz="1200" b="0" i="0" u="none" strike="noStrike">
                <a:solidFill>
                  <a:schemeClr val="dk1"/>
                </a:solidFill>
                <a:latin typeface="Calibri"/>
                <a:ea typeface="Calibri"/>
                <a:cs typeface="Calibri"/>
                <a:sym typeface="Calibri"/>
              </a:rPr>
              <a:t>gh school  before you came today. </a:t>
            </a:r>
            <a:r>
              <a:rPr lang="en" sz="1200">
                <a:solidFill>
                  <a:schemeClr val="dk1"/>
                </a:solidFill>
                <a:latin typeface="Calibri"/>
                <a:ea typeface="Calibri"/>
                <a:cs typeface="Calibri"/>
                <a:sym typeface="Calibri"/>
              </a:rPr>
              <a:t>Discuss with your student and come up with each of your own </a:t>
            </a:r>
            <a:r>
              <a:rPr lang="en" sz="1200" b="0" i="0" u="none" strike="noStrike">
                <a:solidFill>
                  <a:schemeClr val="dk1"/>
                </a:solidFill>
                <a:latin typeface="Calibri"/>
                <a:ea typeface="Calibri"/>
                <a:cs typeface="Calibri"/>
                <a:sym typeface="Calibri"/>
              </a:rPr>
              <a:t>statements that begins with I used to think… on the left side</a:t>
            </a:r>
            <a:r>
              <a:rPr lang="en" sz="1200">
                <a:solidFill>
                  <a:schemeClr val="dk1"/>
                </a:solidFill>
                <a:latin typeface="Calibri"/>
                <a:ea typeface="Calibri"/>
                <a:cs typeface="Calibri"/>
                <a:sym typeface="Calibri"/>
              </a:rPr>
              <a:t>… and a But, NOW I Know on the right side of something you learned today.   At the bottom write your next 3 action steps are….for example, maybe filling out OK Promise, or opening a 529 savings account...etc,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br>
              <a:rPr lang="en"/>
            </a:br>
            <a:r>
              <a:rPr lang="en" sz="1200" b="1" i="0" u="none" strike="noStrike">
                <a:solidFill>
                  <a:schemeClr val="dk1"/>
                </a:solidFill>
                <a:latin typeface="Calibri"/>
                <a:ea typeface="Calibri"/>
                <a:cs typeface="Calibri"/>
                <a:sym typeface="Calibri"/>
              </a:rPr>
              <a:t>Example:</a:t>
            </a:r>
            <a:r>
              <a:rPr lang="en" sz="1200" b="0" i="0" u="none" strike="noStrike">
                <a:solidFill>
                  <a:schemeClr val="dk1"/>
                </a:solidFill>
                <a:latin typeface="Calibri"/>
                <a:ea typeface="Calibri"/>
                <a:cs typeface="Calibri"/>
                <a:sym typeface="Calibri"/>
              </a:rPr>
              <a:t> I used to think I had to attend a 2-year college to become a teacher…but, no</a:t>
            </a:r>
            <a:r>
              <a:rPr lang="en" sz="1200">
                <a:solidFill>
                  <a:schemeClr val="dk1"/>
                </a:solidFill>
                <a:latin typeface="Calibri"/>
                <a:ea typeface="Calibri"/>
                <a:cs typeface="Calibri"/>
                <a:sym typeface="Calibri"/>
              </a:rPr>
              <a:t>w I know it takes at least 4 years. </a:t>
            </a:r>
            <a:endParaRPr/>
          </a:p>
          <a:p>
            <a:pPr marL="0" lvl="0" indent="0" algn="l" rtl="0">
              <a:lnSpc>
                <a:spcPct val="100000"/>
              </a:lnSpc>
              <a:spcBef>
                <a:spcPts val="0"/>
              </a:spcBef>
              <a:spcAft>
                <a:spcPts val="0"/>
              </a:spcAft>
              <a:buSzPts val="1400"/>
              <a:buNone/>
            </a:pPr>
            <a:br>
              <a:rPr lang="en"/>
            </a:br>
            <a:endParaRPr/>
          </a:p>
        </p:txBody>
      </p:sp>
      <p:sp>
        <p:nvSpPr>
          <p:cNvPr id="310" name="Google Shape;310;g5bd71f5dfa_0_5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bd71f5dfa_0_5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bd71f5dfa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min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bdeedda2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5bdeedda2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min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bd71f5dfa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bd71f5df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bd71f5dfa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bd71f5dfa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e14d7e174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e14d7e17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e14d7e174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e14d7e17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 5 min Have families discuss the question at their tables . After 3 mins, have a few groups share out.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e24e8313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e24e8313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min ¡Excelente! Muchas de las ideas que se le ocurrieron son exactamente lo que la investigación dice que las diez razones principales son para continuar su educación después de la escuela secundaria: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bd71f5dfa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5bd71f5dfa_0_2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3 min Bueno, entonces, ¡hablemos de tiempo y dinero! ¿Quién necesita más de cualquiera? ¿Necesita más tiempo para hacer las cosas que quiere hacer? ¿Necesitas más dinero también? ¿Estaría de acuerdo en que el tiempo y el dinero son una preocupación importante cuando piensa en la educación superior?</a:t>
            </a:r>
            <a:endParaRPr/>
          </a:p>
        </p:txBody>
      </p:sp>
      <p:sp>
        <p:nvSpPr>
          <p:cNvPr id="187" name="Google Shape;187;g5bd71f5dfa_0_2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bd917c859_1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bd917c859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Ask participants what they notice about this graphic. You may want to have a few page size one printed out on tables for participants to see more clearly. </a:t>
            </a:r>
            <a:endParaRPr sz="1400"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762000" y="3429000"/>
            <a:ext cx="6781800" cy="12003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6F9400"/>
              </a:buClr>
              <a:buSzPts val="4400"/>
              <a:buFont typeface="Impact"/>
              <a:buNone/>
              <a:defRPr sz="4400">
                <a:solidFill>
                  <a:srgbClr val="6F9400"/>
                </a:solidFill>
              </a:defRPr>
            </a:lvl1pPr>
            <a:lvl2pPr lvl="1" algn="l" rtl="0">
              <a:spcBef>
                <a:spcPts val="0"/>
              </a:spcBef>
              <a:spcAft>
                <a:spcPts val="0"/>
              </a:spcAft>
              <a:buSzPts val="4200"/>
              <a:buNone/>
              <a:defRPr/>
            </a:lvl2pPr>
            <a:lvl3pPr lvl="2" algn="l" rtl="0">
              <a:spcBef>
                <a:spcPts val="0"/>
              </a:spcBef>
              <a:spcAft>
                <a:spcPts val="0"/>
              </a:spcAft>
              <a:buSzPts val="4200"/>
              <a:buNone/>
              <a:defRPr/>
            </a:lvl3pPr>
            <a:lvl4pPr lvl="3" algn="l" rtl="0">
              <a:spcBef>
                <a:spcPts val="0"/>
              </a:spcBef>
              <a:spcAft>
                <a:spcPts val="0"/>
              </a:spcAft>
              <a:buSzPts val="4200"/>
              <a:buNone/>
              <a:defRPr/>
            </a:lvl4pPr>
            <a:lvl5pPr lvl="4" algn="l" rtl="0">
              <a:spcBef>
                <a:spcPts val="0"/>
              </a:spcBef>
              <a:spcAft>
                <a:spcPts val="0"/>
              </a:spcAft>
              <a:buSzPts val="4200"/>
              <a:buNone/>
              <a:defRPr/>
            </a:lvl5pPr>
            <a:lvl6pPr lvl="5" algn="l" rtl="0">
              <a:spcBef>
                <a:spcPts val="0"/>
              </a:spcBef>
              <a:spcAft>
                <a:spcPts val="0"/>
              </a:spcAft>
              <a:buSzPts val="4200"/>
              <a:buNone/>
              <a:defRPr/>
            </a:lvl6pPr>
            <a:lvl7pPr lvl="6" algn="l" rtl="0">
              <a:spcBef>
                <a:spcPts val="0"/>
              </a:spcBef>
              <a:spcAft>
                <a:spcPts val="0"/>
              </a:spcAft>
              <a:buSzPts val="4200"/>
              <a:buNone/>
              <a:defRPr/>
            </a:lvl7pPr>
            <a:lvl8pPr lvl="7" algn="l" rtl="0">
              <a:spcBef>
                <a:spcPts val="0"/>
              </a:spcBef>
              <a:spcAft>
                <a:spcPts val="0"/>
              </a:spcAft>
              <a:buSzPts val="4200"/>
              <a:buNone/>
              <a:defRPr/>
            </a:lvl8pPr>
            <a:lvl9pPr lvl="8" algn="l" rtl="0">
              <a:spcBef>
                <a:spcPts val="0"/>
              </a:spcBef>
              <a:spcAft>
                <a:spcPts val="0"/>
              </a:spcAft>
              <a:buSzPts val="4200"/>
              <a:buNone/>
              <a:defRPr/>
            </a:lvl9pPr>
          </a:lstStyle>
          <a:p>
            <a:endParaRPr/>
          </a:p>
        </p:txBody>
      </p:sp>
      <p:sp>
        <p:nvSpPr>
          <p:cNvPr id="60" name="Google Shape;60;p13"/>
          <p:cNvSpPr txBox="1">
            <a:spLocks noGrp="1"/>
          </p:cNvSpPr>
          <p:nvPr>
            <p:ph type="body" idx="1"/>
          </p:nvPr>
        </p:nvSpPr>
        <p:spPr>
          <a:xfrm>
            <a:off x="762000" y="514350"/>
            <a:ext cx="7543800" cy="2914800"/>
          </a:xfrm>
          <a:prstGeom prst="rect">
            <a:avLst/>
          </a:prstGeom>
          <a:noFill/>
          <a:ln>
            <a:noFill/>
          </a:ln>
        </p:spPr>
        <p:txBody>
          <a:bodyPr spcFirstLastPara="1" wrap="square" lIns="91425" tIns="45700" rIns="91425" bIns="45700" anchor="ctr" anchorCtr="0">
            <a:noAutofit/>
          </a:bodyPr>
          <a:lstStyle>
            <a:lvl1pPr marL="457200" lvl="0" indent="-381000" algn="l" rtl="0">
              <a:spcBef>
                <a:spcPts val="480"/>
              </a:spcBef>
              <a:spcAft>
                <a:spcPts val="0"/>
              </a:spcAft>
              <a:buSzPts val="2400"/>
              <a:buChar char="●"/>
              <a:defRPr>
                <a:latin typeface="Calibri"/>
                <a:ea typeface="Calibri"/>
                <a:cs typeface="Calibri"/>
                <a:sym typeface="Calibri"/>
              </a:defRPr>
            </a:lvl1pPr>
            <a:lvl2pPr marL="914400" lvl="1" indent="-368300" algn="l" rtl="0">
              <a:spcBef>
                <a:spcPts val="1600"/>
              </a:spcBef>
              <a:spcAft>
                <a:spcPts val="0"/>
              </a:spcAft>
              <a:buSzPts val="2200"/>
              <a:buChar char="○"/>
              <a:defRPr>
                <a:latin typeface="Calibri"/>
                <a:ea typeface="Calibri"/>
                <a:cs typeface="Calibri"/>
                <a:sym typeface="Calibri"/>
              </a:defRPr>
            </a:lvl2pPr>
            <a:lvl3pPr marL="1371600" lvl="2" indent="-355600" algn="l" rtl="0">
              <a:spcBef>
                <a:spcPts val="1600"/>
              </a:spcBef>
              <a:spcAft>
                <a:spcPts val="0"/>
              </a:spcAft>
              <a:buSzPts val="2000"/>
              <a:buChar char="■"/>
              <a:defRPr>
                <a:latin typeface="Calibri"/>
                <a:ea typeface="Calibri"/>
                <a:cs typeface="Calibri"/>
                <a:sym typeface="Calibri"/>
              </a:defRPr>
            </a:lvl3pPr>
            <a:lvl4pPr marL="1828800" lvl="3" indent="-342900" algn="l" rtl="0">
              <a:spcBef>
                <a:spcPts val="1600"/>
              </a:spcBef>
              <a:spcAft>
                <a:spcPts val="0"/>
              </a:spcAft>
              <a:buSzPts val="1800"/>
              <a:buChar char="●"/>
              <a:defRPr>
                <a:latin typeface="Calibri"/>
                <a:ea typeface="Calibri"/>
                <a:cs typeface="Calibri"/>
                <a:sym typeface="Calibri"/>
              </a:defRPr>
            </a:lvl4pPr>
            <a:lvl5pPr marL="2286000" lvl="4" indent="-342900" algn="l" rtl="0">
              <a:spcBef>
                <a:spcPts val="1600"/>
              </a:spcBef>
              <a:spcAft>
                <a:spcPts val="0"/>
              </a:spcAft>
              <a:buSzPts val="1800"/>
              <a:buChar char="○"/>
              <a:defRPr>
                <a:latin typeface="Calibri"/>
                <a:ea typeface="Calibri"/>
                <a:cs typeface="Calibri"/>
                <a:sym typeface="Calibri"/>
              </a:defRPr>
            </a:lvl5pPr>
            <a:lvl6pPr marL="2743200" lvl="5" indent="-342900" algn="l" rtl="0">
              <a:spcBef>
                <a:spcPts val="16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61" name="Google Shape;61;p13"/>
          <p:cNvSpPr txBox="1">
            <a:spLocks noGrp="1"/>
          </p:cNvSpPr>
          <p:nvPr>
            <p:ph type="dt" idx="10"/>
          </p:nvPr>
        </p:nvSpPr>
        <p:spPr>
          <a:xfrm>
            <a:off x="5387348" y="4656582"/>
            <a:ext cx="29946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atin typeface="Calibri"/>
                <a:ea typeface="Calibri"/>
                <a:cs typeface="Calibri"/>
                <a:sym typeface="Calibri"/>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3"/>
          <p:cNvSpPr txBox="1">
            <a:spLocks noGrp="1"/>
          </p:cNvSpPr>
          <p:nvPr>
            <p:ph type="ftr" idx="11"/>
          </p:nvPr>
        </p:nvSpPr>
        <p:spPr>
          <a:xfrm>
            <a:off x="762000" y="4656582"/>
            <a:ext cx="2994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atin typeface="Calibri"/>
                <a:ea typeface="Calibri"/>
                <a:cs typeface="Calibri"/>
                <a:sym typeface="Calibri"/>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13"/>
          <p:cNvSpPr txBox="1">
            <a:spLocks noGrp="1"/>
          </p:cNvSpPr>
          <p:nvPr>
            <p:ph type="sldNum" idx="12"/>
          </p:nvPr>
        </p:nvSpPr>
        <p:spPr>
          <a:xfrm>
            <a:off x="7620000" y="4271968"/>
            <a:ext cx="7620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8"/>
        <p:cNvGrpSpPr/>
        <p:nvPr/>
      </p:nvGrpSpPr>
      <p:grpSpPr>
        <a:xfrm>
          <a:off x="0" y="0"/>
          <a:ext cx="0" cy="0"/>
          <a:chOff x="0" y="0"/>
          <a:chExt cx="0" cy="0"/>
        </a:xfrm>
      </p:grpSpPr>
      <p:sp>
        <p:nvSpPr>
          <p:cNvPr id="69" name="Google Shape;69;p15"/>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70" name="Google Shape;70;p15"/>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71" name="Google Shape;71;p15"/>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72" name="Google Shape;72;p15"/>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73" name="Google Shape;7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6"/>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76" name="Google Shape;76;p16"/>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77" name="Google Shape;77;p16"/>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78" name="Google Shape;7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17"/>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82" name="Google Shape;82;p1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3" name="Google Shape;8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86" name="Google Shape;86;p18"/>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7" name="Google Shape;87;p18"/>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8" name="Google Shape;8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91" name="Google Shape;9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4" name="Google Shape;94;p20"/>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5" name="Google Shape;9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6"/>
        <p:cNvGrpSpPr/>
        <p:nvPr/>
      </p:nvGrpSpPr>
      <p:grpSpPr>
        <a:xfrm>
          <a:off x="0" y="0"/>
          <a:ext cx="0" cy="0"/>
          <a:chOff x="0" y="0"/>
          <a:chExt cx="0" cy="0"/>
        </a:xfrm>
      </p:grpSpPr>
      <p:sp>
        <p:nvSpPr>
          <p:cNvPr id="97" name="Google Shape;97;p2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1"/>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9" name="Google Shape;9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22"/>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 name="Google Shape;102;p2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03" name="Google Shape;103;p22"/>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200"/>
              <a:buNone/>
              <a:defRPr>
                <a:solidFill>
                  <a:schemeClr val="lt2"/>
                </a:solidFill>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104" name="Google Shape;104;p22"/>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105" name="Google Shape;105;p2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06" name="Google Shape;10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7"/>
        <p:cNvGrpSpPr/>
        <p:nvPr/>
      </p:nvGrpSpPr>
      <p:grpSpPr>
        <a:xfrm>
          <a:off x="0" y="0"/>
          <a:ext cx="0" cy="0"/>
          <a:chOff x="0" y="0"/>
          <a:chExt cx="0" cy="0"/>
        </a:xfrm>
      </p:grpSpPr>
      <p:sp>
        <p:nvSpPr>
          <p:cNvPr id="108" name="Google Shape;108;p23"/>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109" name="Google Shape;10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0"/>
        <p:cNvGrpSpPr/>
        <p:nvPr/>
      </p:nvGrpSpPr>
      <p:grpSpPr>
        <a:xfrm>
          <a:off x="0" y="0"/>
          <a:ext cx="0" cy="0"/>
          <a:chOff x="0" y="0"/>
          <a:chExt cx="0" cy="0"/>
        </a:xfrm>
      </p:grpSpPr>
      <p:sp>
        <p:nvSpPr>
          <p:cNvPr id="111" name="Google Shape;111;p2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4"/>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113" name="Google Shape;113;p24"/>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4" name="Google Shape;11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7"/>
        <p:cNvGrpSpPr/>
        <p:nvPr/>
      </p:nvGrpSpPr>
      <p:grpSpPr>
        <a:xfrm>
          <a:off x="0" y="0"/>
          <a:ext cx="0" cy="0"/>
          <a:chOff x="0" y="0"/>
          <a:chExt cx="0" cy="0"/>
        </a:xfrm>
      </p:grpSpPr>
      <p:sp>
        <p:nvSpPr>
          <p:cNvPr id="118" name="Google Shape;118;p26"/>
          <p:cNvSpPr txBox="1">
            <a:spLocks noGrp="1"/>
          </p:cNvSpPr>
          <p:nvPr>
            <p:ph type="title"/>
          </p:nvPr>
        </p:nvSpPr>
        <p:spPr>
          <a:xfrm>
            <a:off x="1219200" y="3943350"/>
            <a:ext cx="7239000" cy="857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1"/>
              </a:buClr>
              <a:buSzPts val="7200"/>
              <a:buFont typeface="Calibri"/>
              <a:buNone/>
              <a:defRPr sz="72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19" name="Google Shape;119;p26"/>
          <p:cNvSpPr txBox="1">
            <a:spLocks noGrp="1"/>
          </p:cNvSpPr>
          <p:nvPr>
            <p:ph type="body" idx="1"/>
          </p:nvPr>
        </p:nvSpPr>
        <p:spPr>
          <a:xfrm>
            <a:off x="1219200" y="628650"/>
            <a:ext cx="7467600" cy="33147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2"/>
              </a:buClr>
              <a:buSzPts val="2800"/>
              <a:buChar char="●"/>
              <a:defRPr sz="2800"/>
            </a:lvl1pPr>
            <a:lvl2pPr marL="914400" lvl="1" indent="-342900" algn="l" rtl="0">
              <a:spcBef>
                <a:spcPts val="1600"/>
              </a:spcBef>
              <a:spcAft>
                <a:spcPts val="0"/>
              </a:spcAft>
              <a:buClr>
                <a:schemeClr val="dk1"/>
              </a:buClr>
              <a:buSzPts val="1800"/>
              <a:buChar char="○"/>
              <a:defRPr sz="1800">
                <a:solidFill>
                  <a:schemeClr val="dk1"/>
                </a:solidFill>
              </a:defRPr>
            </a:lvl2pPr>
            <a:lvl3pPr marL="1371600" lvl="2" indent="-342900" algn="l" rtl="0">
              <a:spcBef>
                <a:spcPts val="1600"/>
              </a:spcBef>
              <a:spcAft>
                <a:spcPts val="0"/>
              </a:spcAft>
              <a:buClr>
                <a:schemeClr val="dk1"/>
              </a:buClr>
              <a:buSzPts val="1800"/>
              <a:buChar char="■"/>
              <a:defRPr sz="1800">
                <a:solidFill>
                  <a:schemeClr val="dk1"/>
                </a:solidFill>
              </a:defRPr>
            </a:lvl3pPr>
            <a:lvl4pPr marL="1828800" lvl="3" indent="-342900" algn="l" rtl="0">
              <a:spcBef>
                <a:spcPts val="1600"/>
              </a:spcBef>
              <a:spcAft>
                <a:spcPts val="0"/>
              </a:spcAft>
              <a:buClr>
                <a:schemeClr val="dk1"/>
              </a:buClr>
              <a:buSzPts val="1800"/>
              <a:buChar char="●"/>
              <a:defRPr sz="1800">
                <a:solidFill>
                  <a:schemeClr val="dk1"/>
                </a:solidFill>
              </a:defRPr>
            </a:lvl4pPr>
            <a:lvl5pPr marL="2286000" lvl="4" indent="-342900" algn="l" rtl="0">
              <a:spcBef>
                <a:spcPts val="1600"/>
              </a:spcBef>
              <a:spcAft>
                <a:spcPts val="0"/>
              </a:spcAft>
              <a:buClr>
                <a:schemeClr val="dk1"/>
              </a:buClr>
              <a:buSzPts val="1800"/>
              <a:buChar char="○"/>
              <a:defRPr sz="1800">
                <a:solidFill>
                  <a:schemeClr val="dk1"/>
                </a:solidFill>
              </a:defRPr>
            </a:lvl5pPr>
            <a:lvl6pPr marL="2743200" lvl="5" indent="-342900" algn="l" rtl="0">
              <a:spcBef>
                <a:spcPts val="1600"/>
              </a:spcBef>
              <a:spcAft>
                <a:spcPts val="0"/>
              </a:spcAft>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120" name="Google Shape;120;p26"/>
          <p:cNvSpPr txBox="1">
            <a:spLocks noGrp="1"/>
          </p:cNvSpPr>
          <p:nvPr>
            <p:ph type="dt" idx="10"/>
          </p:nvPr>
        </p:nvSpPr>
        <p:spPr>
          <a:xfrm rot="-5400000">
            <a:off x="-870447" y="3587250"/>
            <a:ext cx="1969500" cy="228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p26"/>
          <p:cNvSpPr txBox="1">
            <a:spLocks noGrp="1"/>
          </p:cNvSpPr>
          <p:nvPr>
            <p:ph type="sldNum" idx="12"/>
          </p:nvPr>
        </p:nvSpPr>
        <p:spPr>
          <a:xfrm>
            <a:off x="8686800" y="4305300"/>
            <a:ext cx="3810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22" name="Google Shape;122;p26"/>
          <p:cNvSpPr txBox="1">
            <a:spLocks noGrp="1"/>
          </p:cNvSpPr>
          <p:nvPr>
            <p:ph type="ftr" idx="11"/>
          </p:nvPr>
        </p:nvSpPr>
        <p:spPr>
          <a:xfrm>
            <a:off x="1259680" y="4914900"/>
            <a:ext cx="7162800" cy="171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66" name="Google Shape;66;p14"/>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67" name="Google Shape;6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okcollegestart.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okcollegestart.org/" TargetMode="External"/><Relationship Id="rId7" Type="http://schemas.openxmlformats.org/officeDocument/2006/relationships/hyperlink" Target="https://www.ok4saving.org/"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www.okhighered.org/okpromise/" TargetMode="External"/><Relationship Id="rId5" Type="http://schemas.openxmlformats.org/officeDocument/2006/relationships/hyperlink" Target="http://www.ucango2.org/" TargetMode="External"/><Relationship Id="rId4" Type="http://schemas.openxmlformats.org/officeDocument/2006/relationships/hyperlink" Target="https://okcareerguide.kuder.com/account/login-register?studentregister=1"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7"/>
          <p:cNvPicPr preferRelativeResize="0"/>
          <p:nvPr/>
        </p:nvPicPr>
        <p:blipFill>
          <a:blip r:embed="rId3">
            <a:alphaModFix/>
          </a:blip>
          <a:stretch>
            <a:fillRect/>
          </a:stretch>
        </p:blipFill>
        <p:spPr>
          <a:xfrm rot="-605834">
            <a:off x="4788078" y="1832040"/>
            <a:ext cx="2807895" cy="2897480"/>
          </a:xfrm>
          <a:prstGeom prst="rect">
            <a:avLst/>
          </a:prstGeom>
          <a:noFill/>
          <a:ln>
            <a:noFill/>
          </a:ln>
        </p:spPr>
      </p:pic>
      <p:pic>
        <p:nvPicPr>
          <p:cNvPr id="128" name="Google Shape;128;p27"/>
          <p:cNvPicPr preferRelativeResize="0"/>
          <p:nvPr/>
        </p:nvPicPr>
        <p:blipFill>
          <a:blip r:embed="rId4">
            <a:alphaModFix/>
          </a:blip>
          <a:stretch>
            <a:fillRect/>
          </a:stretch>
        </p:blipFill>
        <p:spPr>
          <a:xfrm rot="-529560">
            <a:off x="964242" y="583944"/>
            <a:ext cx="5462262" cy="29521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6"/>
          <p:cNvSpPr txBox="1">
            <a:spLocks noGrp="1"/>
          </p:cNvSpPr>
          <p:nvPr>
            <p:ph type="title"/>
          </p:nvPr>
        </p:nvSpPr>
        <p:spPr>
          <a:xfrm>
            <a:off x="457200" y="184378"/>
            <a:ext cx="82296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solidFill>
                  <a:srgbClr val="E69138"/>
                </a:solidFill>
                <a:latin typeface="Economica"/>
                <a:ea typeface="Economica"/>
                <a:cs typeface="Economica"/>
                <a:sym typeface="Economica"/>
              </a:rPr>
              <a:t>Tipos</a:t>
            </a:r>
            <a:r>
              <a:rPr lang="en" b="1" dirty="0">
                <a:solidFill>
                  <a:srgbClr val="E69138"/>
                </a:solidFill>
                <a:latin typeface="Economica"/>
                <a:ea typeface="Economica"/>
                <a:cs typeface="Economica"/>
                <a:sym typeface="Economica"/>
              </a:rPr>
              <a:t> de </a:t>
            </a:r>
            <a:r>
              <a:rPr lang="en" b="1" dirty="0" err="1">
                <a:solidFill>
                  <a:srgbClr val="E69138"/>
                </a:solidFill>
                <a:latin typeface="Economica"/>
                <a:ea typeface="Economica"/>
                <a:cs typeface="Economica"/>
                <a:sym typeface="Economica"/>
              </a:rPr>
              <a:t>Educación</a:t>
            </a:r>
            <a:r>
              <a:rPr lang="en" b="1" dirty="0">
                <a:solidFill>
                  <a:srgbClr val="E69138"/>
                </a:solidFill>
                <a:latin typeface="Economica"/>
                <a:ea typeface="Economica"/>
                <a:cs typeface="Economica"/>
                <a:sym typeface="Economica"/>
              </a:rPr>
              <a:t> Post </a:t>
            </a:r>
            <a:r>
              <a:rPr lang="en" b="1" dirty="0" err="1">
                <a:solidFill>
                  <a:srgbClr val="E69138"/>
                </a:solidFill>
                <a:latin typeface="Economica"/>
                <a:ea typeface="Economica"/>
                <a:cs typeface="Economica"/>
                <a:sym typeface="Economica"/>
              </a:rPr>
              <a:t>Secundaria</a:t>
            </a:r>
            <a:endParaRPr b="1" dirty="0">
              <a:solidFill>
                <a:srgbClr val="E69138"/>
              </a:solidFill>
              <a:latin typeface="Economica"/>
              <a:ea typeface="Economica"/>
              <a:cs typeface="Economica"/>
              <a:sym typeface="Economica"/>
            </a:endParaRPr>
          </a:p>
        </p:txBody>
      </p:sp>
      <p:sp>
        <p:nvSpPr>
          <p:cNvPr id="202" name="Google Shape;202;p3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graphicFrame>
        <p:nvGraphicFramePr>
          <p:cNvPr id="203" name="Google Shape;203;p36"/>
          <p:cNvGraphicFramePr/>
          <p:nvPr>
            <p:extLst>
              <p:ext uri="{D42A27DB-BD31-4B8C-83A1-F6EECF244321}">
                <p14:modId xmlns:p14="http://schemas.microsoft.com/office/powerpoint/2010/main" val="2212398882"/>
              </p:ext>
            </p:extLst>
          </p:nvPr>
        </p:nvGraphicFramePr>
        <p:xfrm>
          <a:off x="952500" y="1428750"/>
          <a:ext cx="6479800" cy="1981050"/>
        </p:xfrm>
        <a:graphic>
          <a:graphicData uri="http://schemas.openxmlformats.org/drawingml/2006/table">
            <a:tbl>
              <a:tblPr>
                <a:noFill/>
                <a:tableStyleId>{D62457EE-A12E-4CC4-989D-BA19E85BBA6B}</a:tableStyleId>
              </a:tblPr>
              <a:tblGrid>
                <a:gridCol w="1225600">
                  <a:extLst>
                    <a:ext uri="{9D8B030D-6E8A-4147-A177-3AD203B41FA5}">
                      <a16:colId xmlns:a16="http://schemas.microsoft.com/office/drawing/2014/main" val="20000"/>
                    </a:ext>
                  </a:extLst>
                </a:gridCol>
                <a:gridCol w="2491800">
                  <a:extLst>
                    <a:ext uri="{9D8B030D-6E8A-4147-A177-3AD203B41FA5}">
                      <a16:colId xmlns:a16="http://schemas.microsoft.com/office/drawing/2014/main" val="20001"/>
                    </a:ext>
                  </a:extLst>
                </a:gridCol>
                <a:gridCol w="27624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b="1" dirty="0">
                          <a:latin typeface="Economica"/>
                          <a:ea typeface="Economica"/>
                          <a:cs typeface="Economica"/>
                          <a:sym typeface="Economica"/>
                        </a:rPr>
                        <a:t>1–2 </a:t>
                      </a:r>
                      <a:r>
                        <a:rPr lang="en" b="1" dirty="0" err="1">
                          <a:latin typeface="Economica"/>
                          <a:ea typeface="Economica"/>
                          <a:cs typeface="Economica"/>
                          <a:sym typeface="Economica"/>
                        </a:rPr>
                        <a:t>años</a:t>
                      </a:r>
                      <a:endParaRPr b="1" dirty="0">
                        <a:latin typeface="Economica"/>
                        <a:ea typeface="Economica"/>
                        <a:cs typeface="Economica"/>
                        <a:sym typeface="Economica"/>
                      </a:endParaRPr>
                    </a:p>
                  </a:txBody>
                  <a:tcPr marL="91425" marR="91425" marT="91425" marB="91425"/>
                </a:tc>
                <a:tc>
                  <a:txBody>
                    <a:bodyPr/>
                    <a:lstStyle/>
                    <a:p>
                      <a:pPr marL="0" lvl="0" indent="0" algn="l" rtl="0">
                        <a:spcBef>
                          <a:spcPts val="0"/>
                        </a:spcBef>
                        <a:spcAft>
                          <a:spcPts val="0"/>
                        </a:spcAft>
                        <a:buNone/>
                      </a:pPr>
                      <a:r>
                        <a:rPr lang="en" b="1">
                          <a:latin typeface="Economica"/>
                          <a:ea typeface="Economica"/>
                          <a:cs typeface="Economica"/>
                          <a:sym typeface="Economica"/>
                        </a:rPr>
                        <a:t>Programa de certificación</a:t>
                      </a:r>
                      <a:endParaRPr b="1">
                        <a:latin typeface="Economica"/>
                        <a:ea typeface="Economica"/>
                        <a:cs typeface="Economica"/>
                        <a:sym typeface="Economica"/>
                      </a:endParaRPr>
                    </a:p>
                  </a:txBody>
                  <a:tcPr marL="91425" marR="91425" marT="91425" marB="91425"/>
                </a:tc>
                <a:tc>
                  <a:txBody>
                    <a:bodyPr/>
                    <a:lstStyle/>
                    <a:p>
                      <a:pPr marL="0" lvl="0" indent="0" algn="l" rtl="0">
                        <a:spcBef>
                          <a:spcPts val="0"/>
                        </a:spcBef>
                        <a:spcAft>
                          <a:spcPts val="0"/>
                        </a:spcAft>
                        <a:buNone/>
                      </a:pPr>
                      <a:r>
                        <a:rPr lang="en" b="1">
                          <a:latin typeface="Economica"/>
                          <a:ea typeface="Economica"/>
                          <a:cs typeface="Economica"/>
                          <a:sym typeface="Economica"/>
                        </a:rPr>
                        <a:t> Escuela técnica </a:t>
                      </a:r>
                      <a:endParaRPr b="1">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b="1">
                          <a:latin typeface="Economica"/>
                          <a:ea typeface="Economica"/>
                          <a:cs typeface="Economica"/>
                          <a:sym typeface="Economica"/>
                        </a:rPr>
                        <a:t>2 años </a:t>
                      </a:r>
                      <a:endParaRPr b="1">
                        <a:latin typeface="Economica"/>
                        <a:ea typeface="Economica"/>
                        <a:cs typeface="Economica"/>
                        <a:sym typeface="Economica"/>
                      </a:endParaRPr>
                    </a:p>
                  </a:txBody>
                  <a:tcPr marL="91425" marR="91425" marT="91425" marB="91425"/>
                </a:tc>
                <a:tc>
                  <a:txBody>
                    <a:bodyPr/>
                    <a:lstStyle/>
                    <a:p>
                      <a:pPr marL="0" lvl="0" indent="0" algn="l" rtl="0">
                        <a:spcBef>
                          <a:spcPts val="0"/>
                        </a:spcBef>
                        <a:spcAft>
                          <a:spcPts val="0"/>
                        </a:spcAft>
                        <a:buNone/>
                      </a:pPr>
                      <a:r>
                        <a:rPr lang="en" b="1">
                          <a:latin typeface="Economica"/>
                          <a:ea typeface="Economica"/>
                          <a:cs typeface="Economica"/>
                          <a:sym typeface="Economica"/>
                        </a:rPr>
                        <a:t>Grado Asociado </a:t>
                      </a:r>
                      <a:endParaRPr b="1">
                        <a:latin typeface="Economica"/>
                        <a:ea typeface="Economica"/>
                        <a:cs typeface="Economica"/>
                        <a:sym typeface="Economica"/>
                      </a:endParaRPr>
                    </a:p>
                  </a:txBody>
                  <a:tcPr marL="91425" marR="91425" marT="91425" marB="91425"/>
                </a:tc>
                <a:tc>
                  <a:txBody>
                    <a:bodyPr/>
                    <a:lstStyle/>
                    <a:p>
                      <a:pPr marL="0" lvl="0" indent="0" algn="l" rtl="0">
                        <a:spcBef>
                          <a:spcPts val="0"/>
                        </a:spcBef>
                        <a:spcAft>
                          <a:spcPts val="0"/>
                        </a:spcAft>
                        <a:buNone/>
                      </a:pPr>
                      <a:r>
                        <a:rPr lang="en" b="1">
                          <a:latin typeface="Economica"/>
                          <a:ea typeface="Economica"/>
                          <a:cs typeface="Economica"/>
                          <a:sym typeface="Economica"/>
                        </a:rPr>
                        <a:t>Colegio comunitario </a:t>
                      </a:r>
                      <a:endParaRPr b="1">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b="1">
                          <a:latin typeface="Economica"/>
                          <a:ea typeface="Economica"/>
                          <a:cs typeface="Economica"/>
                          <a:sym typeface="Economica"/>
                        </a:rPr>
                        <a:t>4 años </a:t>
                      </a:r>
                      <a:endParaRPr b="1">
                        <a:latin typeface="Economica"/>
                        <a:ea typeface="Economica"/>
                        <a:cs typeface="Economica"/>
                        <a:sym typeface="Economica"/>
                      </a:endParaRPr>
                    </a:p>
                  </a:txBody>
                  <a:tcPr marL="91425" marR="91425" marT="91425" marB="91425"/>
                </a:tc>
                <a:tc>
                  <a:txBody>
                    <a:bodyPr/>
                    <a:lstStyle/>
                    <a:p>
                      <a:pPr marL="0" lvl="0" indent="0" algn="l" rtl="0">
                        <a:spcBef>
                          <a:spcPts val="0"/>
                        </a:spcBef>
                        <a:spcAft>
                          <a:spcPts val="0"/>
                        </a:spcAft>
                        <a:buNone/>
                      </a:pPr>
                      <a:r>
                        <a:rPr lang="en" b="1">
                          <a:latin typeface="Economica"/>
                          <a:ea typeface="Economica"/>
                          <a:cs typeface="Economica"/>
                          <a:sym typeface="Economica"/>
                        </a:rPr>
                        <a:t>Licenciatura</a:t>
                      </a:r>
                      <a:endParaRPr b="1">
                        <a:latin typeface="Economica"/>
                        <a:ea typeface="Economica"/>
                        <a:cs typeface="Economica"/>
                        <a:sym typeface="Economica"/>
                      </a:endParaRPr>
                    </a:p>
                  </a:txBody>
                  <a:tcPr marL="91425" marR="91425" marT="91425" marB="91425"/>
                </a:tc>
                <a:tc>
                  <a:txBody>
                    <a:bodyPr/>
                    <a:lstStyle/>
                    <a:p>
                      <a:pPr marL="0" lvl="0" indent="0" algn="l" rtl="0">
                        <a:spcBef>
                          <a:spcPts val="0"/>
                        </a:spcBef>
                        <a:spcAft>
                          <a:spcPts val="0"/>
                        </a:spcAft>
                        <a:buNone/>
                      </a:pPr>
                      <a:r>
                        <a:rPr lang="en" b="1">
                          <a:latin typeface="Economica"/>
                          <a:ea typeface="Economica"/>
                          <a:cs typeface="Economica"/>
                          <a:sym typeface="Economica"/>
                        </a:rPr>
                        <a:t>Universidad  </a:t>
                      </a:r>
                      <a:endParaRPr b="1">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b="1">
                          <a:latin typeface="Economica"/>
                          <a:ea typeface="Economica"/>
                          <a:cs typeface="Economica"/>
                          <a:sym typeface="Economica"/>
                        </a:rPr>
                        <a:t>6 años </a:t>
                      </a:r>
                      <a:endParaRPr b="1">
                        <a:latin typeface="Economica"/>
                        <a:ea typeface="Economica"/>
                        <a:cs typeface="Economica"/>
                        <a:sym typeface="Economica"/>
                      </a:endParaRPr>
                    </a:p>
                  </a:txBody>
                  <a:tcPr marL="91425" marR="91425" marT="91425" marB="91425"/>
                </a:tc>
                <a:tc>
                  <a:txBody>
                    <a:bodyPr/>
                    <a:lstStyle/>
                    <a:p>
                      <a:pPr marL="0" lvl="0" indent="0" algn="l" rtl="0">
                        <a:spcBef>
                          <a:spcPts val="0"/>
                        </a:spcBef>
                        <a:spcAft>
                          <a:spcPts val="0"/>
                        </a:spcAft>
                        <a:buNone/>
                      </a:pPr>
                      <a:r>
                        <a:rPr lang="en" b="1" dirty="0" err="1">
                          <a:latin typeface="Economica"/>
                          <a:ea typeface="Economica"/>
                          <a:cs typeface="Economica"/>
                          <a:sym typeface="Economica"/>
                        </a:rPr>
                        <a:t>Maestría</a:t>
                      </a:r>
                      <a:endParaRPr b="1" dirty="0">
                        <a:latin typeface="Economica"/>
                        <a:ea typeface="Economica"/>
                        <a:cs typeface="Economica"/>
                        <a:sym typeface="Economica"/>
                      </a:endParaRPr>
                    </a:p>
                  </a:txBody>
                  <a:tcPr marL="91425" marR="91425" marT="91425" marB="91425"/>
                </a:tc>
                <a:tc>
                  <a:txBody>
                    <a:bodyPr/>
                    <a:lstStyle/>
                    <a:p>
                      <a:pPr marL="0" lvl="0" indent="0" algn="l" rtl="0">
                        <a:spcBef>
                          <a:spcPts val="0"/>
                        </a:spcBef>
                        <a:spcAft>
                          <a:spcPts val="0"/>
                        </a:spcAft>
                        <a:buNone/>
                      </a:pPr>
                      <a:r>
                        <a:rPr lang="en" b="1">
                          <a:latin typeface="Economica"/>
                          <a:ea typeface="Economica"/>
                          <a:cs typeface="Economica"/>
                          <a:sym typeface="Economica"/>
                        </a:rPr>
                        <a:t>Universidad  </a:t>
                      </a:r>
                      <a:endParaRPr b="1">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b="1">
                          <a:latin typeface="Economica"/>
                          <a:ea typeface="Economica"/>
                          <a:cs typeface="Economica"/>
                          <a:sym typeface="Economica"/>
                        </a:rPr>
                        <a:t>8+ años </a:t>
                      </a:r>
                      <a:endParaRPr b="1">
                        <a:latin typeface="Economica"/>
                        <a:ea typeface="Economica"/>
                        <a:cs typeface="Economica"/>
                        <a:sym typeface="Economica"/>
                      </a:endParaRPr>
                    </a:p>
                  </a:txBody>
                  <a:tcPr marL="91425" marR="91425" marT="91425" marB="91425"/>
                </a:tc>
                <a:tc>
                  <a:txBody>
                    <a:bodyPr/>
                    <a:lstStyle/>
                    <a:p>
                      <a:pPr marL="0" lvl="0" indent="0" algn="l" rtl="0">
                        <a:spcBef>
                          <a:spcPts val="0"/>
                        </a:spcBef>
                        <a:spcAft>
                          <a:spcPts val="0"/>
                        </a:spcAft>
                        <a:buNone/>
                      </a:pPr>
                      <a:r>
                        <a:rPr lang="en" b="1">
                          <a:latin typeface="Economica"/>
                          <a:ea typeface="Economica"/>
                          <a:cs typeface="Economica"/>
                          <a:sym typeface="Economica"/>
                        </a:rPr>
                        <a:t>Doctorado </a:t>
                      </a:r>
                      <a:endParaRPr b="1">
                        <a:latin typeface="Economica"/>
                        <a:ea typeface="Economica"/>
                        <a:cs typeface="Economica"/>
                        <a:sym typeface="Economica"/>
                      </a:endParaRPr>
                    </a:p>
                  </a:txBody>
                  <a:tcPr marL="91425" marR="91425" marT="91425" marB="91425"/>
                </a:tc>
                <a:tc>
                  <a:txBody>
                    <a:bodyPr/>
                    <a:lstStyle/>
                    <a:p>
                      <a:pPr marL="0" lvl="0" indent="0" algn="l" rtl="0">
                        <a:spcBef>
                          <a:spcPts val="0"/>
                        </a:spcBef>
                        <a:spcAft>
                          <a:spcPts val="0"/>
                        </a:spcAft>
                        <a:buNone/>
                      </a:pPr>
                      <a:r>
                        <a:rPr lang="en" b="1" dirty="0">
                          <a:latin typeface="Economica"/>
                          <a:ea typeface="Economica"/>
                          <a:cs typeface="Economica"/>
                          <a:sym typeface="Economica"/>
                        </a:rPr>
                        <a:t>Universidad </a:t>
                      </a:r>
                      <a:endParaRPr b="1" dirty="0">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4"/>
                  </a:ext>
                </a:extLst>
              </a:tr>
            </a:tbl>
          </a:graphicData>
        </a:graphic>
      </p:graphicFrame>
      <p:sp>
        <p:nvSpPr>
          <p:cNvPr id="204" name="Google Shape;204;p36"/>
          <p:cNvSpPr txBox="1"/>
          <p:nvPr/>
        </p:nvSpPr>
        <p:spPr>
          <a:xfrm>
            <a:off x="229400" y="3498675"/>
            <a:ext cx="8229600" cy="53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err="1">
                <a:latin typeface="Economica"/>
                <a:ea typeface="Economica"/>
                <a:cs typeface="Economica"/>
                <a:sym typeface="Economica"/>
              </a:rPr>
              <a:t>También</a:t>
            </a:r>
            <a:r>
              <a:rPr lang="en" sz="1800" dirty="0">
                <a:latin typeface="Economica"/>
                <a:ea typeface="Economica"/>
                <a:cs typeface="Economica"/>
                <a:sym typeface="Economica"/>
              </a:rPr>
              <a:t> </a:t>
            </a:r>
            <a:r>
              <a:rPr lang="en" sz="1800" dirty="0" err="1">
                <a:latin typeface="Economica"/>
                <a:ea typeface="Economica"/>
                <a:cs typeface="Economica"/>
                <a:sym typeface="Economica"/>
              </a:rPr>
              <a:t>puede</a:t>
            </a:r>
            <a:r>
              <a:rPr lang="en" sz="1800" dirty="0">
                <a:latin typeface="Economica"/>
                <a:ea typeface="Economica"/>
                <a:cs typeface="Economica"/>
                <a:sym typeface="Economica"/>
              </a:rPr>
              <a:t> </a:t>
            </a:r>
            <a:r>
              <a:rPr lang="en" sz="1800" dirty="0" err="1">
                <a:latin typeface="Economica"/>
                <a:ea typeface="Economica"/>
                <a:cs typeface="Economica"/>
                <a:sym typeface="Economica"/>
              </a:rPr>
              <a:t>servir</a:t>
            </a:r>
            <a:r>
              <a:rPr lang="en" sz="1800" dirty="0">
                <a:latin typeface="Economica"/>
                <a:ea typeface="Economica"/>
                <a:cs typeface="Economica"/>
                <a:sym typeface="Economica"/>
              </a:rPr>
              <a:t> </a:t>
            </a:r>
            <a:r>
              <a:rPr lang="en" sz="1800" dirty="0" err="1">
                <a:latin typeface="Economica"/>
                <a:ea typeface="Economica"/>
                <a:cs typeface="Economica"/>
                <a:sym typeface="Economica"/>
              </a:rPr>
              <a:t>en</a:t>
            </a:r>
            <a:r>
              <a:rPr lang="en" sz="1800" dirty="0">
                <a:latin typeface="Economica"/>
                <a:ea typeface="Economica"/>
                <a:cs typeface="Economica"/>
                <a:sym typeface="Economica"/>
              </a:rPr>
              <a:t> el </a:t>
            </a:r>
            <a:r>
              <a:rPr lang="en" sz="1800" dirty="0" err="1">
                <a:latin typeface="Economica"/>
                <a:ea typeface="Economica"/>
                <a:cs typeface="Economica"/>
                <a:sym typeface="Economica"/>
              </a:rPr>
              <a:t>ejército</a:t>
            </a:r>
            <a:r>
              <a:rPr lang="en" sz="1800" dirty="0">
                <a:latin typeface="Economica"/>
                <a:ea typeface="Economica"/>
                <a:cs typeface="Economica"/>
                <a:sym typeface="Economica"/>
              </a:rPr>
              <a:t> a </a:t>
            </a:r>
            <a:r>
              <a:rPr lang="en" sz="1800" dirty="0" err="1">
                <a:latin typeface="Economica"/>
                <a:ea typeface="Economica"/>
                <a:cs typeface="Economica"/>
                <a:sym typeface="Economica"/>
              </a:rPr>
              <a:t>tiempo</a:t>
            </a:r>
            <a:r>
              <a:rPr lang="en" sz="1800" dirty="0">
                <a:latin typeface="Economica"/>
                <a:ea typeface="Economica"/>
                <a:cs typeface="Economica"/>
                <a:sym typeface="Economica"/>
              </a:rPr>
              <a:t> </a:t>
            </a:r>
            <a:r>
              <a:rPr lang="en" sz="1800" dirty="0" err="1">
                <a:latin typeface="Economica"/>
                <a:ea typeface="Economica"/>
                <a:cs typeface="Economica"/>
                <a:sym typeface="Economica"/>
              </a:rPr>
              <a:t>completo</a:t>
            </a:r>
            <a:r>
              <a:rPr lang="en" sz="1800" dirty="0">
                <a:latin typeface="Economica"/>
                <a:ea typeface="Economica"/>
                <a:cs typeface="Economica"/>
                <a:sym typeface="Economica"/>
              </a:rPr>
              <a:t> o </a:t>
            </a:r>
            <a:r>
              <a:rPr lang="en" sz="1800" dirty="0" err="1">
                <a:latin typeface="Economica"/>
                <a:ea typeface="Economica"/>
                <a:cs typeface="Economica"/>
                <a:sym typeface="Economica"/>
              </a:rPr>
              <a:t>parcial</a:t>
            </a:r>
            <a:r>
              <a:rPr lang="en" sz="1800" dirty="0">
                <a:latin typeface="Economica"/>
                <a:ea typeface="Economica"/>
                <a:cs typeface="Economica"/>
                <a:sym typeface="Economica"/>
              </a:rPr>
              <a:t> y </a:t>
            </a:r>
            <a:r>
              <a:rPr lang="en" sz="1800" dirty="0" err="1">
                <a:latin typeface="Economica"/>
                <a:ea typeface="Economica"/>
                <a:cs typeface="Economica"/>
                <a:sym typeface="Economica"/>
              </a:rPr>
              <a:t>obtener</a:t>
            </a:r>
            <a:r>
              <a:rPr lang="en" sz="1800" dirty="0">
                <a:latin typeface="Economica"/>
                <a:ea typeface="Economica"/>
                <a:cs typeface="Economica"/>
                <a:sym typeface="Economica"/>
              </a:rPr>
              <a:t> </a:t>
            </a:r>
            <a:r>
              <a:rPr lang="en" sz="1800" dirty="0" err="1">
                <a:latin typeface="Economica"/>
                <a:ea typeface="Economica"/>
                <a:cs typeface="Economica"/>
                <a:sym typeface="Economica"/>
              </a:rPr>
              <a:t>entrenamiento</a:t>
            </a:r>
            <a:r>
              <a:rPr lang="en" sz="1800" dirty="0">
                <a:latin typeface="Economica"/>
                <a:ea typeface="Economica"/>
                <a:cs typeface="Economica"/>
                <a:sym typeface="Economica"/>
              </a:rPr>
              <a:t> / </a:t>
            </a:r>
            <a:r>
              <a:rPr lang="en" sz="1800" dirty="0" err="1">
                <a:latin typeface="Economica"/>
                <a:ea typeface="Economica"/>
                <a:cs typeface="Economica"/>
                <a:sym typeface="Economica"/>
              </a:rPr>
              <a:t>crédito</a:t>
            </a:r>
            <a:r>
              <a:rPr lang="en" sz="1800" dirty="0">
                <a:latin typeface="Economica"/>
                <a:ea typeface="Economica"/>
                <a:cs typeface="Economica"/>
                <a:sym typeface="Economica"/>
              </a:rPr>
              <a:t> </a:t>
            </a:r>
            <a:r>
              <a:rPr lang="en" sz="1800" dirty="0" err="1">
                <a:latin typeface="Economica"/>
                <a:ea typeface="Economica"/>
                <a:cs typeface="Economica"/>
                <a:sym typeface="Economica"/>
              </a:rPr>
              <a:t>universitario</a:t>
            </a:r>
            <a:r>
              <a:rPr lang="en" sz="1800" dirty="0">
                <a:latin typeface="Economica"/>
                <a:ea typeface="Economica"/>
                <a:cs typeface="Economica"/>
                <a:sym typeface="Economica"/>
              </a:rPr>
              <a:t>.</a:t>
            </a:r>
            <a:endParaRPr dirty="0">
              <a:latin typeface="Economica"/>
              <a:ea typeface="Economica"/>
              <a:cs typeface="Economica"/>
              <a:sym typeface="Economic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p:nvPr/>
        </p:nvSpPr>
        <p:spPr>
          <a:xfrm>
            <a:off x="5138550" y="2448488"/>
            <a:ext cx="3318000" cy="2409900"/>
          </a:xfrm>
          <a:prstGeom prst="roundRect">
            <a:avLst>
              <a:gd name="adj" fmla="val 16667"/>
            </a:avLst>
          </a:prstGeom>
          <a:gradFill>
            <a:gsLst>
              <a:gs pos="0">
                <a:srgbClr val="F2F2F2"/>
              </a:gs>
              <a:gs pos="100000">
                <a:srgbClr val="A6A6A6"/>
              </a:gs>
            </a:gsLst>
            <a:path path="circle">
              <a:fillToRect l="50000" t="50000" r="50000" b="50000"/>
            </a:path>
            <a:tileRect/>
          </a:gra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 name="Google Shape;210;p37"/>
          <p:cNvPicPr preferRelativeResize="0"/>
          <p:nvPr/>
        </p:nvPicPr>
        <p:blipFill>
          <a:blip r:embed="rId3">
            <a:alphaModFix/>
          </a:blip>
          <a:stretch>
            <a:fillRect/>
          </a:stretch>
        </p:blipFill>
        <p:spPr>
          <a:xfrm>
            <a:off x="466275" y="2384897"/>
            <a:ext cx="3820074" cy="2537078"/>
          </a:xfrm>
          <a:prstGeom prst="rect">
            <a:avLst/>
          </a:prstGeom>
          <a:noFill/>
          <a:ln>
            <a:noFill/>
          </a:ln>
        </p:spPr>
      </p:pic>
      <p:sp>
        <p:nvSpPr>
          <p:cNvPr id="211" name="Google Shape;211;p37"/>
          <p:cNvSpPr txBox="1">
            <a:spLocks noGrp="1"/>
          </p:cNvSpPr>
          <p:nvPr>
            <p:ph type="title"/>
          </p:nvPr>
        </p:nvSpPr>
        <p:spPr>
          <a:xfrm>
            <a:off x="311700" y="20557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solidFill>
                  <a:srgbClr val="E69138"/>
                </a:solidFill>
                <a:latin typeface="Economica"/>
                <a:ea typeface="Economica"/>
                <a:cs typeface="Economica"/>
                <a:sym typeface="Economica"/>
              </a:rPr>
              <a:t>Encuesta</a:t>
            </a:r>
            <a:r>
              <a:rPr lang="en" b="1" dirty="0">
                <a:solidFill>
                  <a:srgbClr val="E69138"/>
                </a:solidFill>
                <a:latin typeface="Economica"/>
                <a:ea typeface="Economica"/>
                <a:cs typeface="Economica"/>
                <a:sym typeface="Economica"/>
              </a:rPr>
              <a:t> de </a:t>
            </a:r>
            <a:r>
              <a:rPr lang="en" b="1" dirty="0" err="1">
                <a:solidFill>
                  <a:srgbClr val="E69138"/>
                </a:solidFill>
                <a:latin typeface="Economica"/>
                <a:ea typeface="Economica"/>
                <a:cs typeface="Economica"/>
                <a:sym typeface="Economica"/>
              </a:rPr>
              <a:t>interés</a:t>
            </a:r>
            <a:r>
              <a:rPr lang="en" b="1" dirty="0">
                <a:solidFill>
                  <a:srgbClr val="E69138"/>
                </a:solidFill>
                <a:latin typeface="Economica"/>
                <a:ea typeface="Economica"/>
                <a:cs typeface="Economica"/>
                <a:sym typeface="Economica"/>
              </a:rPr>
              <a:t> </a:t>
            </a:r>
            <a:r>
              <a:rPr lang="en" b="1" dirty="0" err="1">
                <a:solidFill>
                  <a:srgbClr val="E69138"/>
                </a:solidFill>
                <a:latin typeface="Economica"/>
                <a:ea typeface="Economica"/>
                <a:cs typeface="Economica"/>
                <a:sym typeface="Economica"/>
              </a:rPr>
              <a:t>profesional</a:t>
            </a:r>
            <a:endParaRPr b="1" dirty="0">
              <a:solidFill>
                <a:srgbClr val="E69138"/>
              </a:solidFill>
              <a:latin typeface="Economica"/>
              <a:ea typeface="Economica"/>
              <a:cs typeface="Economica"/>
              <a:sym typeface="Economica"/>
            </a:endParaRPr>
          </a:p>
        </p:txBody>
      </p:sp>
      <p:sp>
        <p:nvSpPr>
          <p:cNvPr id="212" name="Google Shape;212;p37"/>
          <p:cNvSpPr txBox="1"/>
          <p:nvPr/>
        </p:nvSpPr>
        <p:spPr>
          <a:xfrm>
            <a:off x="573425" y="957750"/>
            <a:ext cx="8734500" cy="17430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Font typeface="Economica"/>
              <a:buAutoNum type="arabicPeriod"/>
            </a:pPr>
            <a:r>
              <a:rPr lang="en" sz="2400">
                <a:latin typeface="Economica"/>
                <a:ea typeface="Economica"/>
                <a:cs typeface="Economica"/>
                <a:sym typeface="Economica"/>
              </a:rPr>
              <a:t>Ir a </a:t>
            </a:r>
            <a:r>
              <a:rPr lang="en" sz="2400" u="sng">
                <a:solidFill>
                  <a:schemeClr val="hlink"/>
                </a:solidFill>
                <a:latin typeface="Economica"/>
                <a:ea typeface="Economica"/>
                <a:cs typeface="Economica"/>
                <a:sym typeface="Economica"/>
                <a:hlinkClick r:id="rId4"/>
              </a:rPr>
              <a:t>www.okcollegestart.org</a:t>
            </a:r>
            <a:r>
              <a:rPr lang="en" sz="2400">
                <a:latin typeface="Economica"/>
                <a:ea typeface="Economica"/>
                <a:cs typeface="Economica"/>
                <a:sym typeface="Economica"/>
              </a:rPr>
              <a:t> </a:t>
            </a:r>
            <a:endParaRPr sz="2400">
              <a:latin typeface="Economica"/>
              <a:ea typeface="Economica"/>
              <a:cs typeface="Economica"/>
              <a:sym typeface="Economica"/>
            </a:endParaRPr>
          </a:p>
          <a:p>
            <a:pPr marL="457200" lvl="0" indent="-381000" algn="l" rtl="0">
              <a:lnSpc>
                <a:spcPct val="115000"/>
              </a:lnSpc>
              <a:spcBef>
                <a:spcPts val="0"/>
              </a:spcBef>
              <a:spcAft>
                <a:spcPts val="0"/>
              </a:spcAft>
              <a:buSzPts val="2400"/>
              <a:buFont typeface="Economica"/>
              <a:buAutoNum type="arabicPeriod"/>
            </a:pPr>
            <a:r>
              <a:rPr lang="en" sz="2400">
                <a:latin typeface="Economica"/>
                <a:ea typeface="Economica"/>
                <a:cs typeface="Economica"/>
                <a:sym typeface="Economica"/>
              </a:rPr>
              <a:t>Crear una cuenta o iniciar sesión</a:t>
            </a:r>
            <a:endParaRPr sz="2400">
              <a:latin typeface="Economica"/>
              <a:ea typeface="Economica"/>
              <a:cs typeface="Economica"/>
              <a:sym typeface="Economica"/>
            </a:endParaRPr>
          </a:p>
          <a:p>
            <a:pPr marL="457200" lvl="0" indent="-381000" algn="l" rtl="0">
              <a:lnSpc>
                <a:spcPct val="115000"/>
              </a:lnSpc>
              <a:spcBef>
                <a:spcPts val="0"/>
              </a:spcBef>
              <a:spcAft>
                <a:spcPts val="0"/>
              </a:spcAft>
              <a:buSzPts val="2400"/>
              <a:buFont typeface="Economica"/>
              <a:buAutoNum type="arabicPeriod"/>
            </a:pPr>
            <a:r>
              <a:rPr lang="en" sz="2400">
                <a:latin typeface="Economica"/>
                <a:ea typeface="Economica"/>
                <a:cs typeface="Economica"/>
                <a:sym typeface="Economica"/>
              </a:rPr>
              <a:t>Haga clic en TAB de </a:t>
            </a:r>
            <a:r>
              <a:rPr lang="en" sz="2400" b="1">
                <a:latin typeface="Economica"/>
                <a:ea typeface="Economica"/>
                <a:cs typeface="Economica"/>
                <a:sym typeface="Economica"/>
              </a:rPr>
              <a:t>Career Planning</a:t>
            </a:r>
            <a:r>
              <a:rPr lang="en" sz="2400">
                <a:latin typeface="Economica"/>
                <a:ea typeface="Economica"/>
                <a:cs typeface="Economica"/>
                <a:sym typeface="Economica"/>
              </a:rPr>
              <a:t> en la parte superior</a:t>
            </a:r>
            <a:endParaRPr sz="2400">
              <a:latin typeface="Economica"/>
              <a:ea typeface="Economica"/>
              <a:cs typeface="Economica"/>
              <a:sym typeface="Economica"/>
            </a:endParaRPr>
          </a:p>
          <a:p>
            <a:pPr marL="45720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a:p>
          <a:p>
            <a:pPr marL="457200" lvl="0" indent="0" algn="l" rtl="0">
              <a:lnSpc>
                <a:spcPct val="115000"/>
              </a:lnSpc>
              <a:spcBef>
                <a:spcPts val="0"/>
              </a:spcBef>
              <a:spcAft>
                <a:spcPts val="0"/>
              </a:spcAft>
              <a:buNone/>
            </a:pPr>
            <a:endParaRPr/>
          </a:p>
          <a:p>
            <a:pPr marL="457200" lvl="0" indent="0" algn="l" rtl="0">
              <a:lnSpc>
                <a:spcPct val="115000"/>
              </a:lnSpc>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3" name="Google Shape;213;p37"/>
          <p:cNvSpPr/>
          <p:nvPr/>
        </p:nvSpPr>
        <p:spPr>
          <a:xfrm rot="9456481">
            <a:off x="1817400" y="2409312"/>
            <a:ext cx="789099" cy="416056"/>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7"/>
          <p:cNvSpPr/>
          <p:nvPr/>
        </p:nvSpPr>
        <p:spPr>
          <a:xfrm rot="-8811939">
            <a:off x="4177377" y="2655000"/>
            <a:ext cx="789237" cy="416212"/>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7"/>
          <p:cNvSpPr txBox="1"/>
          <p:nvPr/>
        </p:nvSpPr>
        <p:spPr>
          <a:xfrm>
            <a:off x="5500975" y="2659400"/>
            <a:ext cx="2632200" cy="202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E69138"/>
                </a:solidFill>
                <a:latin typeface="Economica"/>
                <a:ea typeface="Economica"/>
                <a:cs typeface="Economica"/>
                <a:sym typeface="Economica"/>
              </a:rPr>
              <a:t>Si desea cambiar el sitio web al español, </a:t>
            </a:r>
            <a:endParaRPr sz="3000" b="1">
              <a:solidFill>
                <a:srgbClr val="E69138"/>
              </a:solidFill>
              <a:latin typeface="Economica"/>
              <a:ea typeface="Economica"/>
              <a:cs typeface="Economica"/>
              <a:sym typeface="Economica"/>
            </a:endParaRPr>
          </a:p>
          <a:p>
            <a:pPr marL="0" lvl="0" indent="0" algn="ctr" rtl="0">
              <a:spcBef>
                <a:spcPts val="0"/>
              </a:spcBef>
              <a:spcAft>
                <a:spcPts val="0"/>
              </a:spcAft>
              <a:buNone/>
            </a:pPr>
            <a:r>
              <a:rPr lang="en" sz="3000" b="1">
                <a:solidFill>
                  <a:srgbClr val="E69138"/>
                </a:solidFill>
                <a:latin typeface="Economica"/>
                <a:ea typeface="Economica"/>
                <a:cs typeface="Economica"/>
                <a:sym typeface="Economica"/>
              </a:rPr>
              <a:t>haga clic aquí.</a:t>
            </a:r>
            <a:endParaRPr sz="3000" b="1">
              <a:solidFill>
                <a:srgbClr val="E69138"/>
              </a:solidFill>
              <a:latin typeface="Economica"/>
              <a:ea typeface="Economica"/>
              <a:cs typeface="Economica"/>
              <a:sym typeface="Economic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311700" y="618100"/>
            <a:ext cx="8520600" cy="83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240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2400" dirty="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3600" b="1" dirty="0">
                <a:solidFill>
                  <a:srgbClr val="E69138"/>
                </a:solidFill>
                <a:sym typeface="Arial"/>
              </a:rPr>
              <a:t>4. </a:t>
            </a:r>
            <a:r>
              <a:rPr lang="en" sz="3600" b="1" dirty="0" err="1">
                <a:solidFill>
                  <a:srgbClr val="E69138"/>
                </a:solidFill>
                <a:sym typeface="Arial"/>
              </a:rPr>
              <a:t>Haga</a:t>
            </a:r>
            <a:r>
              <a:rPr lang="en" sz="3600" b="1" dirty="0">
                <a:solidFill>
                  <a:srgbClr val="E69138"/>
                </a:solidFill>
                <a:sym typeface="Arial"/>
              </a:rPr>
              <a:t> </a:t>
            </a:r>
            <a:r>
              <a:rPr lang="en" sz="3600" b="1" dirty="0" err="1">
                <a:solidFill>
                  <a:srgbClr val="E69138"/>
                </a:solidFill>
                <a:sym typeface="Arial"/>
              </a:rPr>
              <a:t>clic</a:t>
            </a:r>
            <a:r>
              <a:rPr lang="en" sz="3600" b="1" dirty="0">
                <a:solidFill>
                  <a:srgbClr val="E69138"/>
                </a:solidFill>
                <a:sym typeface="Arial"/>
              </a:rPr>
              <a:t> </a:t>
            </a:r>
            <a:r>
              <a:rPr lang="en" sz="3600" b="1" dirty="0" err="1">
                <a:solidFill>
                  <a:srgbClr val="E69138"/>
                </a:solidFill>
                <a:sym typeface="Arial"/>
              </a:rPr>
              <a:t>en</a:t>
            </a:r>
            <a:r>
              <a:rPr lang="en" sz="3600" b="1" dirty="0">
                <a:solidFill>
                  <a:srgbClr val="E69138"/>
                </a:solidFill>
                <a:sym typeface="Arial"/>
              </a:rPr>
              <a:t> el enlace </a:t>
            </a:r>
            <a:r>
              <a:rPr lang="en" sz="3600" b="1" dirty="0" err="1">
                <a:solidFill>
                  <a:srgbClr val="E69138"/>
                </a:solidFill>
                <a:sym typeface="Arial"/>
              </a:rPr>
              <a:t>Aprender</a:t>
            </a:r>
            <a:r>
              <a:rPr lang="en" sz="3600" b="1" dirty="0">
                <a:solidFill>
                  <a:srgbClr val="E69138"/>
                </a:solidFill>
                <a:sym typeface="Arial"/>
              </a:rPr>
              <a:t> </a:t>
            </a:r>
            <a:r>
              <a:rPr lang="en" sz="3600" b="1" dirty="0" err="1">
                <a:solidFill>
                  <a:srgbClr val="E69138"/>
                </a:solidFill>
                <a:sym typeface="Arial"/>
              </a:rPr>
              <a:t>Acerca</a:t>
            </a:r>
            <a:r>
              <a:rPr lang="en" sz="3600" b="1" dirty="0">
                <a:solidFill>
                  <a:srgbClr val="E69138"/>
                </a:solidFill>
                <a:sym typeface="Arial"/>
              </a:rPr>
              <a:t> de </a:t>
            </a:r>
            <a:r>
              <a:rPr lang="en" sz="3600" b="1" dirty="0" err="1">
                <a:solidFill>
                  <a:srgbClr val="E69138"/>
                </a:solidFill>
                <a:sym typeface="Arial"/>
              </a:rPr>
              <a:t>ti</a:t>
            </a:r>
            <a:r>
              <a:rPr lang="en" sz="3600" b="1" dirty="0">
                <a:solidFill>
                  <a:srgbClr val="E69138"/>
                </a:solidFill>
                <a:sym typeface="Arial"/>
              </a:rPr>
              <a:t> </a:t>
            </a:r>
            <a:br>
              <a:rPr lang="en" sz="3600" b="1" dirty="0">
                <a:solidFill>
                  <a:srgbClr val="E69138"/>
                </a:solidFill>
                <a:sym typeface="Arial"/>
              </a:rPr>
            </a:br>
            <a:r>
              <a:rPr lang="en" sz="3600" b="1" dirty="0">
                <a:solidFill>
                  <a:srgbClr val="E69138"/>
                </a:solidFill>
                <a:sym typeface="Arial"/>
              </a:rPr>
              <a:t>(Learn About Yourself)</a:t>
            </a:r>
            <a:endParaRPr sz="3600" b="1" dirty="0">
              <a:solidFill>
                <a:srgbClr val="E69138"/>
              </a:solidFill>
            </a:endParaRPr>
          </a:p>
        </p:txBody>
      </p:sp>
      <p:pic>
        <p:nvPicPr>
          <p:cNvPr id="221" name="Google Shape;221;p38"/>
          <p:cNvPicPr preferRelativeResize="0"/>
          <p:nvPr/>
        </p:nvPicPr>
        <p:blipFill rotWithShape="1">
          <a:blip r:embed="rId3">
            <a:alphaModFix/>
          </a:blip>
          <a:srcRect l="5589" b="34374"/>
          <a:stretch/>
        </p:blipFill>
        <p:spPr>
          <a:xfrm>
            <a:off x="2186610" y="1449400"/>
            <a:ext cx="4646864" cy="3523023"/>
          </a:xfrm>
          <a:prstGeom prst="rect">
            <a:avLst/>
          </a:prstGeom>
          <a:noFill/>
          <a:ln>
            <a:noFill/>
          </a:ln>
        </p:spPr>
      </p:pic>
      <p:sp>
        <p:nvSpPr>
          <p:cNvPr id="222" name="Google Shape;222;p38"/>
          <p:cNvSpPr/>
          <p:nvPr/>
        </p:nvSpPr>
        <p:spPr>
          <a:xfrm rot="9512303">
            <a:off x="4788062" y="2944674"/>
            <a:ext cx="864223" cy="532473"/>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9" name="Google Shape;229;p39"/>
          <p:cNvPicPr preferRelativeResize="0"/>
          <p:nvPr/>
        </p:nvPicPr>
        <p:blipFill rotWithShape="1">
          <a:blip r:embed="rId3">
            <a:alphaModFix/>
          </a:blip>
          <a:srcRect l="49314" t="22486" r="1732"/>
          <a:stretch/>
        </p:blipFill>
        <p:spPr>
          <a:xfrm>
            <a:off x="2072814" y="1126799"/>
            <a:ext cx="4871150" cy="3795059"/>
          </a:xfrm>
          <a:prstGeom prst="rect">
            <a:avLst/>
          </a:prstGeom>
          <a:noFill/>
          <a:ln>
            <a:noFill/>
          </a:ln>
        </p:spPr>
      </p:pic>
      <p:sp>
        <p:nvSpPr>
          <p:cNvPr id="228" name="Google Shape;228;p39"/>
          <p:cNvSpPr txBox="1">
            <a:spLocks noGrp="1"/>
          </p:cNvSpPr>
          <p:nvPr>
            <p:ph type="title"/>
          </p:nvPr>
        </p:nvSpPr>
        <p:spPr>
          <a:xfrm>
            <a:off x="1278568" y="593022"/>
            <a:ext cx="5947575" cy="831300"/>
          </a:xfrm>
          <a:prstGeom prst="rect">
            <a:avLst/>
          </a:prstGeom>
        </p:spPr>
        <p:txBody>
          <a:bodyPr spcFirstLastPara="1" wrap="square" lIns="91425" tIns="91425" rIns="91425" bIns="91425" anchor="b" anchorCtr="0">
            <a:noAutofit/>
          </a:bodyPr>
          <a:lstStyle/>
          <a:p>
            <a:pPr marL="457200" lvl="0" indent="0" algn="ctr" rtl="0">
              <a:lnSpc>
                <a:spcPct val="115000"/>
              </a:lnSpc>
              <a:spcBef>
                <a:spcPts val="0"/>
              </a:spcBef>
              <a:spcAft>
                <a:spcPts val="0"/>
              </a:spcAft>
              <a:buNone/>
            </a:pPr>
            <a:r>
              <a:rPr lang="en" sz="3600" b="1" dirty="0">
                <a:solidFill>
                  <a:srgbClr val="E69138"/>
                </a:solidFill>
              </a:rPr>
              <a:t>5. </a:t>
            </a:r>
            <a:r>
              <a:rPr lang="en" sz="3600" dirty="0" err="1">
                <a:solidFill>
                  <a:srgbClr val="E69138"/>
                </a:solidFill>
              </a:rPr>
              <a:t>Haga</a:t>
            </a:r>
            <a:r>
              <a:rPr lang="en" sz="3600" dirty="0">
                <a:solidFill>
                  <a:srgbClr val="E69138"/>
                </a:solidFill>
              </a:rPr>
              <a:t> </a:t>
            </a:r>
            <a:r>
              <a:rPr lang="en" sz="3600" dirty="0" err="1">
                <a:solidFill>
                  <a:srgbClr val="E69138"/>
                </a:solidFill>
              </a:rPr>
              <a:t>clic</a:t>
            </a:r>
            <a:r>
              <a:rPr lang="en" sz="3600" dirty="0">
                <a:solidFill>
                  <a:srgbClr val="E69138"/>
                </a:solidFill>
              </a:rPr>
              <a:t> </a:t>
            </a:r>
            <a:r>
              <a:rPr lang="en" sz="3600" dirty="0" err="1">
                <a:solidFill>
                  <a:srgbClr val="E69138"/>
                </a:solidFill>
              </a:rPr>
              <a:t>en</a:t>
            </a:r>
            <a:r>
              <a:rPr lang="en" sz="3600" dirty="0">
                <a:solidFill>
                  <a:srgbClr val="E69138"/>
                </a:solidFill>
              </a:rPr>
              <a:t> </a:t>
            </a:r>
            <a:r>
              <a:rPr lang="en" sz="3600" b="1" dirty="0">
                <a:solidFill>
                  <a:srgbClr val="E69138"/>
                </a:solidFill>
              </a:rPr>
              <a:t>La Clave de la Carrera</a:t>
            </a:r>
            <a:br>
              <a:rPr lang="en" sz="3600" b="1" dirty="0">
                <a:solidFill>
                  <a:srgbClr val="E69138"/>
                </a:solidFill>
              </a:rPr>
            </a:br>
            <a:r>
              <a:rPr lang="en" sz="3600" dirty="0">
                <a:solidFill>
                  <a:srgbClr val="666666"/>
                </a:solidFill>
              </a:rPr>
              <a:t>(</a:t>
            </a:r>
            <a:r>
              <a:rPr lang="en" sz="3600" b="1" dirty="0">
                <a:solidFill>
                  <a:srgbClr val="666666"/>
                </a:solidFill>
              </a:rPr>
              <a:t>The Career Key Survey)</a:t>
            </a:r>
            <a:endParaRPr sz="3600" b="1" dirty="0">
              <a:solidFill>
                <a:srgbClr val="666666"/>
              </a:solidFill>
            </a:endParaRPr>
          </a:p>
        </p:txBody>
      </p:sp>
      <p:sp>
        <p:nvSpPr>
          <p:cNvPr id="230" name="Google Shape;230;p39"/>
          <p:cNvSpPr/>
          <p:nvPr/>
        </p:nvSpPr>
        <p:spPr>
          <a:xfrm rot="-10798846">
            <a:off x="4252428" y="1782293"/>
            <a:ext cx="893700" cy="423600"/>
          </a:xfrm>
          <a:prstGeom prst="rightArrow">
            <a:avLst>
              <a:gd name="adj1" fmla="val 50000"/>
              <a:gd name="adj2" fmla="val 47083"/>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7" name="Google Shape;237;p40"/>
          <p:cNvPicPr preferRelativeResize="0"/>
          <p:nvPr/>
        </p:nvPicPr>
        <p:blipFill rotWithShape="1">
          <a:blip r:embed="rId3">
            <a:alphaModFix/>
          </a:blip>
          <a:srcRect l="28017" t="9255" r="32431"/>
          <a:stretch/>
        </p:blipFill>
        <p:spPr>
          <a:xfrm>
            <a:off x="2854518" y="1200647"/>
            <a:ext cx="4031312" cy="3737113"/>
          </a:xfrm>
          <a:prstGeom prst="rect">
            <a:avLst/>
          </a:prstGeom>
          <a:noFill/>
          <a:ln>
            <a:noFill/>
          </a:ln>
        </p:spPr>
      </p:pic>
      <p:sp>
        <p:nvSpPr>
          <p:cNvPr id="236" name="Google Shape;236;p40"/>
          <p:cNvSpPr txBox="1">
            <a:spLocks noGrp="1"/>
          </p:cNvSpPr>
          <p:nvPr>
            <p:ph type="title"/>
          </p:nvPr>
        </p:nvSpPr>
        <p:spPr>
          <a:xfrm>
            <a:off x="248090" y="534752"/>
            <a:ext cx="8520600" cy="831300"/>
          </a:xfrm>
          <a:prstGeom prst="rect">
            <a:avLst/>
          </a:prstGeom>
        </p:spPr>
        <p:txBody>
          <a:bodyPr spcFirstLastPara="1" wrap="square" lIns="91425" tIns="91425" rIns="91425" bIns="91425" anchor="b" anchorCtr="0">
            <a:noAutofit/>
          </a:bodyPr>
          <a:lstStyle/>
          <a:p>
            <a:pPr marL="457200" lvl="0" indent="0" algn="ctr" rtl="0">
              <a:lnSpc>
                <a:spcPct val="115000"/>
              </a:lnSpc>
              <a:spcBef>
                <a:spcPts val="0"/>
              </a:spcBef>
              <a:spcAft>
                <a:spcPts val="0"/>
              </a:spcAft>
              <a:buNone/>
            </a:pPr>
            <a:r>
              <a:rPr lang="en" sz="3600" dirty="0">
                <a:solidFill>
                  <a:srgbClr val="E69138"/>
                </a:solidFill>
              </a:rPr>
              <a:t>6. </a:t>
            </a:r>
            <a:r>
              <a:rPr lang="en" sz="3600" dirty="0" err="1">
                <a:solidFill>
                  <a:srgbClr val="E69138"/>
                </a:solidFill>
              </a:rPr>
              <a:t>Haga</a:t>
            </a:r>
            <a:r>
              <a:rPr lang="en" sz="3600" dirty="0">
                <a:solidFill>
                  <a:srgbClr val="E69138"/>
                </a:solidFill>
              </a:rPr>
              <a:t> </a:t>
            </a:r>
            <a:r>
              <a:rPr lang="en" sz="3600" dirty="0" err="1">
                <a:solidFill>
                  <a:srgbClr val="E69138"/>
                </a:solidFill>
              </a:rPr>
              <a:t>clic</a:t>
            </a:r>
            <a:r>
              <a:rPr lang="en" sz="3600" dirty="0">
                <a:solidFill>
                  <a:srgbClr val="E69138"/>
                </a:solidFill>
              </a:rPr>
              <a:t> </a:t>
            </a:r>
            <a:r>
              <a:rPr lang="en" sz="3600" dirty="0" err="1">
                <a:solidFill>
                  <a:srgbClr val="E69138"/>
                </a:solidFill>
              </a:rPr>
              <a:t>en</a:t>
            </a:r>
            <a:r>
              <a:rPr lang="en" sz="3600" dirty="0">
                <a:solidFill>
                  <a:srgbClr val="E69138"/>
                </a:solidFill>
              </a:rPr>
              <a:t> </a:t>
            </a:r>
            <a:r>
              <a:rPr lang="en" sz="3600" b="1" dirty="0" err="1">
                <a:solidFill>
                  <a:srgbClr val="E69138"/>
                </a:solidFill>
              </a:rPr>
              <a:t>Comenzar</a:t>
            </a:r>
            <a:r>
              <a:rPr lang="en" sz="3600" b="1" dirty="0">
                <a:solidFill>
                  <a:srgbClr val="E69138"/>
                </a:solidFill>
              </a:rPr>
              <a:t> </a:t>
            </a:r>
            <a:endParaRPr sz="3600" b="1" dirty="0">
              <a:solidFill>
                <a:srgbClr val="E69138"/>
              </a:solidFill>
            </a:endParaRPr>
          </a:p>
          <a:p>
            <a:pPr marL="457200" lvl="0" indent="0" algn="ctr" rtl="0">
              <a:lnSpc>
                <a:spcPct val="115000"/>
              </a:lnSpc>
              <a:spcBef>
                <a:spcPts val="0"/>
              </a:spcBef>
              <a:spcAft>
                <a:spcPts val="0"/>
              </a:spcAft>
              <a:buNone/>
            </a:pPr>
            <a:r>
              <a:rPr lang="en" sz="3600" b="1" dirty="0">
                <a:solidFill>
                  <a:srgbClr val="666666"/>
                </a:solidFill>
              </a:rPr>
              <a:t>(</a:t>
            </a:r>
            <a:r>
              <a:rPr lang="en" sz="3600" dirty="0">
                <a:solidFill>
                  <a:srgbClr val="666666"/>
                </a:solidFill>
              </a:rPr>
              <a:t>Get Started)</a:t>
            </a:r>
            <a:endParaRPr sz="3600" dirty="0">
              <a:solidFill>
                <a:srgbClr val="666666"/>
              </a:solidFill>
            </a:endParaRPr>
          </a:p>
        </p:txBody>
      </p:sp>
      <p:sp>
        <p:nvSpPr>
          <p:cNvPr id="238" name="Google Shape;238;p40"/>
          <p:cNvSpPr/>
          <p:nvPr/>
        </p:nvSpPr>
        <p:spPr>
          <a:xfrm rot="10800000">
            <a:off x="4683318" y="4343984"/>
            <a:ext cx="709500" cy="35460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p:nvPr/>
        </p:nvSpPr>
        <p:spPr>
          <a:xfrm>
            <a:off x="155200" y="81275"/>
            <a:ext cx="8867700" cy="329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sz="2400"/>
          </a:p>
          <a:p>
            <a:pPr marL="457200" lvl="0" indent="0" algn="l" rtl="0">
              <a:lnSpc>
                <a:spcPct val="115000"/>
              </a:lnSpc>
              <a:spcBef>
                <a:spcPts val="0"/>
              </a:spcBef>
              <a:spcAft>
                <a:spcPts val="0"/>
              </a:spcAft>
              <a:buNone/>
            </a:pPr>
            <a:endParaRPr>
              <a:latin typeface="Calibri"/>
              <a:ea typeface="Calibri"/>
              <a:cs typeface="Calibri"/>
              <a:sym typeface="Calibri"/>
            </a:endParaRPr>
          </a:p>
          <a:p>
            <a:pPr marL="0" lvl="0" indent="0" algn="l" rtl="0">
              <a:lnSpc>
                <a:spcPct val="115000"/>
              </a:lnSpc>
              <a:spcBef>
                <a:spcPts val="0"/>
              </a:spcBef>
              <a:spcAft>
                <a:spcPts val="0"/>
              </a:spcAft>
              <a:buNone/>
            </a:pPr>
            <a:endParaRPr>
              <a:latin typeface="Calibri"/>
              <a:ea typeface="Calibri"/>
              <a:cs typeface="Calibri"/>
              <a:sym typeface="Calibri"/>
            </a:endParaRPr>
          </a:p>
        </p:txBody>
      </p:sp>
      <p:pic>
        <p:nvPicPr>
          <p:cNvPr id="245" name="Google Shape;245;p41"/>
          <p:cNvPicPr preferRelativeResize="0"/>
          <p:nvPr/>
        </p:nvPicPr>
        <p:blipFill rotWithShape="1">
          <a:blip r:embed="rId3">
            <a:alphaModFix/>
          </a:blip>
          <a:srcRect r="1681"/>
          <a:stretch/>
        </p:blipFill>
        <p:spPr>
          <a:xfrm>
            <a:off x="4643225" y="628675"/>
            <a:ext cx="4429551" cy="3335776"/>
          </a:xfrm>
          <a:prstGeom prst="rect">
            <a:avLst/>
          </a:prstGeom>
          <a:noFill/>
          <a:ln>
            <a:noFill/>
          </a:ln>
        </p:spPr>
      </p:pic>
      <p:sp>
        <p:nvSpPr>
          <p:cNvPr id="246" name="Google Shape;246;p41"/>
          <p:cNvSpPr/>
          <p:nvPr/>
        </p:nvSpPr>
        <p:spPr>
          <a:xfrm rot="10798546">
            <a:off x="6938047" y="3681941"/>
            <a:ext cx="709500" cy="35430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1"/>
          <p:cNvSpPr txBox="1">
            <a:spLocks noGrp="1"/>
          </p:cNvSpPr>
          <p:nvPr>
            <p:ph type="title"/>
          </p:nvPr>
        </p:nvSpPr>
        <p:spPr>
          <a:xfrm>
            <a:off x="229525" y="500550"/>
            <a:ext cx="4045200" cy="115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rgbClr val="E69138"/>
                </a:solidFill>
              </a:rPr>
              <a:t>7</a:t>
            </a:r>
            <a:r>
              <a:rPr lang="en" sz="3000">
                <a:solidFill>
                  <a:srgbClr val="E69138"/>
                </a:solidFill>
              </a:rPr>
              <a:t>. Responde a cada pregunta de la encuesta lo mejor que pueda.</a:t>
            </a:r>
            <a:endParaRPr sz="3000">
              <a:solidFill>
                <a:srgbClr val="E69138"/>
              </a:solidFill>
            </a:endParaRPr>
          </a:p>
        </p:txBody>
      </p:sp>
      <p:sp>
        <p:nvSpPr>
          <p:cNvPr id="248" name="Google Shape;248;p41"/>
          <p:cNvSpPr txBox="1">
            <a:spLocks noGrp="1"/>
          </p:cNvSpPr>
          <p:nvPr>
            <p:ph type="subTitle" idx="1"/>
          </p:nvPr>
        </p:nvSpPr>
        <p:spPr>
          <a:xfrm>
            <a:off x="265500" y="2294176"/>
            <a:ext cx="4045200" cy="15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E69138"/>
                </a:solidFill>
              </a:rPr>
              <a:t>8. Haga clic en el botón continuar en la parte inferior de cada sección después de responder las preguntas para pasar a la siguiente sección.</a:t>
            </a:r>
            <a:endParaRPr sz="3000">
              <a:solidFill>
                <a:srgbClr val="E6913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2"/>
          <p:cNvSpPr txBox="1">
            <a:spLocks noGrp="1"/>
          </p:cNvSpPr>
          <p:nvPr>
            <p:ph type="title"/>
          </p:nvPr>
        </p:nvSpPr>
        <p:spPr>
          <a:xfrm>
            <a:off x="370375" y="7593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E69138"/>
                </a:solidFill>
              </a:rPr>
              <a:t>Una vez que haya contestado todas las preguntas, obtendrá sus 2 áreas de interés principales.</a:t>
            </a:r>
            <a:endParaRPr>
              <a:solidFill>
                <a:srgbClr val="E69138"/>
              </a:solidFill>
            </a:endParaRPr>
          </a:p>
        </p:txBody>
      </p:sp>
      <p:pic>
        <p:nvPicPr>
          <p:cNvPr id="254" name="Google Shape;254;p42"/>
          <p:cNvPicPr preferRelativeResize="0"/>
          <p:nvPr/>
        </p:nvPicPr>
        <p:blipFill rotWithShape="1">
          <a:blip r:embed="rId3">
            <a:alphaModFix/>
          </a:blip>
          <a:srcRect l="2362" b="3325"/>
          <a:stretch/>
        </p:blipFill>
        <p:spPr>
          <a:xfrm>
            <a:off x="370375" y="1777675"/>
            <a:ext cx="3960225" cy="2831726"/>
          </a:xfrm>
          <a:prstGeom prst="rect">
            <a:avLst/>
          </a:prstGeom>
          <a:noFill/>
          <a:ln>
            <a:noFill/>
          </a:ln>
        </p:spPr>
      </p:pic>
      <p:sp>
        <p:nvSpPr>
          <p:cNvPr id="255" name="Google Shape;255;p42"/>
          <p:cNvSpPr/>
          <p:nvPr/>
        </p:nvSpPr>
        <p:spPr>
          <a:xfrm rot="10800000">
            <a:off x="3050450" y="4153250"/>
            <a:ext cx="709500" cy="35460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2"/>
          <p:cNvSpPr/>
          <p:nvPr/>
        </p:nvSpPr>
        <p:spPr>
          <a:xfrm>
            <a:off x="5439100" y="1973150"/>
            <a:ext cx="3318000" cy="2409900"/>
          </a:xfrm>
          <a:prstGeom prst="roundRect">
            <a:avLst>
              <a:gd name="adj" fmla="val 16667"/>
            </a:avLst>
          </a:prstGeom>
          <a:gradFill>
            <a:gsLst>
              <a:gs pos="0">
                <a:srgbClr val="F2F2F2"/>
              </a:gs>
              <a:gs pos="100000">
                <a:srgbClr val="A6A6A6"/>
              </a:gs>
            </a:gsLst>
            <a:path path="circle">
              <a:fillToRect l="50000" t="50000" r="50000" b="50000"/>
            </a:path>
            <a:tileRect/>
          </a:gra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2"/>
          <p:cNvSpPr txBox="1"/>
          <p:nvPr/>
        </p:nvSpPr>
        <p:spPr>
          <a:xfrm>
            <a:off x="5557350" y="1973150"/>
            <a:ext cx="2985600" cy="218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E69138"/>
                </a:solidFill>
                <a:latin typeface="Economica"/>
                <a:ea typeface="Economica"/>
                <a:cs typeface="Economica"/>
                <a:sym typeface="Economica"/>
              </a:rPr>
              <a:t>9.  Haga clic en el enlace </a:t>
            </a:r>
            <a:endParaRPr sz="3600">
              <a:solidFill>
                <a:srgbClr val="E69138"/>
              </a:solidFill>
              <a:latin typeface="Economica"/>
              <a:ea typeface="Economica"/>
              <a:cs typeface="Economica"/>
              <a:sym typeface="Economica"/>
            </a:endParaRPr>
          </a:p>
          <a:p>
            <a:pPr marL="0" lvl="0" indent="0" algn="ctr" rtl="0">
              <a:spcBef>
                <a:spcPts val="0"/>
              </a:spcBef>
              <a:spcAft>
                <a:spcPts val="0"/>
              </a:spcAft>
              <a:buNone/>
            </a:pPr>
            <a:r>
              <a:rPr lang="en" sz="3600" u="sng">
                <a:solidFill>
                  <a:srgbClr val="E69138"/>
                </a:solidFill>
                <a:latin typeface="Economica"/>
                <a:ea typeface="Economica"/>
                <a:cs typeface="Economica"/>
                <a:sym typeface="Economica"/>
              </a:rPr>
              <a:t>VER CARRERAS</a:t>
            </a:r>
            <a:endParaRPr sz="3600" u="sng">
              <a:solidFill>
                <a:srgbClr val="E69138"/>
              </a:solidFill>
              <a:latin typeface="Economica"/>
              <a:ea typeface="Economica"/>
              <a:cs typeface="Economica"/>
              <a:sym typeface="Economica"/>
            </a:endParaRPr>
          </a:p>
          <a:p>
            <a:pPr marL="0" lvl="0" indent="0" algn="ctr" rtl="0">
              <a:spcBef>
                <a:spcPts val="0"/>
              </a:spcBef>
              <a:spcAft>
                <a:spcPts val="0"/>
              </a:spcAft>
              <a:buClr>
                <a:schemeClr val="dk1"/>
              </a:buClr>
              <a:buSzPts val="1100"/>
              <a:buFont typeface="Arial"/>
              <a:buNone/>
            </a:pPr>
            <a:r>
              <a:rPr lang="en" sz="3600" u="sng">
                <a:solidFill>
                  <a:srgbClr val="666666"/>
                </a:solidFill>
                <a:latin typeface="Economica"/>
                <a:ea typeface="Economica"/>
                <a:cs typeface="Economica"/>
                <a:sym typeface="Economica"/>
              </a:rPr>
              <a:t>[view careers]</a:t>
            </a:r>
            <a:endParaRPr sz="3600" u="sng">
              <a:solidFill>
                <a:srgbClr val="666666"/>
              </a:solidFill>
              <a:latin typeface="Economica"/>
              <a:ea typeface="Economica"/>
              <a:cs typeface="Economica"/>
              <a:sym typeface="Economic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p:nvPr/>
        </p:nvSpPr>
        <p:spPr>
          <a:xfrm>
            <a:off x="591925" y="2501025"/>
            <a:ext cx="3318000" cy="2409900"/>
          </a:xfrm>
          <a:prstGeom prst="roundRect">
            <a:avLst>
              <a:gd name="adj" fmla="val 16667"/>
            </a:avLst>
          </a:prstGeom>
          <a:gradFill>
            <a:gsLst>
              <a:gs pos="0">
                <a:srgbClr val="FFFFFF"/>
              </a:gs>
              <a:gs pos="100000">
                <a:srgbClr val="B3B3B3"/>
              </a:gs>
            </a:gsLst>
            <a:path path="circle">
              <a:fillToRect l="50000" t="50000" r="50000" b="50000"/>
            </a:path>
            <a:tileRect/>
          </a:gra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3"/>
          <p:cNvSpPr txBox="1">
            <a:spLocks noGrp="1"/>
          </p:cNvSpPr>
          <p:nvPr>
            <p:ph type="title"/>
          </p:nvPr>
        </p:nvSpPr>
        <p:spPr>
          <a:xfrm>
            <a:off x="177350" y="4079625"/>
            <a:ext cx="3702600" cy="831300"/>
          </a:xfrm>
          <a:prstGeom prst="rect">
            <a:avLst/>
          </a:prstGeom>
        </p:spPr>
        <p:txBody>
          <a:bodyPr spcFirstLastPara="1" wrap="square" lIns="91425" tIns="91425" rIns="91425" bIns="91425" anchor="b" anchorCtr="0">
            <a:noAutofit/>
          </a:bodyPr>
          <a:lstStyle/>
          <a:p>
            <a:pPr marL="457200" lvl="0" indent="0" algn="ctr" rtl="0">
              <a:lnSpc>
                <a:spcPct val="115000"/>
              </a:lnSpc>
              <a:spcBef>
                <a:spcPts val="0"/>
              </a:spcBef>
              <a:spcAft>
                <a:spcPts val="0"/>
              </a:spcAft>
              <a:buNone/>
            </a:pPr>
            <a:r>
              <a:rPr lang="en" sz="2000" b="1">
                <a:solidFill>
                  <a:srgbClr val="E69138"/>
                </a:solidFill>
              </a:rPr>
              <a:t>11. Elija 2 posibles coincidencias de algo que le pueda interesar.</a:t>
            </a:r>
            <a:endParaRPr sz="2000" b="1">
              <a:solidFill>
                <a:srgbClr val="E69138"/>
              </a:solidFill>
            </a:endParaRPr>
          </a:p>
          <a:p>
            <a:pPr marL="457200" lvl="0" indent="0" algn="ctr" rtl="0">
              <a:lnSpc>
                <a:spcPct val="115000"/>
              </a:lnSpc>
              <a:spcBef>
                <a:spcPts val="0"/>
              </a:spcBef>
              <a:spcAft>
                <a:spcPts val="0"/>
              </a:spcAft>
              <a:buClr>
                <a:schemeClr val="dk1"/>
              </a:buClr>
              <a:buSzPts val="1100"/>
              <a:buFont typeface="Arial"/>
              <a:buNone/>
            </a:pPr>
            <a:endParaRPr sz="2000" b="1">
              <a:solidFill>
                <a:srgbClr val="E69138"/>
              </a:solidFill>
            </a:endParaRPr>
          </a:p>
          <a:p>
            <a:pPr marL="457200" lvl="0" indent="0" algn="ctr" rtl="0">
              <a:lnSpc>
                <a:spcPct val="115000"/>
              </a:lnSpc>
              <a:spcBef>
                <a:spcPts val="0"/>
              </a:spcBef>
              <a:spcAft>
                <a:spcPts val="0"/>
              </a:spcAft>
              <a:buNone/>
            </a:pPr>
            <a:r>
              <a:rPr lang="en" sz="2000" b="1">
                <a:solidFill>
                  <a:srgbClr val="E69138"/>
                </a:solidFill>
              </a:rPr>
              <a:t>12. Copie la información en sus tarjetas comerciales para las 2 mejores opciones</a:t>
            </a:r>
            <a:endParaRPr sz="2400" b="1">
              <a:solidFill>
                <a:srgbClr val="000000"/>
              </a:solidFill>
            </a:endParaRPr>
          </a:p>
        </p:txBody>
      </p:sp>
      <p:pic>
        <p:nvPicPr>
          <p:cNvPr id="264" name="Google Shape;264;p43"/>
          <p:cNvPicPr preferRelativeResize="0"/>
          <p:nvPr/>
        </p:nvPicPr>
        <p:blipFill rotWithShape="1">
          <a:blip r:embed="rId3">
            <a:alphaModFix/>
          </a:blip>
          <a:srcRect l="1681"/>
          <a:stretch/>
        </p:blipFill>
        <p:spPr>
          <a:xfrm>
            <a:off x="4453750" y="2136800"/>
            <a:ext cx="4000500" cy="2774126"/>
          </a:xfrm>
          <a:prstGeom prst="rect">
            <a:avLst/>
          </a:prstGeom>
          <a:noFill/>
          <a:ln>
            <a:noFill/>
          </a:ln>
        </p:spPr>
      </p:pic>
      <p:sp>
        <p:nvSpPr>
          <p:cNvPr id="265" name="Google Shape;265;p43"/>
          <p:cNvSpPr/>
          <p:nvPr/>
        </p:nvSpPr>
        <p:spPr>
          <a:xfrm rot="5400000">
            <a:off x="6759300" y="2596925"/>
            <a:ext cx="560400" cy="30210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3"/>
          <p:cNvSpPr/>
          <p:nvPr/>
        </p:nvSpPr>
        <p:spPr>
          <a:xfrm rot="5400000">
            <a:off x="6321750" y="2602650"/>
            <a:ext cx="548700" cy="30210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3"/>
          <p:cNvSpPr txBox="1"/>
          <p:nvPr/>
        </p:nvSpPr>
        <p:spPr>
          <a:xfrm>
            <a:off x="-295600" y="228100"/>
            <a:ext cx="9348900" cy="596100"/>
          </a:xfrm>
          <a:prstGeom prst="rect">
            <a:avLst/>
          </a:prstGeom>
          <a:noFill/>
          <a:ln>
            <a:noFill/>
          </a:ln>
        </p:spPr>
        <p:txBody>
          <a:bodyPr spcFirstLastPara="1" wrap="square" lIns="91425" tIns="91425" rIns="91425" bIns="91425" anchor="t" anchorCtr="0">
            <a:noAutofit/>
          </a:bodyPr>
          <a:lstStyle/>
          <a:p>
            <a:pPr marL="457200" lvl="0" indent="0" algn="ctr" rtl="0">
              <a:lnSpc>
                <a:spcPct val="150000"/>
              </a:lnSpc>
              <a:spcBef>
                <a:spcPts val="0"/>
              </a:spcBef>
              <a:spcAft>
                <a:spcPts val="0"/>
              </a:spcAft>
              <a:buClr>
                <a:schemeClr val="dk1"/>
              </a:buClr>
              <a:buSzPts val="1100"/>
              <a:buFont typeface="Arial"/>
              <a:buNone/>
            </a:pPr>
            <a:r>
              <a:rPr lang="en" sz="2400">
                <a:solidFill>
                  <a:srgbClr val="E69138"/>
                </a:solidFill>
                <a:latin typeface="Economica"/>
                <a:ea typeface="Economica"/>
                <a:cs typeface="Economica"/>
                <a:sym typeface="Economica"/>
              </a:rPr>
              <a:t>Esto le dará muchas opciones de carrera posibles basadas en los resultados de su encuesta. Le da </a:t>
            </a:r>
            <a:r>
              <a:rPr lang="en" sz="2400" b="1" i="1">
                <a:solidFill>
                  <a:srgbClr val="E69138"/>
                </a:solidFill>
                <a:latin typeface="Economica"/>
                <a:ea typeface="Economica"/>
                <a:cs typeface="Economica"/>
                <a:sym typeface="Economica"/>
              </a:rPr>
              <a:t>ganancias promedio </a:t>
            </a:r>
            <a:r>
              <a:rPr lang="en" sz="2400" b="1">
                <a:solidFill>
                  <a:srgbClr val="666666"/>
                </a:solidFill>
                <a:latin typeface="Economica"/>
                <a:ea typeface="Economica"/>
                <a:cs typeface="Economica"/>
                <a:sym typeface="Economica"/>
              </a:rPr>
              <a:t>[average earnings]</a:t>
            </a:r>
            <a:r>
              <a:rPr lang="en" sz="2400">
                <a:solidFill>
                  <a:srgbClr val="E69138"/>
                </a:solidFill>
                <a:latin typeface="Economica"/>
                <a:ea typeface="Economica"/>
                <a:cs typeface="Economica"/>
                <a:sym typeface="Economica"/>
              </a:rPr>
              <a:t> y </a:t>
            </a:r>
            <a:r>
              <a:rPr lang="en" sz="2400" b="1" i="1">
                <a:solidFill>
                  <a:srgbClr val="E69138"/>
                </a:solidFill>
                <a:latin typeface="Economica"/>
                <a:ea typeface="Economica"/>
                <a:cs typeface="Economica"/>
                <a:sym typeface="Economica"/>
              </a:rPr>
              <a:t>nivel educativo </a:t>
            </a:r>
            <a:r>
              <a:rPr lang="en" sz="2400" b="1">
                <a:solidFill>
                  <a:srgbClr val="666666"/>
                </a:solidFill>
                <a:latin typeface="Economica"/>
                <a:ea typeface="Economica"/>
                <a:cs typeface="Economica"/>
                <a:sym typeface="Economica"/>
              </a:rPr>
              <a:t>[education level]</a:t>
            </a:r>
            <a:r>
              <a:rPr lang="en" sz="2400">
                <a:solidFill>
                  <a:srgbClr val="E69138"/>
                </a:solidFill>
                <a:latin typeface="Economica"/>
                <a:ea typeface="Economica"/>
                <a:cs typeface="Economica"/>
                <a:sym typeface="Economica"/>
              </a:rPr>
              <a:t>. Puede hacer clic en el nombre de la carrera para leer más sobre cada uno.</a:t>
            </a:r>
            <a:endParaRPr sz="2400">
              <a:solidFill>
                <a:srgbClr val="E69138"/>
              </a:solidFill>
              <a:latin typeface="Economica"/>
              <a:ea typeface="Economica"/>
              <a:cs typeface="Economica"/>
              <a:sym typeface="Economica"/>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44"/>
          <p:cNvPicPr preferRelativeResize="0"/>
          <p:nvPr/>
        </p:nvPicPr>
        <p:blipFill>
          <a:blip r:embed="rId3">
            <a:alphaModFix/>
          </a:blip>
          <a:stretch>
            <a:fillRect/>
          </a:stretch>
        </p:blipFill>
        <p:spPr>
          <a:xfrm>
            <a:off x="223100" y="1226525"/>
            <a:ext cx="4116748" cy="3192776"/>
          </a:xfrm>
          <a:prstGeom prst="rect">
            <a:avLst/>
          </a:prstGeom>
          <a:noFill/>
          <a:ln>
            <a:noFill/>
          </a:ln>
        </p:spPr>
      </p:pic>
      <p:sp>
        <p:nvSpPr>
          <p:cNvPr id="273" name="Google Shape;273;p44"/>
          <p:cNvSpPr/>
          <p:nvPr/>
        </p:nvSpPr>
        <p:spPr>
          <a:xfrm rot="10800000">
            <a:off x="1013525" y="1394350"/>
            <a:ext cx="709500" cy="35460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4"/>
          <p:cNvSpPr txBox="1">
            <a:spLocks noGrp="1"/>
          </p:cNvSpPr>
          <p:nvPr>
            <p:ph type="body" idx="2"/>
          </p:nvPr>
        </p:nvSpPr>
        <p:spPr>
          <a:xfrm>
            <a:off x="4659750" y="724200"/>
            <a:ext cx="44004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3000">
                <a:latin typeface="Economica"/>
                <a:ea typeface="Economica"/>
                <a:cs typeface="Economica"/>
                <a:sym typeface="Economica"/>
              </a:rPr>
              <a:t>13. Lea sobre </a:t>
            </a:r>
            <a:r>
              <a:rPr lang="en" sz="3000" b="1" u="sng">
                <a:latin typeface="Economica"/>
                <a:ea typeface="Economica"/>
                <a:cs typeface="Economica"/>
                <a:sym typeface="Economica"/>
              </a:rPr>
              <a:t>lo que hacen?</a:t>
            </a:r>
            <a:r>
              <a:rPr lang="en" sz="3000">
                <a:latin typeface="Economica"/>
                <a:ea typeface="Economica"/>
                <a:cs typeface="Economica"/>
                <a:sym typeface="Economica"/>
              </a:rPr>
              <a:t>          ¡Y agregue un poco de información sobre de que cree esta elección de carrera sea perfecta para usted!</a:t>
            </a:r>
            <a:endParaRPr sz="3000">
              <a:latin typeface="Economica"/>
              <a:ea typeface="Economica"/>
              <a:cs typeface="Economica"/>
              <a:sym typeface="Economica"/>
            </a:endParaRPr>
          </a:p>
          <a:p>
            <a:pPr marL="0" lvl="0" indent="0" algn="l" rtl="0">
              <a:spcBef>
                <a:spcPts val="1600"/>
              </a:spcBef>
              <a:spcAft>
                <a:spcPts val="0"/>
              </a:spcAft>
              <a:buClr>
                <a:schemeClr val="dk1"/>
              </a:buClr>
              <a:buSzPts val="1100"/>
              <a:buFont typeface="Arial"/>
              <a:buNone/>
            </a:pPr>
            <a:r>
              <a:rPr lang="en" sz="3000">
                <a:latin typeface="Economica"/>
                <a:ea typeface="Economica"/>
                <a:cs typeface="Economica"/>
                <a:sym typeface="Economica"/>
              </a:rPr>
              <a:t>14. ¿Hay algo que no te entusiasme? ¡Agregue eso en tu tarjeta también! Hay otra carrera que sea mejor? </a:t>
            </a:r>
            <a:endParaRPr sz="3000">
              <a:latin typeface="Economica"/>
              <a:ea typeface="Economica"/>
              <a:cs typeface="Economica"/>
              <a:sym typeface="Economica"/>
            </a:endParaRPr>
          </a:p>
          <a:p>
            <a:pPr marL="0" lvl="0" indent="0" algn="l" rtl="0">
              <a:spcBef>
                <a:spcPts val="1600"/>
              </a:spcBef>
              <a:spcAft>
                <a:spcPts val="1600"/>
              </a:spcAft>
              <a:buNone/>
            </a:pPr>
            <a:endParaRPr>
              <a:latin typeface="Economica"/>
              <a:ea typeface="Economica"/>
              <a:cs typeface="Economica"/>
              <a:sym typeface="Economic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a:off x="67850" y="3022000"/>
            <a:ext cx="4260300" cy="3069300"/>
          </a:xfrm>
          <a:prstGeom prst="rect">
            <a:avLst/>
          </a:prstGeom>
        </p:spPr>
        <p:txBody>
          <a:bodyPr spcFirstLastPara="1" wrap="square" lIns="91425" tIns="91425" rIns="91425" bIns="91425" anchor="b" anchorCtr="0">
            <a:noAutofit/>
          </a:bodyPr>
          <a:lstStyle/>
          <a:p>
            <a:pPr marL="457200" lvl="0" indent="0" algn="l" rtl="0">
              <a:lnSpc>
                <a:spcPct val="115000"/>
              </a:lnSpc>
              <a:spcBef>
                <a:spcPts val="0"/>
              </a:spcBef>
              <a:spcAft>
                <a:spcPts val="0"/>
              </a:spcAft>
              <a:buClr>
                <a:schemeClr val="dk1"/>
              </a:buClr>
              <a:buSzPts val="1100"/>
              <a:buFont typeface="Arial"/>
              <a:buNone/>
            </a:pPr>
            <a:r>
              <a:rPr lang="en" sz="3000">
                <a:solidFill>
                  <a:srgbClr val="E69138"/>
                </a:solidFill>
              </a:rPr>
              <a:t>15. AHORA Lee sobre </a:t>
            </a:r>
            <a:r>
              <a:rPr lang="en" sz="3000" u="sng">
                <a:solidFill>
                  <a:srgbClr val="E69138"/>
                </a:solidFill>
              </a:rPr>
              <a:t>¿Es esto para ti? </a:t>
            </a:r>
            <a:r>
              <a:rPr lang="en" sz="3000">
                <a:solidFill>
                  <a:srgbClr val="E69138"/>
                </a:solidFill>
              </a:rPr>
              <a:t>¡Y agregue un poco de información de que cree que esta elección de carrera sea perfecta para usted!</a:t>
            </a:r>
            <a:endParaRPr sz="3000">
              <a:solidFill>
                <a:srgbClr val="E69138"/>
              </a:solidFill>
            </a:endParaRPr>
          </a:p>
          <a:p>
            <a:pPr marL="457200" lvl="0" indent="0" algn="l" rtl="0">
              <a:lnSpc>
                <a:spcPct val="115000"/>
              </a:lnSpc>
              <a:spcBef>
                <a:spcPts val="0"/>
              </a:spcBef>
              <a:spcAft>
                <a:spcPts val="0"/>
              </a:spcAft>
              <a:buClr>
                <a:schemeClr val="dk1"/>
              </a:buClr>
              <a:buSzPts val="1100"/>
              <a:buFont typeface="Arial"/>
              <a:buNone/>
            </a:pPr>
            <a:endParaRPr sz="3000">
              <a:solidFill>
                <a:srgbClr val="E69138"/>
              </a:solidFill>
            </a:endParaRPr>
          </a:p>
          <a:p>
            <a:pPr marL="457200" lvl="0" indent="0" algn="l" rtl="0">
              <a:lnSpc>
                <a:spcPct val="115000"/>
              </a:lnSpc>
              <a:spcBef>
                <a:spcPts val="0"/>
              </a:spcBef>
              <a:spcAft>
                <a:spcPts val="0"/>
              </a:spcAft>
              <a:buClr>
                <a:schemeClr val="dk1"/>
              </a:buClr>
              <a:buSzPts val="1100"/>
              <a:buFont typeface="Arial"/>
              <a:buNone/>
            </a:pPr>
            <a:r>
              <a:rPr lang="en" sz="3000">
                <a:solidFill>
                  <a:srgbClr val="E69138"/>
                </a:solidFill>
              </a:rPr>
              <a:t>16. ¿Hay algo que no te entusiasme? ¡Agregue eso en tu tarjeta también!</a:t>
            </a:r>
            <a:endParaRPr sz="3000">
              <a:solidFill>
                <a:srgbClr val="E69138"/>
              </a:solidFill>
            </a:endParaRPr>
          </a:p>
          <a:p>
            <a:pPr marL="457200" lvl="0" indent="0" algn="l" rtl="0">
              <a:lnSpc>
                <a:spcPct val="115000"/>
              </a:lnSpc>
              <a:spcBef>
                <a:spcPts val="0"/>
              </a:spcBef>
              <a:spcAft>
                <a:spcPts val="0"/>
              </a:spcAft>
              <a:buNone/>
            </a:pPr>
            <a:endParaRPr sz="1800">
              <a:solidFill>
                <a:srgbClr val="000000"/>
              </a:solidFill>
            </a:endParaRPr>
          </a:p>
          <a:p>
            <a:pPr marL="0" lvl="0" indent="0" algn="l" rtl="0">
              <a:spcBef>
                <a:spcPts val="0"/>
              </a:spcBef>
              <a:spcAft>
                <a:spcPts val="0"/>
              </a:spcAft>
              <a:buNone/>
            </a:pPr>
            <a:endParaRPr/>
          </a:p>
        </p:txBody>
      </p:sp>
      <p:pic>
        <p:nvPicPr>
          <p:cNvPr id="280" name="Google Shape;280;p45"/>
          <p:cNvPicPr preferRelativeResize="0"/>
          <p:nvPr/>
        </p:nvPicPr>
        <p:blipFill>
          <a:blip r:embed="rId3">
            <a:alphaModFix/>
          </a:blip>
          <a:stretch>
            <a:fillRect/>
          </a:stretch>
        </p:blipFill>
        <p:spPr>
          <a:xfrm>
            <a:off x="4863550" y="1224925"/>
            <a:ext cx="4097349" cy="3159099"/>
          </a:xfrm>
          <a:prstGeom prst="rect">
            <a:avLst/>
          </a:prstGeom>
          <a:noFill/>
          <a:ln>
            <a:noFill/>
          </a:ln>
        </p:spPr>
      </p:pic>
      <p:sp>
        <p:nvSpPr>
          <p:cNvPr id="281" name="Google Shape;281;p45"/>
          <p:cNvSpPr/>
          <p:nvPr/>
        </p:nvSpPr>
        <p:spPr>
          <a:xfrm>
            <a:off x="4217250" y="1556900"/>
            <a:ext cx="709500" cy="35460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8"/>
          <p:cNvSpPr txBox="1">
            <a:spLocks noGrp="1"/>
          </p:cNvSpPr>
          <p:nvPr>
            <p:ph type="title"/>
          </p:nvPr>
        </p:nvSpPr>
        <p:spPr>
          <a:xfrm>
            <a:off x="311700" y="6976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E69138"/>
                </a:solidFill>
              </a:rPr>
              <a:t>Bingo de preparación </a:t>
            </a:r>
            <a:endParaRPr b="1">
              <a:solidFill>
                <a:srgbClr val="E69138"/>
              </a:solidFill>
            </a:endParaRPr>
          </a:p>
          <a:p>
            <a:pPr marL="0" lvl="0" indent="0" algn="ctr" rtl="0">
              <a:spcBef>
                <a:spcPts val="0"/>
              </a:spcBef>
              <a:spcAft>
                <a:spcPts val="0"/>
              </a:spcAft>
              <a:buNone/>
            </a:pPr>
            <a:r>
              <a:rPr lang="en" b="1">
                <a:solidFill>
                  <a:srgbClr val="E69138"/>
                </a:solidFill>
              </a:rPr>
              <a:t>para la universidad y la carrera</a:t>
            </a:r>
            <a:endParaRPr b="1">
              <a:solidFill>
                <a:srgbClr val="E69138"/>
              </a:solidFill>
            </a:endParaRPr>
          </a:p>
        </p:txBody>
      </p:sp>
      <p:sp>
        <p:nvSpPr>
          <p:cNvPr id="134" name="Google Shape;134;p28"/>
          <p:cNvSpPr txBox="1">
            <a:spLocks noGrp="1"/>
          </p:cNvSpPr>
          <p:nvPr>
            <p:ph type="body" idx="1"/>
          </p:nvPr>
        </p:nvSpPr>
        <p:spPr>
          <a:xfrm>
            <a:off x="444725" y="3768950"/>
            <a:ext cx="8520600" cy="797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2400" b="1">
                <a:solidFill>
                  <a:srgbClr val="666666"/>
                </a:solidFill>
                <a:latin typeface="Economica"/>
                <a:ea typeface="Economica"/>
                <a:cs typeface="Economica"/>
                <a:sym typeface="Economica"/>
              </a:rPr>
              <a:t>Une 5 palabras en cualquier fila para ganar: a través de la hoja, vertical u horizontalmente.</a:t>
            </a:r>
            <a:endParaRPr sz="2400" b="1">
              <a:solidFill>
                <a:srgbClr val="666666"/>
              </a:solidFill>
              <a:latin typeface="Economica"/>
              <a:ea typeface="Economica"/>
              <a:cs typeface="Economica"/>
              <a:sym typeface="Economica"/>
            </a:endParaRPr>
          </a:p>
          <a:p>
            <a:pPr marL="0" lvl="0" indent="0" algn="ctr" rtl="0">
              <a:lnSpc>
                <a:spcPct val="100000"/>
              </a:lnSpc>
              <a:spcBef>
                <a:spcPts val="0"/>
              </a:spcBef>
              <a:spcAft>
                <a:spcPts val="0"/>
              </a:spcAft>
              <a:buClr>
                <a:schemeClr val="dk1"/>
              </a:buClr>
              <a:buSzPts val="1100"/>
              <a:buFont typeface="Arial"/>
              <a:buNone/>
            </a:pPr>
            <a:r>
              <a:rPr lang="en" sz="2400" b="1">
                <a:solidFill>
                  <a:srgbClr val="666666"/>
                </a:solidFill>
                <a:latin typeface="Economica"/>
                <a:ea typeface="Economica"/>
                <a:cs typeface="Economica"/>
                <a:sym typeface="Economica"/>
              </a:rPr>
              <a:t>¡Recuerda gritar BINGO! ¡Cuando tengas tus 5 en una fila!</a:t>
            </a:r>
            <a:endParaRPr sz="2400" b="1">
              <a:solidFill>
                <a:srgbClr val="666666"/>
              </a:solidFill>
              <a:latin typeface="Economica"/>
              <a:ea typeface="Economica"/>
              <a:cs typeface="Economica"/>
              <a:sym typeface="Economica"/>
            </a:endParaRPr>
          </a:p>
          <a:p>
            <a:pPr marL="0" lvl="0" indent="0" algn="l" rtl="0">
              <a:spcBef>
                <a:spcPts val="0"/>
              </a:spcBef>
              <a:spcAft>
                <a:spcPts val="1600"/>
              </a:spcAft>
              <a:buNone/>
            </a:pPr>
            <a:endParaRPr/>
          </a:p>
        </p:txBody>
      </p:sp>
      <p:pic>
        <p:nvPicPr>
          <p:cNvPr id="135" name="Google Shape;135;p28"/>
          <p:cNvPicPr preferRelativeResize="0"/>
          <p:nvPr/>
        </p:nvPicPr>
        <p:blipFill rotWithShape="1">
          <a:blip r:embed="rId3">
            <a:alphaModFix/>
          </a:blip>
          <a:srcRect l="1506" t="1536"/>
          <a:stretch/>
        </p:blipFill>
        <p:spPr>
          <a:xfrm>
            <a:off x="2874750" y="1404125"/>
            <a:ext cx="3355100" cy="24474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6"/>
          <p:cNvSpPr/>
          <p:nvPr/>
        </p:nvSpPr>
        <p:spPr>
          <a:xfrm>
            <a:off x="89850" y="1086350"/>
            <a:ext cx="8964300" cy="3835500"/>
          </a:xfrm>
          <a:prstGeom prst="roundRect">
            <a:avLst>
              <a:gd name="adj" fmla="val 16667"/>
            </a:avLst>
          </a:prstGeom>
          <a:gradFill>
            <a:gsLst>
              <a:gs pos="0">
                <a:srgbClr val="F2F2F2"/>
              </a:gs>
              <a:gs pos="100000">
                <a:srgbClr val="A6A6A6"/>
              </a:gs>
            </a:gsLst>
            <a:path path="circle">
              <a:fillToRect l="50000" t="50000" r="50000" b="50000"/>
            </a:path>
            <a:tileRect/>
          </a:gra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E69138"/>
                </a:solidFill>
              </a:rPr>
              <a:t>Discussion &amp; Results</a:t>
            </a:r>
            <a:endParaRPr>
              <a:solidFill>
                <a:srgbClr val="E69138"/>
              </a:solidFill>
            </a:endParaRPr>
          </a:p>
        </p:txBody>
      </p:sp>
      <p:sp>
        <p:nvSpPr>
          <p:cNvPr id="288" name="Google Shape;288;p46"/>
          <p:cNvSpPr txBox="1">
            <a:spLocks noGrp="1"/>
          </p:cNvSpPr>
          <p:nvPr>
            <p:ph type="body" idx="1"/>
          </p:nvPr>
        </p:nvSpPr>
        <p:spPr>
          <a:xfrm>
            <a:off x="202050" y="1086350"/>
            <a:ext cx="8852100" cy="3354000"/>
          </a:xfrm>
          <a:prstGeom prst="rect">
            <a:avLst/>
          </a:prstGeom>
        </p:spPr>
        <p:txBody>
          <a:bodyPr spcFirstLastPara="1" wrap="square" lIns="91425" tIns="91425" rIns="91425" bIns="91425" anchor="t" anchorCtr="0">
            <a:noAutofit/>
          </a:bodyPr>
          <a:lstStyle/>
          <a:p>
            <a:pPr marL="457200" lvl="0" indent="-431800" algn="l" rtl="0">
              <a:lnSpc>
                <a:spcPct val="150000"/>
              </a:lnSpc>
              <a:spcBef>
                <a:spcPts val="0"/>
              </a:spcBef>
              <a:spcAft>
                <a:spcPts val="0"/>
              </a:spcAft>
              <a:buSzPts val="3200"/>
              <a:buFont typeface="Economica"/>
              <a:buChar char="●"/>
            </a:pPr>
            <a:r>
              <a:rPr lang="en" sz="3200">
                <a:latin typeface="Economica"/>
                <a:ea typeface="Economica"/>
                <a:cs typeface="Economica"/>
                <a:sym typeface="Economica"/>
              </a:rPr>
              <a:t>¿Te sorprendieron los resultados de ecuestre interés profesional?</a:t>
            </a:r>
            <a:endParaRPr sz="3200">
              <a:latin typeface="Economica"/>
              <a:ea typeface="Economica"/>
              <a:cs typeface="Economica"/>
              <a:sym typeface="Economica"/>
            </a:endParaRPr>
          </a:p>
          <a:p>
            <a:pPr marL="457200" lvl="0" indent="-431800" algn="l" rtl="0">
              <a:lnSpc>
                <a:spcPct val="150000"/>
              </a:lnSpc>
              <a:spcBef>
                <a:spcPts val="0"/>
              </a:spcBef>
              <a:spcAft>
                <a:spcPts val="0"/>
              </a:spcAft>
              <a:buSzPts val="3200"/>
              <a:buFont typeface="Economica"/>
              <a:buChar char="●"/>
            </a:pPr>
            <a:r>
              <a:rPr lang="en" sz="3200">
                <a:latin typeface="Economica"/>
                <a:ea typeface="Economica"/>
                <a:cs typeface="Economica"/>
                <a:sym typeface="Economica"/>
              </a:rPr>
              <a:t>¿Los resultados de la encuesta le hicieron querer descubrir nuevos intereses profesionales?</a:t>
            </a:r>
            <a:endParaRPr sz="3200">
              <a:latin typeface="Economica"/>
              <a:ea typeface="Economica"/>
              <a:cs typeface="Economica"/>
              <a:sym typeface="Economica"/>
            </a:endParaRPr>
          </a:p>
          <a:p>
            <a:pPr marL="457200" lvl="0" indent="-431800" algn="l" rtl="0">
              <a:lnSpc>
                <a:spcPct val="150000"/>
              </a:lnSpc>
              <a:spcBef>
                <a:spcPts val="0"/>
              </a:spcBef>
              <a:spcAft>
                <a:spcPts val="0"/>
              </a:spcAft>
              <a:buSzPts val="3200"/>
              <a:buFont typeface="Economica"/>
              <a:buChar char="●"/>
            </a:pPr>
            <a:r>
              <a:rPr lang="en" sz="3200">
                <a:latin typeface="Economica"/>
                <a:ea typeface="Economica"/>
                <a:cs typeface="Economica"/>
                <a:sym typeface="Economica"/>
              </a:rPr>
              <a:t>Ahora que tiene la información, puede volver a su cuenta y utilizar sus resultados para investigar más a fondo las carreras posibles.</a:t>
            </a:r>
            <a:endParaRPr sz="3200">
              <a:latin typeface="Economica"/>
              <a:ea typeface="Economica"/>
              <a:cs typeface="Economica"/>
              <a:sym typeface="Economica"/>
            </a:endParaRPr>
          </a:p>
          <a:p>
            <a:pPr marL="0" lvl="0" indent="0" algn="l" rtl="0">
              <a:lnSpc>
                <a:spcPct val="150000"/>
              </a:lnSpc>
              <a:spcBef>
                <a:spcPts val="1600"/>
              </a:spcBef>
              <a:spcAft>
                <a:spcPts val="1600"/>
              </a:spcAft>
              <a:buNone/>
            </a:pPr>
            <a:endParaRPr sz="3200">
              <a:latin typeface="Economica"/>
              <a:ea typeface="Economica"/>
              <a:cs typeface="Economica"/>
              <a:sym typeface="Economic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p:nvPr/>
        </p:nvSpPr>
        <p:spPr>
          <a:xfrm>
            <a:off x="228950" y="3547525"/>
            <a:ext cx="3998100" cy="1418700"/>
          </a:xfrm>
          <a:prstGeom prst="roundRect">
            <a:avLst>
              <a:gd name="adj" fmla="val 16667"/>
            </a:avLst>
          </a:prstGeom>
          <a:gradFill>
            <a:gsLst>
              <a:gs pos="0">
                <a:srgbClr val="F2F2F2"/>
              </a:gs>
              <a:gs pos="100000">
                <a:srgbClr val="A6A6A6"/>
              </a:gs>
            </a:gsLst>
            <a:path path="circle">
              <a:fillToRect l="50000" t="50000" r="50000" b="50000"/>
            </a:path>
            <a:tileRect/>
          </a:gra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7"/>
          <p:cNvSpPr txBox="1"/>
          <p:nvPr/>
        </p:nvSpPr>
        <p:spPr>
          <a:xfrm>
            <a:off x="288225" y="383525"/>
            <a:ext cx="8631600" cy="2841000"/>
          </a:xfrm>
          <a:prstGeom prst="rect">
            <a:avLst/>
          </a:prstGeom>
          <a:noFill/>
          <a:ln>
            <a:noFill/>
          </a:ln>
        </p:spPr>
        <p:txBody>
          <a:bodyPr spcFirstLastPara="1" wrap="square" lIns="91425" tIns="91425" rIns="91425" bIns="91425" anchor="t" anchorCtr="0">
            <a:noAutofit/>
          </a:bodyPr>
          <a:lstStyle/>
          <a:p>
            <a:pPr marL="0" marR="25400" lvl="0" indent="0" algn="l" rtl="0">
              <a:lnSpc>
                <a:spcPct val="115000"/>
              </a:lnSpc>
              <a:spcBef>
                <a:spcPts val="0"/>
              </a:spcBef>
              <a:spcAft>
                <a:spcPts val="0"/>
              </a:spcAft>
              <a:buNone/>
            </a:pPr>
            <a:r>
              <a:rPr lang="en" sz="3000" b="1">
                <a:solidFill>
                  <a:srgbClr val="E69138"/>
                </a:solidFill>
                <a:latin typeface="Economica"/>
                <a:ea typeface="Economica"/>
                <a:cs typeface="Economica"/>
                <a:sym typeface="Economica"/>
              </a:rPr>
              <a:t>¿Qué es la promesa de Oklahoma?</a:t>
            </a:r>
            <a:endParaRPr sz="3000" b="1">
              <a:solidFill>
                <a:srgbClr val="E69138"/>
              </a:solidFill>
              <a:latin typeface="Economica"/>
              <a:ea typeface="Economica"/>
              <a:cs typeface="Economica"/>
              <a:sym typeface="Economica"/>
            </a:endParaRPr>
          </a:p>
          <a:p>
            <a:pPr marL="0" lvl="0" indent="0" algn="l" rtl="0">
              <a:lnSpc>
                <a:spcPct val="115000"/>
              </a:lnSpc>
              <a:spcBef>
                <a:spcPts val="800"/>
              </a:spcBef>
              <a:spcAft>
                <a:spcPts val="0"/>
              </a:spcAft>
              <a:buNone/>
            </a:pPr>
            <a:endParaRPr sz="1200">
              <a:solidFill>
                <a:srgbClr val="666666"/>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800">
                <a:solidFill>
                  <a:srgbClr val="666666"/>
                </a:solidFill>
                <a:highlight>
                  <a:srgbClr val="FFFFFF"/>
                </a:highlight>
                <a:latin typeface="Economica"/>
                <a:ea typeface="Economica"/>
                <a:cs typeface="Economica"/>
                <a:sym typeface="Economica"/>
              </a:rPr>
              <a:t>Oklahoma's Promise ofrece a los estudiantes calificados de Oklahoma la oportunidad de obtener una beca para la matrícula universitaria.</a:t>
            </a:r>
            <a:endParaRPr sz="1800">
              <a:solidFill>
                <a:srgbClr val="666666"/>
              </a:solidFill>
              <a:highlight>
                <a:srgbClr val="FFFFFF"/>
              </a:highlight>
              <a:latin typeface="Economica"/>
              <a:ea typeface="Economica"/>
              <a:cs typeface="Economica"/>
              <a:sym typeface="Economica"/>
            </a:endParaRPr>
          </a:p>
          <a:p>
            <a:pPr marL="0" lvl="0" indent="0" algn="l" rtl="0">
              <a:lnSpc>
                <a:spcPct val="115000"/>
              </a:lnSpc>
              <a:spcBef>
                <a:spcPts val="0"/>
              </a:spcBef>
              <a:spcAft>
                <a:spcPts val="0"/>
              </a:spcAft>
              <a:buClr>
                <a:schemeClr val="dk1"/>
              </a:buClr>
              <a:buSzPts val="1100"/>
              <a:buFont typeface="Arial"/>
              <a:buNone/>
            </a:pPr>
            <a:endParaRPr sz="1800">
              <a:solidFill>
                <a:srgbClr val="666666"/>
              </a:solidFill>
              <a:highlight>
                <a:srgbClr val="FFFFFF"/>
              </a:highlight>
              <a:latin typeface="Economica"/>
              <a:ea typeface="Economica"/>
              <a:cs typeface="Economica"/>
              <a:sym typeface="Economica"/>
            </a:endParaRPr>
          </a:p>
          <a:p>
            <a:pPr marL="0" lvl="0" indent="0" algn="l" rtl="0">
              <a:lnSpc>
                <a:spcPct val="115000"/>
              </a:lnSpc>
              <a:spcBef>
                <a:spcPts val="0"/>
              </a:spcBef>
              <a:spcAft>
                <a:spcPts val="0"/>
              </a:spcAft>
              <a:buClr>
                <a:schemeClr val="dk1"/>
              </a:buClr>
              <a:buSzPts val="1100"/>
              <a:buFont typeface="Arial"/>
              <a:buNone/>
            </a:pPr>
            <a:r>
              <a:rPr lang="en" sz="1800">
                <a:solidFill>
                  <a:srgbClr val="666666"/>
                </a:solidFill>
                <a:highlight>
                  <a:srgbClr val="FFFFFF"/>
                </a:highlight>
                <a:latin typeface="Economica"/>
                <a:ea typeface="Economica"/>
                <a:cs typeface="Economica"/>
                <a:sym typeface="Economica"/>
              </a:rPr>
              <a:t>REQUISITOS</a:t>
            </a:r>
            <a:endParaRPr sz="1800">
              <a:solidFill>
                <a:srgbClr val="666666"/>
              </a:solidFill>
              <a:highlight>
                <a:srgbClr val="FFFFFF"/>
              </a:highlight>
              <a:latin typeface="Economica"/>
              <a:ea typeface="Economica"/>
              <a:cs typeface="Economica"/>
              <a:sym typeface="Economica"/>
            </a:endParaRPr>
          </a:p>
          <a:p>
            <a:pPr marL="457200" lvl="0" indent="-342900" algn="l" rtl="0">
              <a:lnSpc>
                <a:spcPct val="115000"/>
              </a:lnSpc>
              <a:spcBef>
                <a:spcPts val="0"/>
              </a:spcBef>
              <a:spcAft>
                <a:spcPts val="0"/>
              </a:spcAft>
              <a:buClr>
                <a:srgbClr val="666666"/>
              </a:buClr>
              <a:buSzPts val="1800"/>
              <a:buFont typeface="Economica"/>
              <a:buChar char="●"/>
            </a:pPr>
            <a:r>
              <a:rPr lang="en" sz="1800">
                <a:solidFill>
                  <a:srgbClr val="666666"/>
                </a:solidFill>
                <a:highlight>
                  <a:srgbClr val="FFFFFF"/>
                </a:highlight>
                <a:latin typeface="Economica"/>
                <a:ea typeface="Economica"/>
                <a:cs typeface="Economica"/>
                <a:sym typeface="Economica"/>
              </a:rPr>
              <a:t>Debe ser residente de Oklahoma.</a:t>
            </a:r>
            <a:endParaRPr sz="1800">
              <a:solidFill>
                <a:srgbClr val="666666"/>
              </a:solidFill>
              <a:highlight>
                <a:srgbClr val="FFFFFF"/>
              </a:highlight>
              <a:latin typeface="Economica"/>
              <a:ea typeface="Economica"/>
              <a:cs typeface="Economica"/>
              <a:sym typeface="Economica"/>
            </a:endParaRPr>
          </a:p>
          <a:p>
            <a:pPr marL="457200" lvl="0" indent="-342900" algn="l" rtl="0">
              <a:lnSpc>
                <a:spcPct val="115000"/>
              </a:lnSpc>
              <a:spcBef>
                <a:spcPts val="0"/>
              </a:spcBef>
              <a:spcAft>
                <a:spcPts val="0"/>
              </a:spcAft>
              <a:buClr>
                <a:srgbClr val="666666"/>
              </a:buClr>
              <a:buSzPts val="1800"/>
              <a:buFont typeface="Economica"/>
              <a:buChar char="●"/>
            </a:pPr>
            <a:r>
              <a:rPr lang="en" sz="1800">
                <a:solidFill>
                  <a:srgbClr val="666666"/>
                </a:solidFill>
                <a:highlight>
                  <a:srgbClr val="FFFFFF"/>
                </a:highlight>
                <a:latin typeface="Economica"/>
                <a:ea typeface="Economica"/>
                <a:cs typeface="Economica"/>
                <a:sym typeface="Economica"/>
              </a:rPr>
              <a:t>Debe inscribirse en el octavo, noveno o décimo grado.</a:t>
            </a:r>
            <a:endParaRPr sz="1800">
              <a:solidFill>
                <a:srgbClr val="666666"/>
              </a:solidFill>
              <a:highlight>
                <a:srgbClr val="FFFFFF"/>
              </a:highlight>
              <a:latin typeface="Economica"/>
              <a:ea typeface="Economica"/>
              <a:cs typeface="Economica"/>
              <a:sym typeface="Economica"/>
            </a:endParaRPr>
          </a:p>
          <a:p>
            <a:pPr marL="457200" lvl="0" indent="-342900" algn="l" rtl="0">
              <a:lnSpc>
                <a:spcPct val="115000"/>
              </a:lnSpc>
              <a:spcBef>
                <a:spcPts val="0"/>
              </a:spcBef>
              <a:spcAft>
                <a:spcPts val="0"/>
              </a:spcAft>
              <a:buClr>
                <a:srgbClr val="666666"/>
              </a:buClr>
              <a:buSzPts val="1800"/>
              <a:buFont typeface="Economica"/>
              <a:buChar char="●"/>
            </a:pPr>
            <a:r>
              <a:rPr lang="en" sz="1800">
                <a:solidFill>
                  <a:srgbClr val="666666"/>
                </a:solidFill>
                <a:highlight>
                  <a:srgbClr val="FFFFFF"/>
                </a:highlight>
                <a:latin typeface="Economica"/>
                <a:ea typeface="Economica"/>
                <a:cs typeface="Economica"/>
                <a:sym typeface="Economica"/>
              </a:rPr>
              <a:t>El ingreso bruto ajustado federal de los padres no debe exceder $ 55K por año.</a:t>
            </a:r>
            <a:endParaRPr sz="1800">
              <a:solidFill>
                <a:srgbClr val="666666"/>
              </a:solidFill>
              <a:highlight>
                <a:srgbClr val="FFFFFF"/>
              </a:highlight>
              <a:latin typeface="Economica"/>
              <a:ea typeface="Economica"/>
              <a:cs typeface="Economica"/>
              <a:sym typeface="Economica"/>
            </a:endParaRPr>
          </a:p>
          <a:p>
            <a:pPr marL="0" lvl="0" indent="0" algn="l" rtl="0">
              <a:lnSpc>
                <a:spcPct val="115000"/>
              </a:lnSpc>
              <a:spcBef>
                <a:spcPts val="0"/>
              </a:spcBef>
              <a:spcAft>
                <a:spcPts val="0"/>
              </a:spcAft>
              <a:buNone/>
            </a:pPr>
            <a:endParaRPr sz="1800">
              <a:latin typeface="Economica"/>
              <a:ea typeface="Economica"/>
              <a:cs typeface="Economica"/>
              <a:sym typeface="Economica"/>
            </a:endParaRPr>
          </a:p>
        </p:txBody>
      </p:sp>
      <p:sp>
        <p:nvSpPr>
          <p:cNvPr id="295" name="Google Shape;295;p47"/>
          <p:cNvSpPr/>
          <p:nvPr/>
        </p:nvSpPr>
        <p:spPr>
          <a:xfrm>
            <a:off x="4755500" y="3547525"/>
            <a:ext cx="3998100" cy="1418700"/>
          </a:xfrm>
          <a:prstGeom prst="roundRect">
            <a:avLst>
              <a:gd name="adj" fmla="val 16667"/>
            </a:avLst>
          </a:prstGeom>
          <a:gradFill>
            <a:gsLst>
              <a:gs pos="0">
                <a:srgbClr val="F2F2F2"/>
              </a:gs>
              <a:gs pos="100000">
                <a:srgbClr val="A6A6A6"/>
              </a:gs>
            </a:gsLst>
            <a:path path="circle">
              <a:fillToRect l="50000" t="50000" r="50000" b="50000"/>
            </a:path>
            <a:tileRect/>
          </a:gra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6" name="Google Shape;296;p47"/>
          <p:cNvPicPr preferRelativeResize="0"/>
          <p:nvPr/>
        </p:nvPicPr>
        <p:blipFill>
          <a:blip r:embed="rId3">
            <a:alphaModFix/>
          </a:blip>
          <a:stretch>
            <a:fillRect/>
          </a:stretch>
        </p:blipFill>
        <p:spPr>
          <a:xfrm>
            <a:off x="4936548" y="130725"/>
            <a:ext cx="4108900" cy="1238250"/>
          </a:xfrm>
          <a:prstGeom prst="rect">
            <a:avLst/>
          </a:prstGeom>
          <a:noFill/>
          <a:ln>
            <a:noFill/>
          </a:ln>
        </p:spPr>
      </p:pic>
      <p:sp>
        <p:nvSpPr>
          <p:cNvPr id="297" name="Google Shape;297;p47"/>
          <p:cNvSpPr txBox="1"/>
          <p:nvPr/>
        </p:nvSpPr>
        <p:spPr>
          <a:xfrm>
            <a:off x="-199750" y="3443125"/>
            <a:ext cx="4426800" cy="14781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Clr>
                <a:schemeClr val="dk1"/>
              </a:buClr>
              <a:buSzPts val="1100"/>
              <a:buFont typeface="Arial"/>
              <a:buNone/>
            </a:pPr>
            <a:r>
              <a:rPr lang="en" sz="1800" b="1">
                <a:latin typeface="Economica"/>
                <a:ea typeface="Economica"/>
                <a:cs typeface="Economica"/>
                <a:sym typeface="Economica"/>
              </a:rPr>
              <a:t>Respecto a la residencia en los Estados Unidos:</a:t>
            </a:r>
            <a:endParaRPr sz="1800" b="1">
              <a:latin typeface="Economica"/>
              <a:ea typeface="Economica"/>
              <a:cs typeface="Economica"/>
              <a:sym typeface="Economica"/>
            </a:endParaRPr>
          </a:p>
          <a:p>
            <a:pPr marL="457200" lvl="0" indent="0" algn="ctr" rtl="0">
              <a:lnSpc>
                <a:spcPct val="115000"/>
              </a:lnSpc>
              <a:spcBef>
                <a:spcPts val="0"/>
              </a:spcBef>
              <a:spcAft>
                <a:spcPts val="0"/>
              </a:spcAft>
              <a:buClr>
                <a:schemeClr val="dk1"/>
              </a:buClr>
              <a:buSzPts val="1100"/>
              <a:buFont typeface="Arial"/>
              <a:buNone/>
            </a:pPr>
            <a:r>
              <a:rPr lang="en" sz="1700">
                <a:latin typeface="Economica"/>
                <a:ea typeface="Economica"/>
                <a:cs typeface="Economica"/>
                <a:sym typeface="Economica"/>
              </a:rPr>
              <a:t>Los estudiantes de 8 ° a 10 ° grado pueden solicitar Oklahoma Promise mientras trabajan en la residencia. Una vez que se establezca la residencia, serán elegibles para recibir la beca.</a:t>
            </a:r>
            <a:endParaRPr sz="1700">
              <a:latin typeface="Economica"/>
              <a:ea typeface="Economica"/>
              <a:cs typeface="Economica"/>
              <a:sym typeface="Economica"/>
            </a:endParaRPr>
          </a:p>
          <a:p>
            <a:pPr marL="457200" lvl="0" indent="457200" algn="l" rtl="0">
              <a:lnSpc>
                <a:spcPct val="115000"/>
              </a:lnSpc>
              <a:spcBef>
                <a:spcPts val="0"/>
              </a:spcBef>
              <a:spcAft>
                <a:spcPts val="0"/>
              </a:spcAft>
              <a:buNone/>
            </a:pPr>
            <a:endParaRPr sz="1100"/>
          </a:p>
          <a:p>
            <a:pPr marL="0" lvl="0" indent="457200" algn="l" rtl="0">
              <a:lnSpc>
                <a:spcPct val="115000"/>
              </a:lnSpc>
              <a:spcBef>
                <a:spcPts val="0"/>
              </a:spcBef>
              <a:spcAft>
                <a:spcPts val="0"/>
              </a:spcAft>
              <a:buNone/>
            </a:pPr>
            <a:endParaRPr sz="1100" i="1"/>
          </a:p>
          <a:p>
            <a:pPr marL="457200" lvl="0" indent="0" algn="l" rtl="0">
              <a:lnSpc>
                <a:spcPct val="115000"/>
              </a:lnSpc>
              <a:spcBef>
                <a:spcPts val="0"/>
              </a:spcBef>
              <a:spcAft>
                <a:spcPts val="0"/>
              </a:spcAft>
              <a:buNone/>
            </a:pPr>
            <a:endParaRPr sz="1100" i="1"/>
          </a:p>
        </p:txBody>
      </p:sp>
      <p:sp>
        <p:nvSpPr>
          <p:cNvPr id="298" name="Google Shape;298;p47"/>
          <p:cNvSpPr txBox="1"/>
          <p:nvPr/>
        </p:nvSpPr>
        <p:spPr>
          <a:xfrm>
            <a:off x="4626200" y="4219225"/>
            <a:ext cx="4256700" cy="4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299" name="Google Shape;299;p47"/>
          <p:cNvSpPr txBox="1"/>
          <p:nvPr/>
        </p:nvSpPr>
        <p:spPr>
          <a:xfrm>
            <a:off x="4818350" y="3473625"/>
            <a:ext cx="3717300" cy="49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a:latin typeface="Economica"/>
                <a:ea typeface="Economica"/>
                <a:cs typeface="Economica"/>
                <a:sym typeface="Economica"/>
              </a:rPr>
              <a:t>Se pueden aplicar disposiciones de ingresos especiales a:</a:t>
            </a:r>
            <a:endParaRPr sz="1800" b="1">
              <a:latin typeface="Economica"/>
              <a:ea typeface="Economica"/>
              <a:cs typeface="Economica"/>
              <a:sym typeface="Economica"/>
            </a:endParaRPr>
          </a:p>
          <a:p>
            <a:pPr marL="0" lvl="0" indent="0" algn="ctr" rtl="0">
              <a:spcBef>
                <a:spcPts val="0"/>
              </a:spcBef>
              <a:spcAft>
                <a:spcPts val="0"/>
              </a:spcAft>
              <a:buClr>
                <a:schemeClr val="dk1"/>
              </a:buClr>
              <a:buSzPts val="1100"/>
              <a:buFont typeface="Arial"/>
              <a:buNone/>
            </a:pPr>
            <a:r>
              <a:rPr lang="en" sz="1800">
                <a:latin typeface="Economica"/>
                <a:ea typeface="Economica"/>
                <a:cs typeface="Economica"/>
                <a:sym typeface="Economica"/>
              </a:rPr>
              <a:t>Niños adoptados bajo ciertas circunstancias.</a:t>
            </a:r>
            <a:endParaRPr sz="1800">
              <a:latin typeface="Economica"/>
              <a:ea typeface="Economica"/>
              <a:cs typeface="Economica"/>
              <a:sym typeface="Economica"/>
            </a:endParaRPr>
          </a:p>
          <a:p>
            <a:pPr marL="0" lvl="0" indent="0" algn="ctr" rtl="0">
              <a:spcBef>
                <a:spcPts val="0"/>
              </a:spcBef>
              <a:spcAft>
                <a:spcPts val="0"/>
              </a:spcAft>
              <a:buClr>
                <a:schemeClr val="dk1"/>
              </a:buClr>
              <a:buSzPts val="1100"/>
              <a:buFont typeface="Arial"/>
              <a:buNone/>
            </a:pPr>
            <a:r>
              <a:rPr lang="en" sz="1800">
                <a:latin typeface="Economica"/>
                <a:ea typeface="Economica"/>
                <a:cs typeface="Economica"/>
                <a:sym typeface="Economica"/>
              </a:rPr>
              <a:t>Familias que reciben beneficios de Seguro Social por discapacidad y muerte.</a:t>
            </a:r>
            <a:endParaRPr sz="1800">
              <a:latin typeface="Economica"/>
              <a:ea typeface="Economica"/>
              <a:cs typeface="Economica"/>
              <a:sym typeface="Economica"/>
            </a:endParaRPr>
          </a:p>
          <a:p>
            <a:pPr marL="0" lvl="0" indent="0" algn="l" rtl="0">
              <a:spcBef>
                <a:spcPts val="0"/>
              </a:spcBef>
              <a:spcAft>
                <a:spcPts val="0"/>
              </a:spcAft>
              <a:buNone/>
            </a:pPr>
            <a:endParaRPr>
              <a:latin typeface="Economica"/>
              <a:ea typeface="Economica"/>
              <a:cs typeface="Economica"/>
              <a:sym typeface="Economic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8"/>
          <p:cNvSpPr txBox="1">
            <a:spLocks noGrp="1"/>
          </p:cNvSpPr>
          <p:nvPr>
            <p:ph type="title"/>
          </p:nvPr>
        </p:nvSpPr>
        <p:spPr>
          <a:xfrm>
            <a:off x="588950" y="335825"/>
            <a:ext cx="7596600" cy="153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E69138"/>
                </a:solidFill>
              </a:rPr>
              <a:t>Comience a ahorrar para su hijo o nieto, sin importar su edad - el momento de comenzar es ahora.</a:t>
            </a:r>
            <a:endParaRPr sz="3600">
              <a:solidFill>
                <a:srgbClr val="E69138"/>
              </a:solidFill>
            </a:endParaRPr>
          </a:p>
        </p:txBody>
      </p:sp>
      <p:pic>
        <p:nvPicPr>
          <p:cNvPr id="305" name="Google Shape;305;p48"/>
          <p:cNvPicPr preferRelativeResize="0"/>
          <p:nvPr/>
        </p:nvPicPr>
        <p:blipFill>
          <a:blip r:embed="rId3">
            <a:alphaModFix/>
          </a:blip>
          <a:stretch>
            <a:fillRect/>
          </a:stretch>
        </p:blipFill>
        <p:spPr>
          <a:xfrm>
            <a:off x="3620450" y="3993891"/>
            <a:ext cx="1819275" cy="838200"/>
          </a:xfrm>
          <a:prstGeom prst="rect">
            <a:avLst/>
          </a:prstGeom>
          <a:noFill/>
          <a:ln>
            <a:noFill/>
          </a:ln>
        </p:spPr>
      </p:pic>
      <p:sp>
        <p:nvSpPr>
          <p:cNvPr id="306" name="Google Shape;306;p48"/>
          <p:cNvSpPr txBox="1"/>
          <p:nvPr/>
        </p:nvSpPr>
        <p:spPr>
          <a:xfrm>
            <a:off x="790700" y="1928800"/>
            <a:ext cx="8025600" cy="15738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333333"/>
              </a:buClr>
              <a:buSzPts val="1800"/>
              <a:buFont typeface="Economica"/>
              <a:buChar char="●"/>
            </a:pPr>
            <a:r>
              <a:rPr lang="en" sz="1800">
                <a:solidFill>
                  <a:srgbClr val="333333"/>
                </a:solidFill>
                <a:latin typeface="Economica"/>
                <a:ea typeface="Economica"/>
                <a:cs typeface="Economica"/>
                <a:sym typeface="Economica"/>
              </a:rPr>
              <a:t>Plan de ahorro con ventajas fiscales para gastos de educación.</a:t>
            </a:r>
            <a:endParaRPr sz="1800">
              <a:solidFill>
                <a:srgbClr val="333333"/>
              </a:solidFill>
              <a:latin typeface="Economica"/>
              <a:ea typeface="Economica"/>
              <a:cs typeface="Economica"/>
              <a:sym typeface="Economica"/>
            </a:endParaRPr>
          </a:p>
          <a:p>
            <a:pPr marL="457200" lvl="0" indent="-342900" algn="l" rtl="0">
              <a:lnSpc>
                <a:spcPct val="150000"/>
              </a:lnSpc>
              <a:spcBef>
                <a:spcPts val="0"/>
              </a:spcBef>
              <a:spcAft>
                <a:spcPts val="0"/>
              </a:spcAft>
              <a:buClr>
                <a:srgbClr val="333333"/>
              </a:buClr>
              <a:buSzPts val="1800"/>
              <a:buFont typeface="Economica"/>
              <a:buChar char="●"/>
            </a:pPr>
            <a:r>
              <a:rPr lang="en" sz="1800">
                <a:solidFill>
                  <a:srgbClr val="333333"/>
                </a:solidFill>
                <a:latin typeface="Economica"/>
                <a:ea typeface="Economica"/>
                <a:cs typeface="Economica"/>
                <a:sym typeface="Economica"/>
              </a:rPr>
              <a:t>Los padres, familiares y amigos pueden contribuir a la cuenta.</a:t>
            </a:r>
            <a:endParaRPr sz="1800">
              <a:solidFill>
                <a:srgbClr val="333333"/>
              </a:solidFill>
              <a:latin typeface="Economica"/>
              <a:ea typeface="Economica"/>
              <a:cs typeface="Economica"/>
              <a:sym typeface="Economica"/>
            </a:endParaRPr>
          </a:p>
          <a:p>
            <a:pPr marL="457200" lvl="0" indent="-342900" algn="l" rtl="0">
              <a:lnSpc>
                <a:spcPct val="150000"/>
              </a:lnSpc>
              <a:spcBef>
                <a:spcPts val="0"/>
              </a:spcBef>
              <a:spcAft>
                <a:spcPts val="0"/>
              </a:spcAft>
              <a:buClr>
                <a:srgbClr val="333333"/>
              </a:buClr>
              <a:buSzPts val="1800"/>
              <a:buFont typeface="Economica"/>
              <a:buChar char="●"/>
            </a:pPr>
            <a:r>
              <a:rPr lang="en" sz="1800">
                <a:solidFill>
                  <a:srgbClr val="333333"/>
                </a:solidFill>
                <a:latin typeface="Economica"/>
                <a:ea typeface="Economica"/>
                <a:cs typeface="Economica"/>
                <a:sym typeface="Economica"/>
              </a:rPr>
              <a:t>Los fondos se pueden usar para muchos gastos de educación, como matrícula, libros, tecnología y más.</a:t>
            </a:r>
            <a:endParaRPr sz="1800">
              <a:solidFill>
                <a:srgbClr val="333333"/>
              </a:solidFill>
              <a:latin typeface="Economica"/>
              <a:ea typeface="Economica"/>
              <a:cs typeface="Economica"/>
              <a:sym typeface="Economica"/>
            </a:endParaRPr>
          </a:p>
          <a:p>
            <a:pPr marL="0" lvl="0" indent="0" algn="l" rtl="0">
              <a:lnSpc>
                <a:spcPct val="115000"/>
              </a:lnSpc>
              <a:spcBef>
                <a:spcPts val="1200"/>
              </a:spcBef>
              <a:spcAft>
                <a:spcPts val="1200"/>
              </a:spcAft>
              <a:buNone/>
            </a:pPr>
            <a:endParaRPr sz="1800">
              <a:solidFill>
                <a:srgbClr val="333333"/>
              </a:solidFill>
              <a:latin typeface="Economica"/>
              <a:ea typeface="Economica"/>
              <a:cs typeface="Economica"/>
              <a:sym typeface="Economic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9"/>
          <p:cNvSpPr txBox="1">
            <a:spLocks noGrp="1"/>
          </p:cNvSpPr>
          <p:nvPr>
            <p:ph type="title"/>
          </p:nvPr>
        </p:nvSpPr>
        <p:spPr>
          <a:xfrm>
            <a:off x="265500" y="354225"/>
            <a:ext cx="4045200" cy="528600"/>
          </a:xfrm>
          <a:prstGeom prst="rect">
            <a:avLst/>
          </a:prstGeom>
          <a:noFill/>
          <a:ln>
            <a:noFill/>
          </a:ln>
        </p:spPr>
        <p:txBody>
          <a:bodyPr spcFirstLastPara="1" wrap="square" lIns="0" tIns="48750" rIns="0" bIns="0" anchor="b" anchorCtr="0">
            <a:noAutofit/>
          </a:bodyPr>
          <a:lstStyle/>
          <a:p>
            <a:pPr marL="0" lvl="0" indent="0" algn="ctr" rtl="0">
              <a:lnSpc>
                <a:spcPct val="100000"/>
              </a:lnSpc>
              <a:spcBef>
                <a:spcPts val="0"/>
              </a:spcBef>
              <a:spcAft>
                <a:spcPts val="0"/>
              </a:spcAft>
              <a:buClr>
                <a:schemeClr val="accent1"/>
              </a:buClr>
              <a:buSzPts val="3700"/>
              <a:buFont typeface="Calibri"/>
              <a:buNone/>
            </a:pPr>
            <a:r>
              <a:rPr lang="en" b="1">
                <a:solidFill>
                  <a:srgbClr val="E69138"/>
                </a:solidFill>
              </a:rPr>
              <a:t>SOLÍA PENSAR…</a:t>
            </a:r>
            <a:endParaRPr>
              <a:solidFill>
                <a:srgbClr val="E69138"/>
              </a:solidFill>
            </a:endParaRPr>
          </a:p>
        </p:txBody>
      </p:sp>
      <p:sp>
        <p:nvSpPr>
          <p:cNvPr id="313" name="Google Shape;313;p49"/>
          <p:cNvSpPr txBox="1">
            <a:spLocks noGrp="1"/>
          </p:cNvSpPr>
          <p:nvPr>
            <p:ph type="body" idx="2"/>
          </p:nvPr>
        </p:nvSpPr>
        <p:spPr>
          <a:xfrm>
            <a:off x="4917350" y="278875"/>
            <a:ext cx="3837000" cy="886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accent1"/>
              </a:buClr>
              <a:buSzPts val="3700"/>
              <a:buFont typeface="Calibri"/>
              <a:buNone/>
            </a:pPr>
            <a:r>
              <a:rPr lang="en" sz="4200" b="1">
                <a:latin typeface="Economica"/>
                <a:ea typeface="Economica"/>
                <a:cs typeface="Economica"/>
                <a:sym typeface="Economica"/>
              </a:rPr>
              <a:t>Pero AHORA SÉ ...</a:t>
            </a:r>
            <a:endParaRPr/>
          </a:p>
          <a:p>
            <a:pPr marL="0" lvl="0" indent="0" algn="l" rtl="0">
              <a:spcBef>
                <a:spcPts val="0"/>
              </a:spcBef>
              <a:spcAft>
                <a:spcPts val="1600"/>
              </a:spcAft>
              <a:buNone/>
            </a:pPr>
            <a:endParaRPr/>
          </a:p>
        </p:txBody>
      </p:sp>
      <p:sp>
        <p:nvSpPr>
          <p:cNvPr id="314" name="Google Shape;314;p49"/>
          <p:cNvSpPr txBox="1">
            <a:spLocks noGrp="1"/>
          </p:cNvSpPr>
          <p:nvPr>
            <p:ph type="subTitle" idx="1"/>
          </p:nvPr>
        </p:nvSpPr>
        <p:spPr>
          <a:xfrm>
            <a:off x="133025" y="1019300"/>
            <a:ext cx="4236900" cy="2045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a:t>Hable con su estudiante sobre algo que pensó sobre la educación después de la escuela secundaria, antes de venir hoy.</a:t>
            </a:r>
            <a:endParaRPr/>
          </a:p>
          <a:p>
            <a:pPr marL="457200" lvl="0" indent="0" algn="l" rtl="0">
              <a:spcBef>
                <a:spcPts val="0"/>
              </a:spcBef>
              <a:spcAft>
                <a:spcPts val="0"/>
              </a:spcAft>
              <a:buNone/>
            </a:pPr>
            <a:endParaRPr/>
          </a:p>
          <a:p>
            <a:pPr marL="457200" lvl="0" indent="-381000" algn="l" rtl="0">
              <a:spcBef>
                <a:spcPts val="0"/>
              </a:spcBef>
              <a:spcAft>
                <a:spcPts val="0"/>
              </a:spcAft>
              <a:buSzPts val="2400"/>
              <a:buAutoNum type="arabicPeriod"/>
            </a:pPr>
            <a:r>
              <a:rPr lang="en"/>
              <a:t>Cada uno de ustedes escribe una declaración que comienza con </a:t>
            </a:r>
            <a:r>
              <a:rPr lang="en" b="1">
                <a:solidFill>
                  <a:srgbClr val="E69138"/>
                </a:solidFill>
              </a:rPr>
              <a:t>Solía pensar ... </a:t>
            </a:r>
            <a:r>
              <a:rPr lang="en"/>
              <a:t>en el lado izquierdo ... y un </a:t>
            </a:r>
            <a:r>
              <a:rPr lang="en" b="1">
                <a:solidFill>
                  <a:srgbClr val="E69138"/>
                </a:solidFill>
              </a:rPr>
              <a:t>Pero, AHORA LO SÉ ... </a:t>
            </a:r>
            <a:r>
              <a:rPr lang="en"/>
              <a:t>en el lado derecho de algo que aprendieron hoy.</a:t>
            </a:r>
            <a:endParaRPr/>
          </a:p>
          <a:p>
            <a:pPr marL="0" lvl="0" indent="0" algn="ctr" rtl="0">
              <a:spcBef>
                <a:spcPts val="0"/>
              </a:spcBef>
              <a:spcAft>
                <a:spcPts val="0"/>
              </a:spcAft>
              <a:buNone/>
            </a:pPr>
            <a:endParaRPr/>
          </a:p>
        </p:txBody>
      </p:sp>
      <p:sp>
        <p:nvSpPr>
          <p:cNvPr id="315" name="Google Shape;315;p49"/>
          <p:cNvSpPr txBox="1"/>
          <p:nvPr/>
        </p:nvSpPr>
        <p:spPr>
          <a:xfrm>
            <a:off x="4707500" y="3805400"/>
            <a:ext cx="4256700" cy="49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Economica"/>
                <a:ea typeface="Economica"/>
                <a:cs typeface="Economica"/>
                <a:sym typeface="Economica"/>
              </a:rPr>
              <a:t>3. En la parte inferior escriba sus próximos 3 pasos de acción son ...</a:t>
            </a:r>
            <a:endParaRPr sz="2400">
              <a:solidFill>
                <a:srgbClr val="FFFFFF"/>
              </a:solidFill>
              <a:latin typeface="Economica"/>
              <a:ea typeface="Economica"/>
              <a:cs typeface="Economica"/>
              <a:sym typeface="Economica"/>
            </a:endParaRPr>
          </a:p>
        </p:txBody>
      </p:sp>
      <p:pic>
        <p:nvPicPr>
          <p:cNvPr id="316" name="Google Shape;316;p49"/>
          <p:cNvPicPr preferRelativeResize="0"/>
          <p:nvPr/>
        </p:nvPicPr>
        <p:blipFill rotWithShape="1">
          <a:blip r:embed="rId3">
            <a:alphaModFix/>
          </a:blip>
          <a:srcRect t="47706"/>
          <a:stretch/>
        </p:blipFill>
        <p:spPr>
          <a:xfrm>
            <a:off x="4864451" y="1249250"/>
            <a:ext cx="4099751" cy="1815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0"/>
          <p:cNvSpPr txBox="1">
            <a:spLocks noGrp="1"/>
          </p:cNvSpPr>
          <p:nvPr>
            <p:ph type="title"/>
          </p:nvPr>
        </p:nvSpPr>
        <p:spPr>
          <a:xfrm>
            <a:off x="274750" y="9662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E69138"/>
                </a:solidFill>
              </a:rPr>
              <a:t>Recursos utiles:</a:t>
            </a:r>
            <a:endParaRPr b="1">
              <a:solidFill>
                <a:srgbClr val="E69138"/>
              </a:solidFill>
            </a:endParaRPr>
          </a:p>
          <a:p>
            <a:pPr marL="0" lvl="0" indent="0" algn="l" rtl="0">
              <a:spcBef>
                <a:spcPts val="0"/>
              </a:spcBef>
              <a:spcAft>
                <a:spcPts val="0"/>
              </a:spcAft>
              <a:buNone/>
            </a:pPr>
            <a:endParaRPr/>
          </a:p>
        </p:txBody>
      </p:sp>
      <p:sp>
        <p:nvSpPr>
          <p:cNvPr id="322" name="Google Shape;322;p50"/>
          <p:cNvSpPr txBox="1"/>
          <p:nvPr/>
        </p:nvSpPr>
        <p:spPr>
          <a:xfrm>
            <a:off x="642925" y="1308050"/>
            <a:ext cx="8152500" cy="28674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 sz="2000">
                <a:latin typeface="Economica"/>
                <a:ea typeface="Economica"/>
                <a:cs typeface="Economica"/>
                <a:sym typeface="Economica"/>
              </a:rPr>
              <a:t> </a:t>
            </a:r>
            <a:endParaRPr sz="2000">
              <a:latin typeface="Economica"/>
              <a:ea typeface="Economica"/>
              <a:cs typeface="Economica"/>
              <a:sym typeface="Economica"/>
            </a:endParaRPr>
          </a:p>
          <a:p>
            <a:pPr marL="457200" lvl="0" indent="-355600" algn="l" rtl="0">
              <a:lnSpc>
                <a:spcPct val="100000"/>
              </a:lnSpc>
              <a:spcBef>
                <a:spcPts val="0"/>
              </a:spcBef>
              <a:spcAft>
                <a:spcPts val="0"/>
              </a:spcAft>
              <a:buSzPts val="2000"/>
              <a:buFont typeface="Economica"/>
              <a:buChar char="●"/>
            </a:pPr>
            <a:r>
              <a:rPr lang="en" sz="2000" u="sng">
                <a:solidFill>
                  <a:schemeClr val="hlink"/>
                </a:solidFill>
                <a:latin typeface="Economica"/>
                <a:ea typeface="Economica"/>
                <a:cs typeface="Economica"/>
                <a:sym typeface="Economica"/>
                <a:hlinkClick r:id="rId3"/>
              </a:rPr>
              <a:t>https://www.okcollegestart.org/</a:t>
            </a:r>
            <a:endParaRPr sz="2000">
              <a:latin typeface="Economica"/>
              <a:ea typeface="Economica"/>
              <a:cs typeface="Economica"/>
              <a:sym typeface="Economica"/>
            </a:endParaRPr>
          </a:p>
          <a:p>
            <a:pPr marL="457200" lvl="0" indent="0" algn="l" rtl="0">
              <a:lnSpc>
                <a:spcPct val="100000"/>
              </a:lnSpc>
              <a:spcBef>
                <a:spcPts val="0"/>
              </a:spcBef>
              <a:spcAft>
                <a:spcPts val="0"/>
              </a:spcAft>
              <a:buNone/>
            </a:pPr>
            <a:endParaRPr sz="2000">
              <a:latin typeface="Economica"/>
              <a:ea typeface="Economica"/>
              <a:cs typeface="Economica"/>
              <a:sym typeface="Economica"/>
            </a:endParaRPr>
          </a:p>
          <a:p>
            <a:pPr marL="457200" lvl="0" indent="-355600" algn="l" rtl="0">
              <a:lnSpc>
                <a:spcPct val="100000"/>
              </a:lnSpc>
              <a:spcBef>
                <a:spcPts val="0"/>
              </a:spcBef>
              <a:spcAft>
                <a:spcPts val="0"/>
              </a:spcAft>
              <a:buSzPts val="2000"/>
              <a:buChar char="●"/>
            </a:pPr>
            <a:r>
              <a:rPr lang="en" sz="2000" u="sng">
                <a:solidFill>
                  <a:schemeClr val="hlink"/>
                </a:solidFill>
                <a:latin typeface="Economica"/>
                <a:ea typeface="Economica"/>
                <a:cs typeface="Economica"/>
                <a:sym typeface="Economica"/>
                <a:hlinkClick r:id="rId4"/>
              </a:rPr>
              <a:t>https://okcareerguide.kuder.com/account/login-register?studentregister=1</a:t>
            </a:r>
            <a:r>
              <a:rPr lang="en" sz="2000">
                <a:latin typeface="Economica"/>
                <a:ea typeface="Economica"/>
                <a:cs typeface="Economica"/>
                <a:sym typeface="Economica"/>
              </a:rPr>
              <a:t> </a:t>
            </a:r>
            <a:endParaRPr sz="2000">
              <a:latin typeface="Economica"/>
              <a:ea typeface="Economica"/>
              <a:cs typeface="Economica"/>
              <a:sym typeface="Economica"/>
            </a:endParaRPr>
          </a:p>
          <a:p>
            <a:pPr marL="457200" lvl="0" indent="0" algn="l" rtl="0">
              <a:lnSpc>
                <a:spcPct val="100000"/>
              </a:lnSpc>
              <a:spcBef>
                <a:spcPts val="0"/>
              </a:spcBef>
              <a:spcAft>
                <a:spcPts val="0"/>
              </a:spcAft>
              <a:buNone/>
            </a:pPr>
            <a:endParaRPr sz="2000">
              <a:latin typeface="Economica"/>
              <a:ea typeface="Economica"/>
              <a:cs typeface="Economica"/>
              <a:sym typeface="Economica"/>
            </a:endParaRPr>
          </a:p>
          <a:p>
            <a:pPr marL="457200" lvl="0" indent="-355600" algn="l" rtl="0">
              <a:lnSpc>
                <a:spcPct val="100000"/>
              </a:lnSpc>
              <a:spcBef>
                <a:spcPts val="0"/>
              </a:spcBef>
              <a:spcAft>
                <a:spcPts val="0"/>
              </a:spcAft>
              <a:buSzPts val="2000"/>
              <a:buFont typeface="Economica"/>
              <a:buChar char="●"/>
            </a:pPr>
            <a:r>
              <a:rPr lang="en" sz="2000" u="sng">
                <a:solidFill>
                  <a:schemeClr val="hlink"/>
                </a:solidFill>
                <a:latin typeface="Economica"/>
                <a:ea typeface="Economica"/>
                <a:cs typeface="Economica"/>
                <a:sym typeface="Economica"/>
                <a:hlinkClick r:id="rId5"/>
              </a:rPr>
              <a:t>http://www.ucango2.org/</a:t>
            </a:r>
            <a:endParaRPr sz="2000">
              <a:latin typeface="Economica"/>
              <a:ea typeface="Economica"/>
              <a:cs typeface="Economica"/>
              <a:sym typeface="Economica"/>
            </a:endParaRPr>
          </a:p>
          <a:p>
            <a:pPr marL="457200" lvl="0" indent="0" algn="l" rtl="0">
              <a:lnSpc>
                <a:spcPct val="100000"/>
              </a:lnSpc>
              <a:spcBef>
                <a:spcPts val="0"/>
              </a:spcBef>
              <a:spcAft>
                <a:spcPts val="0"/>
              </a:spcAft>
              <a:buNone/>
            </a:pPr>
            <a:endParaRPr sz="2000">
              <a:latin typeface="Economica"/>
              <a:ea typeface="Economica"/>
              <a:cs typeface="Economica"/>
              <a:sym typeface="Economica"/>
            </a:endParaRPr>
          </a:p>
          <a:p>
            <a:pPr marL="457200" lvl="0" indent="-355600" algn="l" rtl="0">
              <a:lnSpc>
                <a:spcPct val="100000"/>
              </a:lnSpc>
              <a:spcBef>
                <a:spcPts val="0"/>
              </a:spcBef>
              <a:spcAft>
                <a:spcPts val="0"/>
              </a:spcAft>
              <a:buSzPts val="2000"/>
              <a:buFont typeface="Economica"/>
              <a:buChar char="●"/>
            </a:pPr>
            <a:r>
              <a:rPr lang="en" sz="2000" u="sng">
                <a:solidFill>
                  <a:schemeClr val="hlink"/>
                </a:solidFill>
                <a:latin typeface="Economica"/>
                <a:ea typeface="Economica"/>
                <a:cs typeface="Economica"/>
                <a:sym typeface="Economica"/>
                <a:hlinkClick r:id="rId6"/>
              </a:rPr>
              <a:t>https://www.okhighered.org/okpromise/</a:t>
            </a:r>
            <a:endParaRPr sz="2000">
              <a:latin typeface="Economica"/>
              <a:ea typeface="Economica"/>
              <a:cs typeface="Economica"/>
              <a:sym typeface="Economica"/>
            </a:endParaRPr>
          </a:p>
          <a:p>
            <a:pPr marL="457200" lvl="0" indent="0" algn="l" rtl="0">
              <a:lnSpc>
                <a:spcPct val="100000"/>
              </a:lnSpc>
              <a:spcBef>
                <a:spcPts val="0"/>
              </a:spcBef>
              <a:spcAft>
                <a:spcPts val="0"/>
              </a:spcAft>
              <a:buNone/>
            </a:pPr>
            <a:endParaRPr sz="2000">
              <a:latin typeface="Economica"/>
              <a:ea typeface="Economica"/>
              <a:cs typeface="Economica"/>
              <a:sym typeface="Economica"/>
            </a:endParaRPr>
          </a:p>
          <a:p>
            <a:pPr marL="457200" lvl="0" indent="-355600" algn="l" rtl="0">
              <a:lnSpc>
                <a:spcPct val="100000"/>
              </a:lnSpc>
              <a:spcBef>
                <a:spcPts val="0"/>
              </a:spcBef>
              <a:spcAft>
                <a:spcPts val="0"/>
              </a:spcAft>
              <a:buSzPts val="2000"/>
              <a:buFont typeface="Economica"/>
              <a:buChar char="●"/>
            </a:pPr>
            <a:r>
              <a:rPr lang="en" sz="2000" u="sng">
                <a:solidFill>
                  <a:schemeClr val="hlink"/>
                </a:solidFill>
                <a:latin typeface="Economica"/>
                <a:ea typeface="Economica"/>
                <a:cs typeface="Economica"/>
                <a:sym typeface="Economica"/>
                <a:hlinkClick r:id="rId7"/>
              </a:rPr>
              <a:t>https://www.ok4saving.org/</a:t>
            </a:r>
            <a:endParaRPr sz="2000">
              <a:latin typeface="Economica"/>
              <a:ea typeface="Economica"/>
              <a:cs typeface="Economica"/>
              <a:sym typeface="Economica"/>
            </a:endParaRPr>
          </a:p>
          <a:p>
            <a:pPr marL="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1"/>
          <p:cNvSpPr txBox="1">
            <a:spLocks noGrp="1"/>
          </p:cNvSpPr>
          <p:nvPr>
            <p:ph type="ctrTitle"/>
          </p:nvPr>
        </p:nvSpPr>
        <p:spPr>
          <a:xfrm>
            <a:off x="2784925" y="1158275"/>
            <a:ext cx="3559200" cy="234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rgbClr val="E69138"/>
                </a:solidFill>
              </a:rPr>
              <a:t>Formulario de comentarios rápidos de GEAR UP</a:t>
            </a:r>
            <a:endParaRPr sz="3600">
              <a:solidFill>
                <a:srgbClr val="E69138"/>
              </a:solidFill>
            </a:endParaRPr>
          </a:p>
          <a:p>
            <a:pPr marL="0" lvl="0" indent="0" algn="ctr" rtl="0">
              <a:spcBef>
                <a:spcPts val="0"/>
              </a:spcBef>
              <a:spcAft>
                <a:spcPts val="0"/>
              </a:spcAft>
              <a:buNone/>
            </a:pPr>
            <a:r>
              <a:rPr lang="en" sz="3600">
                <a:solidFill>
                  <a:srgbClr val="E69138"/>
                </a:solidFill>
              </a:rPr>
              <a:t>¿Preguntas? ¿Premios?</a:t>
            </a:r>
            <a:endParaRPr sz="3600">
              <a:solidFill>
                <a:srgbClr val="E69138"/>
              </a:solidFill>
            </a:endParaRPr>
          </a:p>
        </p:txBody>
      </p:sp>
      <p:sp>
        <p:nvSpPr>
          <p:cNvPr id="328" name="Google Shape;328;p51"/>
          <p:cNvSpPr txBox="1">
            <a:spLocks noGrp="1"/>
          </p:cNvSpPr>
          <p:nvPr>
            <p:ph type="subTitle" idx="1"/>
          </p:nvPr>
        </p:nvSpPr>
        <p:spPr>
          <a:xfrm>
            <a:off x="3005075" y="3420355"/>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a:t>Contact Information</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244250" y="-10080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E69138"/>
                </a:solidFill>
              </a:rPr>
              <a:t>Agenda:</a:t>
            </a:r>
            <a:r>
              <a:rPr lang="en"/>
              <a:t> </a:t>
            </a:r>
            <a:endParaRPr/>
          </a:p>
        </p:txBody>
      </p:sp>
      <p:sp>
        <p:nvSpPr>
          <p:cNvPr id="141" name="Google Shape;141;p29"/>
          <p:cNvSpPr txBox="1">
            <a:spLocks noGrp="1"/>
          </p:cNvSpPr>
          <p:nvPr>
            <p:ph type="body" idx="1"/>
          </p:nvPr>
        </p:nvSpPr>
        <p:spPr>
          <a:xfrm>
            <a:off x="382850" y="310400"/>
            <a:ext cx="8520600" cy="3354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666666"/>
              </a:buClr>
              <a:buSzPts val="1800"/>
              <a:buFont typeface="Arial"/>
              <a:buChar char="●"/>
            </a:pPr>
            <a:r>
              <a:rPr lang="en">
                <a:solidFill>
                  <a:srgbClr val="666666"/>
                </a:solidFill>
                <a:latin typeface="Economica"/>
                <a:ea typeface="Economica"/>
                <a:cs typeface="Economica"/>
                <a:sym typeface="Economica"/>
              </a:rPr>
              <a:t>Bingo de preparación para la universidad y la carrera y rifa </a:t>
            </a:r>
            <a:endParaRPr>
              <a:solidFill>
                <a:srgbClr val="666666"/>
              </a:solidFill>
              <a:latin typeface="Economica"/>
              <a:ea typeface="Economica"/>
              <a:cs typeface="Economica"/>
              <a:sym typeface="Economica"/>
            </a:endParaRPr>
          </a:p>
          <a:p>
            <a:pPr marL="457200" lvl="0" indent="0" algn="l" rtl="0">
              <a:lnSpc>
                <a:spcPct val="100000"/>
              </a:lnSpc>
              <a:spcBef>
                <a:spcPts val="0"/>
              </a:spcBef>
              <a:spcAft>
                <a:spcPts val="0"/>
              </a:spcAft>
              <a:buNone/>
            </a:pPr>
            <a:endParaRPr>
              <a:solidFill>
                <a:srgbClr val="666666"/>
              </a:solidFill>
              <a:latin typeface="Economica"/>
              <a:ea typeface="Economica"/>
              <a:cs typeface="Economica"/>
              <a:sym typeface="Economica"/>
            </a:endParaRPr>
          </a:p>
          <a:p>
            <a:pPr marL="457200" lvl="0" indent="-342900" algn="l" rtl="0">
              <a:lnSpc>
                <a:spcPct val="100000"/>
              </a:lnSpc>
              <a:spcBef>
                <a:spcPts val="0"/>
              </a:spcBef>
              <a:spcAft>
                <a:spcPts val="0"/>
              </a:spcAft>
              <a:buClr>
                <a:srgbClr val="666666"/>
              </a:buClr>
              <a:buSzPts val="1800"/>
              <a:buFont typeface="Economica"/>
              <a:buChar char="●"/>
            </a:pPr>
            <a:r>
              <a:rPr lang="en">
                <a:solidFill>
                  <a:srgbClr val="666666"/>
                </a:solidFill>
                <a:latin typeface="Economica"/>
                <a:ea typeface="Economica"/>
                <a:cs typeface="Economica"/>
                <a:sym typeface="Economica"/>
              </a:rPr>
              <a:t>Introducciones y objetivos ¿Qué es GEAR UP? ¿Qué ofrecemos a las familias? </a:t>
            </a:r>
            <a:endParaRPr>
              <a:solidFill>
                <a:srgbClr val="666666"/>
              </a:solidFill>
              <a:latin typeface="Economica"/>
              <a:ea typeface="Economica"/>
              <a:cs typeface="Economica"/>
              <a:sym typeface="Economica"/>
            </a:endParaRPr>
          </a:p>
          <a:p>
            <a:pPr marL="457200" lvl="0" indent="0" algn="l" rtl="0">
              <a:lnSpc>
                <a:spcPct val="100000"/>
              </a:lnSpc>
              <a:spcBef>
                <a:spcPts val="0"/>
              </a:spcBef>
              <a:spcAft>
                <a:spcPts val="0"/>
              </a:spcAft>
              <a:buNone/>
            </a:pPr>
            <a:endParaRPr>
              <a:solidFill>
                <a:srgbClr val="666666"/>
              </a:solidFill>
              <a:latin typeface="Economica"/>
              <a:ea typeface="Economica"/>
              <a:cs typeface="Economica"/>
              <a:sym typeface="Economica"/>
            </a:endParaRPr>
          </a:p>
          <a:p>
            <a:pPr marL="457200" lvl="0" indent="-342900" algn="l" rtl="0">
              <a:lnSpc>
                <a:spcPct val="100000"/>
              </a:lnSpc>
              <a:spcBef>
                <a:spcPts val="0"/>
              </a:spcBef>
              <a:spcAft>
                <a:spcPts val="0"/>
              </a:spcAft>
              <a:buClr>
                <a:srgbClr val="666666"/>
              </a:buClr>
              <a:buSzPts val="1800"/>
              <a:buFont typeface="Economica"/>
              <a:buChar char="●"/>
            </a:pPr>
            <a:r>
              <a:rPr lang="en">
                <a:solidFill>
                  <a:srgbClr val="666666"/>
                </a:solidFill>
                <a:latin typeface="Economica"/>
                <a:ea typeface="Economica"/>
                <a:cs typeface="Economica"/>
                <a:sym typeface="Economica"/>
              </a:rPr>
              <a:t>¿Por qué educación post secundaria?</a:t>
            </a:r>
            <a:endParaRPr>
              <a:solidFill>
                <a:srgbClr val="666666"/>
              </a:solidFill>
              <a:latin typeface="Economica"/>
              <a:ea typeface="Economica"/>
              <a:cs typeface="Economica"/>
              <a:sym typeface="Economica"/>
            </a:endParaRPr>
          </a:p>
          <a:p>
            <a:pPr marL="457200" lvl="0" indent="0" algn="l" rtl="0">
              <a:lnSpc>
                <a:spcPct val="100000"/>
              </a:lnSpc>
              <a:spcBef>
                <a:spcPts val="0"/>
              </a:spcBef>
              <a:spcAft>
                <a:spcPts val="0"/>
              </a:spcAft>
              <a:buNone/>
            </a:pPr>
            <a:endParaRPr>
              <a:solidFill>
                <a:srgbClr val="666666"/>
              </a:solidFill>
              <a:latin typeface="Economica"/>
              <a:ea typeface="Economica"/>
              <a:cs typeface="Economica"/>
              <a:sym typeface="Economica"/>
            </a:endParaRPr>
          </a:p>
          <a:p>
            <a:pPr marL="457200" lvl="0" indent="-342900" algn="l" rtl="0">
              <a:lnSpc>
                <a:spcPct val="100000"/>
              </a:lnSpc>
              <a:spcBef>
                <a:spcPts val="0"/>
              </a:spcBef>
              <a:spcAft>
                <a:spcPts val="0"/>
              </a:spcAft>
              <a:buClr>
                <a:srgbClr val="666666"/>
              </a:buClr>
              <a:buSzPts val="1800"/>
              <a:buFont typeface="Economica"/>
              <a:buChar char="●"/>
            </a:pPr>
            <a:r>
              <a:rPr lang="en">
                <a:solidFill>
                  <a:srgbClr val="666666"/>
                </a:solidFill>
                <a:latin typeface="Economica"/>
                <a:ea typeface="Economica"/>
                <a:cs typeface="Economica"/>
                <a:sym typeface="Economica"/>
              </a:rPr>
              <a:t>Ganancias típicas de toda la vida (10 razones)/Opciones de educación postsecundaria/¿Cuánto vale un título universitario?</a:t>
            </a:r>
            <a:endParaRPr>
              <a:solidFill>
                <a:srgbClr val="666666"/>
              </a:solidFill>
              <a:latin typeface="Economica"/>
              <a:ea typeface="Economica"/>
              <a:cs typeface="Economica"/>
              <a:sym typeface="Economica"/>
            </a:endParaRPr>
          </a:p>
          <a:p>
            <a:pPr marL="457200" lvl="0" indent="0" algn="l" rtl="0">
              <a:lnSpc>
                <a:spcPct val="100000"/>
              </a:lnSpc>
              <a:spcBef>
                <a:spcPts val="0"/>
              </a:spcBef>
              <a:spcAft>
                <a:spcPts val="0"/>
              </a:spcAft>
              <a:buNone/>
            </a:pPr>
            <a:endParaRPr>
              <a:solidFill>
                <a:srgbClr val="666666"/>
              </a:solidFill>
              <a:latin typeface="Economica"/>
              <a:ea typeface="Economica"/>
              <a:cs typeface="Economica"/>
              <a:sym typeface="Economica"/>
            </a:endParaRPr>
          </a:p>
          <a:p>
            <a:pPr marL="457200" lvl="0" indent="-342900" algn="l" rtl="0">
              <a:lnSpc>
                <a:spcPct val="100000"/>
              </a:lnSpc>
              <a:spcBef>
                <a:spcPts val="0"/>
              </a:spcBef>
              <a:spcAft>
                <a:spcPts val="0"/>
              </a:spcAft>
              <a:buClr>
                <a:srgbClr val="666666"/>
              </a:buClr>
              <a:buSzPts val="1800"/>
              <a:buFont typeface="Economica"/>
              <a:buChar char="●"/>
            </a:pPr>
            <a:r>
              <a:rPr lang="en">
                <a:solidFill>
                  <a:srgbClr val="666666"/>
                </a:solidFill>
                <a:latin typeface="Economica"/>
                <a:ea typeface="Economica"/>
                <a:cs typeface="Economica"/>
                <a:sym typeface="Economica"/>
              </a:rPr>
              <a:t>Encuesta de interés profesional: Comparar resultados- OKcollegestart.org</a:t>
            </a:r>
            <a:endParaRPr>
              <a:solidFill>
                <a:srgbClr val="666666"/>
              </a:solidFill>
              <a:latin typeface="Economica"/>
              <a:ea typeface="Economica"/>
              <a:cs typeface="Economica"/>
              <a:sym typeface="Economica"/>
            </a:endParaRPr>
          </a:p>
          <a:p>
            <a:pPr marL="457200" lvl="0" indent="0" algn="l" rtl="0">
              <a:lnSpc>
                <a:spcPct val="100000"/>
              </a:lnSpc>
              <a:spcBef>
                <a:spcPts val="0"/>
              </a:spcBef>
              <a:spcAft>
                <a:spcPts val="0"/>
              </a:spcAft>
              <a:buNone/>
            </a:pPr>
            <a:endParaRPr>
              <a:solidFill>
                <a:srgbClr val="666666"/>
              </a:solidFill>
              <a:latin typeface="Economica"/>
              <a:ea typeface="Economica"/>
              <a:cs typeface="Economica"/>
              <a:sym typeface="Economica"/>
            </a:endParaRPr>
          </a:p>
          <a:p>
            <a:pPr marL="457200" lvl="0" indent="-342900" algn="l" rtl="0">
              <a:lnSpc>
                <a:spcPct val="100000"/>
              </a:lnSpc>
              <a:spcBef>
                <a:spcPts val="0"/>
              </a:spcBef>
              <a:spcAft>
                <a:spcPts val="0"/>
              </a:spcAft>
              <a:buClr>
                <a:srgbClr val="666666"/>
              </a:buClr>
              <a:buSzPts val="1800"/>
              <a:buFont typeface="Economica"/>
              <a:buChar char="●"/>
            </a:pPr>
            <a:r>
              <a:rPr lang="en">
                <a:solidFill>
                  <a:srgbClr val="666666"/>
                </a:solidFill>
                <a:latin typeface="Economica"/>
                <a:ea typeface="Economica"/>
                <a:cs typeface="Economica"/>
                <a:sym typeface="Economica"/>
              </a:rPr>
              <a:t>Beca de la promesa de Oklahoma, plan 529</a:t>
            </a:r>
            <a:endParaRPr>
              <a:solidFill>
                <a:srgbClr val="666666"/>
              </a:solidFill>
              <a:latin typeface="Economica"/>
              <a:ea typeface="Economica"/>
              <a:cs typeface="Economica"/>
              <a:sym typeface="Economica"/>
            </a:endParaRPr>
          </a:p>
          <a:p>
            <a:pPr marL="457200" lvl="0" indent="0" algn="l" rtl="0">
              <a:lnSpc>
                <a:spcPct val="100000"/>
              </a:lnSpc>
              <a:spcBef>
                <a:spcPts val="0"/>
              </a:spcBef>
              <a:spcAft>
                <a:spcPts val="0"/>
              </a:spcAft>
              <a:buNone/>
            </a:pPr>
            <a:endParaRPr>
              <a:solidFill>
                <a:srgbClr val="666666"/>
              </a:solidFill>
              <a:latin typeface="Economica"/>
              <a:ea typeface="Economica"/>
              <a:cs typeface="Economica"/>
              <a:sym typeface="Economica"/>
            </a:endParaRPr>
          </a:p>
          <a:p>
            <a:pPr marL="457200" lvl="0" indent="-342900" algn="l" rtl="0">
              <a:lnSpc>
                <a:spcPct val="100000"/>
              </a:lnSpc>
              <a:spcBef>
                <a:spcPts val="0"/>
              </a:spcBef>
              <a:spcAft>
                <a:spcPts val="0"/>
              </a:spcAft>
              <a:buClr>
                <a:srgbClr val="666666"/>
              </a:buClr>
              <a:buSzPts val="1800"/>
              <a:buFont typeface="Economica"/>
              <a:buChar char="●"/>
            </a:pPr>
            <a:r>
              <a:rPr lang="en">
                <a:solidFill>
                  <a:srgbClr val="666666"/>
                </a:solidFill>
                <a:latin typeface="Economica"/>
                <a:ea typeface="Economica"/>
                <a:cs typeface="Economica"/>
                <a:sym typeface="Economica"/>
              </a:rPr>
              <a:t>Solía pensar ... pero AHORA lo sé ... reflexión y los próximos 3 pasos de acción</a:t>
            </a:r>
            <a:endParaRPr>
              <a:solidFill>
                <a:srgbClr val="666666"/>
              </a:solidFill>
              <a:latin typeface="Economica"/>
              <a:ea typeface="Economica"/>
              <a:cs typeface="Economica"/>
              <a:sym typeface="Economica"/>
            </a:endParaRPr>
          </a:p>
          <a:p>
            <a:pPr marL="457200" lvl="0" indent="0" algn="l" rtl="0">
              <a:lnSpc>
                <a:spcPct val="100000"/>
              </a:lnSpc>
              <a:spcBef>
                <a:spcPts val="0"/>
              </a:spcBef>
              <a:spcAft>
                <a:spcPts val="0"/>
              </a:spcAft>
              <a:buNone/>
            </a:pPr>
            <a:endParaRPr>
              <a:solidFill>
                <a:srgbClr val="666666"/>
              </a:solidFill>
              <a:latin typeface="Economica"/>
              <a:ea typeface="Economica"/>
              <a:cs typeface="Economica"/>
              <a:sym typeface="Economica"/>
            </a:endParaRPr>
          </a:p>
          <a:p>
            <a:pPr marL="457200" lvl="0" indent="-342900" algn="l" rtl="0">
              <a:lnSpc>
                <a:spcPct val="100000"/>
              </a:lnSpc>
              <a:spcBef>
                <a:spcPts val="0"/>
              </a:spcBef>
              <a:spcAft>
                <a:spcPts val="0"/>
              </a:spcAft>
              <a:buClr>
                <a:srgbClr val="666666"/>
              </a:buClr>
              <a:buSzPts val="1800"/>
              <a:buFont typeface="Economica"/>
              <a:buChar char="●"/>
            </a:pPr>
            <a:r>
              <a:rPr lang="en">
                <a:solidFill>
                  <a:srgbClr val="666666"/>
                </a:solidFill>
                <a:latin typeface="Economica"/>
                <a:ea typeface="Economica"/>
                <a:cs typeface="Economica"/>
                <a:sym typeface="Economica"/>
              </a:rPr>
              <a:t>Preguntas, premios, encuesta y evaluación.</a:t>
            </a:r>
            <a:endParaRPr>
              <a:solidFill>
                <a:srgbClr val="666666"/>
              </a:solidFill>
              <a:latin typeface="Economica"/>
              <a:ea typeface="Economica"/>
              <a:cs typeface="Economica"/>
              <a:sym typeface="Economica"/>
            </a:endParaRPr>
          </a:p>
          <a:p>
            <a:pPr marL="457200" lvl="0" indent="0" algn="l" rtl="0">
              <a:lnSpc>
                <a:spcPct val="100000"/>
              </a:lnSpc>
              <a:spcBef>
                <a:spcPts val="0"/>
              </a:spcBef>
              <a:spcAft>
                <a:spcPts val="0"/>
              </a:spcAft>
              <a:buNone/>
            </a:pPr>
            <a:endParaRPr>
              <a:solidFill>
                <a:srgbClr val="666666"/>
              </a:solidFill>
              <a:latin typeface="Arial"/>
              <a:ea typeface="Arial"/>
              <a:cs typeface="Arial"/>
              <a:sym typeface="Arial"/>
            </a:endParaRPr>
          </a:p>
          <a:p>
            <a:pPr marL="0" lvl="0" indent="0" algn="l" rtl="0">
              <a:lnSpc>
                <a:spcPct val="100000"/>
              </a:lnSpc>
              <a:spcBef>
                <a:spcPts val="0"/>
              </a:spcBef>
              <a:spcAft>
                <a:spcPts val="0"/>
              </a:spcAft>
              <a:buNone/>
            </a:pPr>
            <a:endParaRPr>
              <a:solidFill>
                <a:srgbClr val="666666"/>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E69138"/>
                </a:solidFill>
              </a:rPr>
              <a:t>¿Qué es GEAR UP? ¿Por qué estamos aquí?</a:t>
            </a:r>
            <a:endParaRPr b="1">
              <a:solidFill>
                <a:srgbClr val="E69138"/>
              </a:solidFill>
            </a:endParaRPr>
          </a:p>
        </p:txBody>
      </p:sp>
      <p:sp>
        <p:nvSpPr>
          <p:cNvPr id="147" name="Google Shape;147;p30"/>
          <p:cNvSpPr txBox="1">
            <a:spLocks noGrp="1"/>
          </p:cNvSpPr>
          <p:nvPr>
            <p:ph type="body" idx="1"/>
          </p:nvPr>
        </p:nvSpPr>
        <p:spPr>
          <a:xfrm>
            <a:off x="311700" y="1074150"/>
            <a:ext cx="8520600" cy="3354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400" b="1">
                <a:solidFill>
                  <a:srgbClr val="980000"/>
                </a:solidFill>
                <a:latin typeface="Economica"/>
                <a:ea typeface="Economica"/>
                <a:cs typeface="Economica"/>
                <a:sym typeface="Economica"/>
              </a:rPr>
              <a:t>Tres subvenciones financiadas con fondos federales que se han otorgado a 46 escuelas secundarias en todo Oklahoma, que abarcan los próximos 7 años.</a:t>
            </a:r>
            <a:endParaRPr sz="2400" b="1">
              <a:solidFill>
                <a:srgbClr val="980000"/>
              </a:solidFill>
              <a:latin typeface="Economica"/>
              <a:ea typeface="Economica"/>
              <a:cs typeface="Economica"/>
              <a:sym typeface="Economica"/>
            </a:endParaRPr>
          </a:p>
          <a:p>
            <a:pPr marL="0" lvl="0" indent="0" algn="ctr" rtl="0">
              <a:lnSpc>
                <a:spcPct val="100000"/>
              </a:lnSpc>
              <a:spcBef>
                <a:spcPts val="0"/>
              </a:spcBef>
              <a:spcAft>
                <a:spcPts val="0"/>
              </a:spcAft>
              <a:buClr>
                <a:schemeClr val="dk1"/>
              </a:buClr>
              <a:buSzPts val="1100"/>
              <a:buFont typeface="Arial"/>
              <a:buNone/>
            </a:pPr>
            <a:endParaRPr sz="2400" b="1">
              <a:solidFill>
                <a:srgbClr val="980000"/>
              </a:solidFill>
              <a:latin typeface="Economica"/>
              <a:ea typeface="Economica"/>
              <a:cs typeface="Economica"/>
              <a:sym typeface="Economica"/>
            </a:endParaRPr>
          </a:p>
          <a:p>
            <a:pPr marL="457200" lvl="0" indent="-381000" algn="l" rtl="0">
              <a:lnSpc>
                <a:spcPct val="100000"/>
              </a:lnSpc>
              <a:spcBef>
                <a:spcPts val="480"/>
              </a:spcBef>
              <a:spcAft>
                <a:spcPts val="0"/>
              </a:spcAft>
              <a:buClr>
                <a:srgbClr val="534949"/>
              </a:buClr>
              <a:buSzPts val="2400"/>
              <a:buFont typeface="Economica"/>
              <a:buAutoNum type="arabicPeriod"/>
            </a:pPr>
            <a:r>
              <a:rPr lang="en" sz="2400" b="1">
                <a:solidFill>
                  <a:srgbClr val="534949"/>
                </a:solidFill>
                <a:latin typeface="Economica"/>
                <a:ea typeface="Economica"/>
                <a:cs typeface="Economica"/>
                <a:sym typeface="Economica"/>
              </a:rPr>
              <a:t>Aumentar la preparación académica para la educación superior y las carreras futuras al graduarse de las escuelas participantes.</a:t>
            </a:r>
            <a:endParaRPr sz="2400" b="1">
              <a:solidFill>
                <a:srgbClr val="534949"/>
              </a:solidFill>
              <a:latin typeface="Economica"/>
              <a:ea typeface="Economica"/>
              <a:cs typeface="Economica"/>
              <a:sym typeface="Economica"/>
            </a:endParaRPr>
          </a:p>
          <a:p>
            <a:pPr marL="457200" lvl="0" indent="-381000" algn="l" rtl="0">
              <a:lnSpc>
                <a:spcPct val="100000"/>
              </a:lnSpc>
              <a:spcBef>
                <a:spcPts val="0"/>
              </a:spcBef>
              <a:spcAft>
                <a:spcPts val="0"/>
              </a:spcAft>
              <a:buClr>
                <a:srgbClr val="534949"/>
              </a:buClr>
              <a:buSzPts val="2400"/>
              <a:buFont typeface="Economica"/>
              <a:buAutoNum type="arabicPeriod"/>
            </a:pPr>
            <a:r>
              <a:rPr lang="en" sz="2400" b="1">
                <a:solidFill>
                  <a:srgbClr val="534949"/>
                </a:solidFill>
                <a:latin typeface="Economica"/>
                <a:ea typeface="Economica"/>
                <a:cs typeface="Economica"/>
                <a:sym typeface="Economica"/>
              </a:rPr>
              <a:t>Aumentar la proporción de graduación de la escuela secundaria y la proporción de inscripcion de educación superior de las escuelas participantes.</a:t>
            </a:r>
            <a:endParaRPr sz="2400" b="1">
              <a:solidFill>
                <a:srgbClr val="534949"/>
              </a:solidFill>
              <a:latin typeface="Economica"/>
              <a:ea typeface="Economica"/>
              <a:cs typeface="Economica"/>
              <a:sym typeface="Economica"/>
            </a:endParaRPr>
          </a:p>
          <a:p>
            <a:pPr marL="457200" lvl="0" indent="-381000" algn="l" rtl="0">
              <a:lnSpc>
                <a:spcPct val="100000"/>
              </a:lnSpc>
              <a:spcBef>
                <a:spcPts val="0"/>
              </a:spcBef>
              <a:spcAft>
                <a:spcPts val="0"/>
              </a:spcAft>
              <a:buClr>
                <a:srgbClr val="534949"/>
              </a:buClr>
              <a:buSzPts val="2400"/>
              <a:buFont typeface="Economica"/>
              <a:buAutoNum type="arabicPeriod"/>
            </a:pPr>
            <a:r>
              <a:rPr lang="en" sz="2400" b="1">
                <a:solidFill>
                  <a:srgbClr val="534949"/>
                </a:solidFill>
                <a:latin typeface="Economica"/>
                <a:ea typeface="Economica"/>
                <a:cs typeface="Economica"/>
                <a:sym typeface="Economica"/>
              </a:rPr>
              <a:t>Aumentar el conocimiento de los estudiantes y las familias sobre las opciones de educación superior, la preparación y el financiamiento.</a:t>
            </a:r>
            <a:endParaRPr sz="2400" b="1">
              <a:solidFill>
                <a:srgbClr val="534949"/>
              </a:solidFill>
              <a:latin typeface="Economica"/>
              <a:ea typeface="Economica"/>
              <a:cs typeface="Economica"/>
              <a:sym typeface="Economica"/>
            </a:endParaRPr>
          </a:p>
          <a:p>
            <a:pPr marL="457200" lvl="0" indent="0" algn="l" rtl="0">
              <a:lnSpc>
                <a:spcPct val="100000"/>
              </a:lnSpc>
              <a:spcBef>
                <a:spcPts val="480"/>
              </a:spcBef>
              <a:spcAft>
                <a:spcPts val="0"/>
              </a:spcAft>
              <a:buNone/>
            </a:pPr>
            <a:endParaRPr sz="2400" b="1">
              <a:solidFill>
                <a:srgbClr val="534949"/>
              </a:solidFill>
              <a:latin typeface="Calibri"/>
              <a:ea typeface="Calibri"/>
              <a:cs typeface="Calibri"/>
              <a:sym typeface="Calibri"/>
            </a:endParaRPr>
          </a:p>
          <a:p>
            <a:pPr marL="457200" lvl="0" indent="0" algn="l" rtl="0">
              <a:lnSpc>
                <a:spcPct val="100000"/>
              </a:lnSpc>
              <a:spcBef>
                <a:spcPts val="0"/>
              </a:spcBef>
              <a:spcAft>
                <a:spcPts val="0"/>
              </a:spcAft>
              <a:buNone/>
            </a:pPr>
            <a:endParaRPr sz="2700" b="1">
              <a:solidFill>
                <a:srgbClr val="394450"/>
              </a:solidFill>
              <a:latin typeface="Calibri"/>
              <a:ea typeface="Calibri"/>
              <a:cs typeface="Calibri"/>
              <a:sym typeface="Calibri"/>
            </a:endParaRPr>
          </a:p>
          <a:p>
            <a:pPr marL="0" lvl="0" indent="0" algn="l" rtl="0">
              <a:spcBef>
                <a:spcPts val="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1"/>
          <p:cNvSpPr txBox="1">
            <a:spLocks noGrp="1"/>
          </p:cNvSpPr>
          <p:nvPr>
            <p:ph type="title"/>
          </p:nvPr>
        </p:nvSpPr>
        <p:spPr>
          <a:xfrm>
            <a:off x="311700" y="46587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rgbClr val="C35800"/>
              </a:buClr>
              <a:buSzPts val="3959"/>
              <a:buFont typeface="Calibri"/>
              <a:buNone/>
            </a:pPr>
            <a:r>
              <a:rPr lang="en" sz="3959" b="1">
                <a:solidFill>
                  <a:srgbClr val="E69138"/>
                </a:solidFill>
              </a:rPr>
              <a:t>Lo que GEAR UP ofrece </a:t>
            </a:r>
            <a:endParaRPr sz="3959" b="1">
              <a:solidFill>
                <a:srgbClr val="E69138"/>
              </a:solidFill>
            </a:endParaRPr>
          </a:p>
          <a:p>
            <a:pPr marL="0" lvl="0" indent="0" algn="ctr" rtl="0">
              <a:spcBef>
                <a:spcPts val="0"/>
              </a:spcBef>
              <a:spcAft>
                <a:spcPts val="0"/>
              </a:spcAft>
              <a:buClr>
                <a:srgbClr val="C35800"/>
              </a:buClr>
              <a:buSzPts val="3959"/>
              <a:buFont typeface="Calibri"/>
              <a:buNone/>
            </a:pPr>
            <a:r>
              <a:rPr lang="en" sz="3959" b="1">
                <a:solidFill>
                  <a:srgbClr val="E69138"/>
                </a:solidFill>
              </a:rPr>
              <a:t>para nuestras familias:</a:t>
            </a:r>
            <a:endParaRPr>
              <a:solidFill>
                <a:srgbClr val="E69138"/>
              </a:solidFill>
            </a:endParaRPr>
          </a:p>
        </p:txBody>
      </p:sp>
      <p:sp>
        <p:nvSpPr>
          <p:cNvPr id="153" name="Google Shape;153;p31"/>
          <p:cNvSpPr txBox="1">
            <a:spLocks noGrp="1"/>
          </p:cNvSpPr>
          <p:nvPr>
            <p:ph type="body" idx="1"/>
          </p:nvPr>
        </p:nvSpPr>
        <p:spPr>
          <a:xfrm>
            <a:off x="311700" y="1376300"/>
            <a:ext cx="8753100" cy="33540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394450"/>
              </a:buClr>
              <a:buSzPts val="2400"/>
              <a:buFont typeface="Economica"/>
              <a:buChar char="●"/>
            </a:pPr>
            <a:r>
              <a:rPr lang="en" sz="2400" b="1">
                <a:solidFill>
                  <a:srgbClr val="394450"/>
                </a:solidFill>
                <a:latin typeface="Economica"/>
                <a:ea typeface="Economica"/>
                <a:cs typeface="Economica"/>
                <a:sym typeface="Economica"/>
              </a:rPr>
              <a:t>Visitas al campus universitario</a:t>
            </a:r>
            <a:endParaRPr sz="2400" b="1">
              <a:solidFill>
                <a:srgbClr val="394450"/>
              </a:solidFill>
              <a:latin typeface="Economica"/>
              <a:ea typeface="Economica"/>
              <a:cs typeface="Economica"/>
              <a:sym typeface="Economica"/>
            </a:endParaRPr>
          </a:p>
          <a:p>
            <a:pPr marL="457200" lvl="0" indent="-381000" algn="l" rtl="0">
              <a:lnSpc>
                <a:spcPct val="150000"/>
              </a:lnSpc>
              <a:spcBef>
                <a:spcPts val="0"/>
              </a:spcBef>
              <a:spcAft>
                <a:spcPts val="0"/>
              </a:spcAft>
              <a:buClr>
                <a:srgbClr val="394450"/>
              </a:buClr>
              <a:buSzPts val="2400"/>
              <a:buFont typeface="Economica"/>
              <a:buChar char="●"/>
            </a:pPr>
            <a:r>
              <a:rPr lang="en" sz="2400" b="1">
                <a:solidFill>
                  <a:srgbClr val="394450"/>
                </a:solidFill>
                <a:latin typeface="Economica"/>
                <a:ea typeface="Economica"/>
                <a:cs typeface="Economica"/>
                <a:sym typeface="Economica"/>
              </a:rPr>
              <a:t>Preparación universitaria eventos familiares</a:t>
            </a:r>
            <a:endParaRPr sz="2400" b="1">
              <a:solidFill>
                <a:srgbClr val="394450"/>
              </a:solidFill>
              <a:latin typeface="Economica"/>
              <a:ea typeface="Economica"/>
              <a:cs typeface="Economica"/>
              <a:sym typeface="Economica"/>
            </a:endParaRPr>
          </a:p>
          <a:p>
            <a:pPr marL="457200" lvl="0" indent="-381000" algn="l" rtl="0">
              <a:lnSpc>
                <a:spcPct val="150000"/>
              </a:lnSpc>
              <a:spcBef>
                <a:spcPts val="0"/>
              </a:spcBef>
              <a:spcAft>
                <a:spcPts val="0"/>
              </a:spcAft>
              <a:buClr>
                <a:srgbClr val="394450"/>
              </a:buClr>
              <a:buSzPts val="2400"/>
              <a:buFont typeface="Economica"/>
              <a:buChar char="●"/>
            </a:pPr>
            <a:r>
              <a:rPr lang="en" sz="2400" b="1">
                <a:solidFill>
                  <a:srgbClr val="394450"/>
                </a:solidFill>
                <a:latin typeface="Economica"/>
                <a:ea typeface="Economica"/>
                <a:cs typeface="Economica"/>
                <a:sym typeface="Economica"/>
              </a:rPr>
              <a:t>Ofrece una academia exclusiva de liderazgo para padres</a:t>
            </a:r>
            <a:endParaRPr sz="2400" b="1">
              <a:solidFill>
                <a:srgbClr val="394450"/>
              </a:solidFill>
              <a:latin typeface="Economica"/>
              <a:ea typeface="Economica"/>
              <a:cs typeface="Economica"/>
              <a:sym typeface="Economica"/>
            </a:endParaRPr>
          </a:p>
          <a:p>
            <a:pPr marL="457200" lvl="0" indent="-381000" algn="l" rtl="0">
              <a:lnSpc>
                <a:spcPct val="150000"/>
              </a:lnSpc>
              <a:spcBef>
                <a:spcPts val="0"/>
              </a:spcBef>
              <a:spcAft>
                <a:spcPts val="0"/>
              </a:spcAft>
              <a:buClr>
                <a:srgbClr val="394450"/>
              </a:buClr>
              <a:buSzPts val="2400"/>
              <a:buFont typeface="Economica"/>
              <a:buChar char="●"/>
            </a:pPr>
            <a:r>
              <a:rPr lang="en" sz="2400" b="1">
                <a:solidFill>
                  <a:srgbClr val="394450"/>
                </a:solidFill>
                <a:latin typeface="Economica"/>
                <a:ea typeface="Economica"/>
                <a:cs typeface="Economica"/>
                <a:sym typeface="Economica"/>
              </a:rPr>
              <a:t>Tutoría profesional para estudiantes</a:t>
            </a:r>
            <a:endParaRPr sz="2400" b="1">
              <a:solidFill>
                <a:srgbClr val="394450"/>
              </a:solidFill>
              <a:latin typeface="Economica"/>
              <a:ea typeface="Economica"/>
              <a:cs typeface="Economica"/>
              <a:sym typeface="Economica"/>
            </a:endParaRPr>
          </a:p>
          <a:p>
            <a:pPr marL="457200" lvl="0" indent="-381000" algn="l" rtl="0">
              <a:lnSpc>
                <a:spcPct val="150000"/>
              </a:lnSpc>
              <a:spcBef>
                <a:spcPts val="0"/>
              </a:spcBef>
              <a:spcAft>
                <a:spcPts val="0"/>
              </a:spcAft>
              <a:buClr>
                <a:srgbClr val="394450"/>
              </a:buClr>
              <a:buSzPts val="2400"/>
              <a:buFont typeface="Economica"/>
              <a:buChar char="●"/>
            </a:pPr>
            <a:r>
              <a:rPr lang="en" sz="2400" b="1">
                <a:solidFill>
                  <a:srgbClr val="394450"/>
                </a:solidFill>
                <a:latin typeface="Economica"/>
                <a:ea typeface="Economica"/>
                <a:cs typeface="Economica"/>
                <a:sym typeface="Economica"/>
              </a:rPr>
              <a:t>Proporciona desarrollo profesional para toda la escuela</a:t>
            </a:r>
            <a:endParaRPr sz="2400">
              <a:latin typeface="Economica"/>
              <a:ea typeface="Economica"/>
              <a:cs typeface="Economica"/>
              <a:sym typeface="Economic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2"/>
          <p:cNvSpPr txBox="1">
            <a:spLocks noGrp="1"/>
          </p:cNvSpPr>
          <p:nvPr>
            <p:ph type="body" idx="1"/>
          </p:nvPr>
        </p:nvSpPr>
        <p:spPr>
          <a:xfrm>
            <a:off x="347675" y="160450"/>
            <a:ext cx="8520600" cy="3354000"/>
          </a:xfrm>
          <a:prstGeom prst="rect">
            <a:avLst/>
          </a:prstGeom>
        </p:spPr>
        <p:txBody>
          <a:bodyPr spcFirstLastPara="1" wrap="square" lIns="91425" tIns="91425" rIns="91425" bIns="91425" anchor="t" anchorCtr="0">
            <a:noAutofit/>
          </a:bodyPr>
          <a:lstStyle/>
          <a:p>
            <a:pPr marL="0" lvl="0" indent="0" algn="ctr" rtl="0">
              <a:lnSpc>
                <a:spcPct val="100000"/>
              </a:lnSpc>
              <a:spcBef>
                <a:spcPts val="560"/>
              </a:spcBef>
              <a:spcAft>
                <a:spcPts val="0"/>
              </a:spcAft>
              <a:buClr>
                <a:schemeClr val="dk1"/>
              </a:buClr>
              <a:buSzPts val="1100"/>
              <a:buFont typeface="Arial"/>
              <a:buNone/>
            </a:pPr>
            <a:r>
              <a:rPr lang="en" sz="3600" b="1">
                <a:solidFill>
                  <a:srgbClr val="E69138"/>
                </a:solidFill>
                <a:latin typeface="Economica"/>
                <a:ea typeface="Economica"/>
                <a:cs typeface="Economica"/>
                <a:sym typeface="Economica"/>
              </a:rPr>
              <a:t>Gira y habla …</a:t>
            </a:r>
            <a:endParaRPr sz="3600" b="1">
              <a:solidFill>
                <a:srgbClr val="E69138"/>
              </a:solidFill>
              <a:latin typeface="Economica"/>
              <a:ea typeface="Economica"/>
              <a:cs typeface="Economica"/>
              <a:sym typeface="Economica"/>
            </a:endParaRPr>
          </a:p>
          <a:p>
            <a:pPr marL="0" lvl="0" indent="0" algn="ctr" rtl="0">
              <a:lnSpc>
                <a:spcPct val="100000"/>
              </a:lnSpc>
              <a:spcBef>
                <a:spcPts val="560"/>
              </a:spcBef>
              <a:spcAft>
                <a:spcPts val="0"/>
              </a:spcAft>
              <a:buClr>
                <a:schemeClr val="dk1"/>
              </a:buClr>
              <a:buSzPts val="1100"/>
              <a:buFont typeface="Arial"/>
              <a:buNone/>
            </a:pPr>
            <a:r>
              <a:rPr lang="en" sz="2400">
                <a:solidFill>
                  <a:srgbClr val="675D59"/>
                </a:solidFill>
                <a:latin typeface="Economica"/>
                <a:ea typeface="Economica"/>
                <a:cs typeface="Economica"/>
                <a:sym typeface="Economica"/>
              </a:rPr>
              <a:t>Encuentra otra familia y discute la siguiente pregunta:</a:t>
            </a:r>
            <a:endParaRPr sz="2400">
              <a:solidFill>
                <a:srgbClr val="675D59"/>
              </a:solidFill>
              <a:latin typeface="Economica"/>
              <a:ea typeface="Economica"/>
              <a:cs typeface="Economica"/>
              <a:sym typeface="Economica"/>
            </a:endParaRPr>
          </a:p>
          <a:p>
            <a:pPr marL="0" lvl="0" indent="0" algn="ctr" rtl="0">
              <a:lnSpc>
                <a:spcPct val="100000"/>
              </a:lnSpc>
              <a:spcBef>
                <a:spcPts val="560"/>
              </a:spcBef>
              <a:spcAft>
                <a:spcPts val="0"/>
              </a:spcAft>
              <a:buClr>
                <a:schemeClr val="dk1"/>
              </a:buClr>
              <a:buSzPts val="1100"/>
              <a:buFont typeface="Arial"/>
              <a:buNone/>
            </a:pPr>
            <a:endParaRPr sz="2400">
              <a:solidFill>
                <a:srgbClr val="675D59"/>
              </a:solidFill>
              <a:latin typeface="Economica"/>
              <a:ea typeface="Economica"/>
              <a:cs typeface="Economica"/>
              <a:sym typeface="Economica"/>
            </a:endParaRPr>
          </a:p>
          <a:p>
            <a:pPr marL="0" lvl="0" indent="0" algn="ctr" rtl="0">
              <a:lnSpc>
                <a:spcPct val="100000"/>
              </a:lnSpc>
              <a:spcBef>
                <a:spcPts val="560"/>
              </a:spcBef>
              <a:spcAft>
                <a:spcPts val="0"/>
              </a:spcAft>
              <a:buClr>
                <a:schemeClr val="dk1"/>
              </a:buClr>
              <a:buSzPts val="1100"/>
              <a:buFont typeface="Arial"/>
              <a:buNone/>
            </a:pPr>
            <a:r>
              <a:rPr lang="en" sz="2800" b="1">
                <a:solidFill>
                  <a:srgbClr val="675D59"/>
                </a:solidFill>
                <a:latin typeface="Economica"/>
                <a:ea typeface="Economica"/>
                <a:cs typeface="Economica"/>
                <a:sym typeface="Economica"/>
              </a:rPr>
              <a:t>¿Cuáles son los beneficios de continuar su educación después de graduarse de la escuela secundaria?</a:t>
            </a:r>
            <a:endParaRPr sz="2800" b="1">
              <a:solidFill>
                <a:srgbClr val="675D59"/>
              </a:solidFill>
              <a:latin typeface="Economica"/>
              <a:ea typeface="Economica"/>
              <a:cs typeface="Economica"/>
              <a:sym typeface="Economica"/>
            </a:endParaRPr>
          </a:p>
          <a:p>
            <a:pPr marL="0" lvl="0" indent="0" algn="l" rtl="0">
              <a:spcBef>
                <a:spcPts val="0"/>
              </a:spcBef>
              <a:spcAft>
                <a:spcPts val="1600"/>
              </a:spcAft>
              <a:buNone/>
            </a:pPr>
            <a:endParaRPr/>
          </a:p>
        </p:txBody>
      </p:sp>
      <p:pic>
        <p:nvPicPr>
          <p:cNvPr id="159" name="Google Shape;159;p32"/>
          <p:cNvPicPr preferRelativeResize="0"/>
          <p:nvPr/>
        </p:nvPicPr>
        <p:blipFill>
          <a:blip r:embed="rId3">
            <a:alphaModFix/>
          </a:blip>
          <a:stretch>
            <a:fillRect/>
          </a:stretch>
        </p:blipFill>
        <p:spPr>
          <a:xfrm>
            <a:off x="2590125" y="3096900"/>
            <a:ext cx="3474275" cy="1819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body" idx="1"/>
          </p:nvPr>
        </p:nvSpPr>
        <p:spPr>
          <a:xfrm>
            <a:off x="311700" y="56975"/>
            <a:ext cx="8520600" cy="607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600">
                <a:solidFill>
                  <a:srgbClr val="E69138"/>
                </a:solidFill>
                <a:latin typeface="Economica"/>
                <a:ea typeface="Economica"/>
                <a:cs typeface="Economica"/>
                <a:sym typeface="Economica"/>
              </a:rPr>
              <a:t>10 razones Para Seguir una Educación Postsecundaria </a:t>
            </a:r>
            <a:endParaRPr sz="3600">
              <a:solidFill>
                <a:srgbClr val="E69138"/>
              </a:solidFill>
              <a:latin typeface="Economica"/>
              <a:ea typeface="Economica"/>
              <a:cs typeface="Economica"/>
              <a:sym typeface="Economica"/>
            </a:endParaRPr>
          </a:p>
        </p:txBody>
      </p:sp>
      <p:sp>
        <p:nvSpPr>
          <p:cNvPr id="165" name="Google Shape;165;p33"/>
          <p:cNvSpPr txBox="1"/>
          <p:nvPr/>
        </p:nvSpPr>
        <p:spPr>
          <a:xfrm>
            <a:off x="578950" y="1649300"/>
            <a:ext cx="8785800" cy="6072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2400">
                <a:solidFill>
                  <a:schemeClr val="dk1"/>
                </a:solidFill>
                <a:latin typeface="Economica"/>
                <a:ea typeface="Economica"/>
                <a:cs typeface="Economica"/>
                <a:sym typeface="Economica"/>
              </a:rPr>
              <a:t>             Vida familiar más saludable </a:t>
            </a:r>
            <a:r>
              <a:rPr lang="en" sz="1800">
                <a:solidFill>
                  <a:schemeClr val="dk1"/>
                </a:solidFill>
                <a:latin typeface="Economica"/>
                <a:ea typeface="Economica"/>
                <a:cs typeface="Economica"/>
                <a:sym typeface="Economica"/>
              </a:rPr>
              <a:t>(menos divorcio, los niños tiene más éxito en la escuela)</a:t>
            </a:r>
            <a:endParaRPr sz="1800">
              <a:latin typeface="Economica"/>
              <a:ea typeface="Economica"/>
              <a:cs typeface="Economica"/>
              <a:sym typeface="Economica"/>
            </a:endParaRPr>
          </a:p>
        </p:txBody>
      </p:sp>
      <p:sp>
        <p:nvSpPr>
          <p:cNvPr id="166" name="Google Shape;166;p33"/>
          <p:cNvSpPr txBox="1"/>
          <p:nvPr/>
        </p:nvSpPr>
        <p:spPr>
          <a:xfrm>
            <a:off x="258275" y="746475"/>
            <a:ext cx="7336500" cy="51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50">
                <a:solidFill>
                  <a:schemeClr val="dk1"/>
                </a:solidFill>
                <a:latin typeface="Calibri"/>
                <a:ea typeface="Calibri"/>
                <a:cs typeface="Calibri"/>
                <a:sym typeface="Calibri"/>
              </a:rPr>
              <a:t>                                                                </a:t>
            </a:r>
            <a:r>
              <a:rPr lang="en" sz="2400">
                <a:solidFill>
                  <a:schemeClr val="dk1"/>
                </a:solidFill>
                <a:latin typeface="Economica"/>
                <a:ea typeface="Economica"/>
                <a:cs typeface="Economica"/>
                <a:sym typeface="Economica"/>
              </a:rPr>
              <a:t>Más en ganancias de por vida</a:t>
            </a:r>
            <a:endParaRPr sz="2400">
              <a:latin typeface="Economica"/>
              <a:ea typeface="Economica"/>
              <a:cs typeface="Economica"/>
              <a:sym typeface="Economica"/>
            </a:endParaRPr>
          </a:p>
        </p:txBody>
      </p:sp>
      <p:sp>
        <p:nvSpPr>
          <p:cNvPr id="167" name="Google Shape;167;p33"/>
          <p:cNvSpPr txBox="1"/>
          <p:nvPr/>
        </p:nvSpPr>
        <p:spPr>
          <a:xfrm>
            <a:off x="182050" y="1210775"/>
            <a:ext cx="9087300" cy="42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Economica"/>
                <a:ea typeface="Economica"/>
                <a:cs typeface="Economica"/>
                <a:sym typeface="Economica"/>
              </a:rPr>
              <a:t>                            Niveles más altos de compromiso cívico </a:t>
            </a:r>
            <a:r>
              <a:rPr lang="en" sz="1800">
                <a:solidFill>
                  <a:schemeClr val="dk1"/>
                </a:solidFill>
                <a:latin typeface="Economica"/>
                <a:ea typeface="Economica"/>
                <a:cs typeface="Economica"/>
                <a:sym typeface="Economica"/>
              </a:rPr>
              <a:t>(votar, postularse para un cargo, ser voluntario)</a:t>
            </a:r>
            <a:endParaRPr sz="1800">
              <a:latin typeface="Economica"/>
              <a:ea typeface="Economica"/>
              <a:cs typeface="Economica"/>
              <a:sym typeface="Economica"/>
            </a:endParaRPr>
          </a:p>
        </p:txBody>
      </p:sp>
      <p:sp>
        <p:nvSpPr>
          <p:cNvPr id="168" name="Google Shape;168;p33"/>
          <p:cNvSpPr txBox="1"/>
          <p:nvPr/>
        </p:nvSpPr>
        <p:spPr>
          <a:xfrm>
            <a:off x="1832925" y="2048375"/>
            <a:ext cx="2438400" cy="2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Economica"/>
                <a:ea typeface="Economica"/>
                <a:cs typeface="Economica"/>
                <a:sym typeface="Economica"/>
              </a:rPr>
              <a:t>Vivir la vida más larga</a:t>
            </a:r>
            <a:endParaRPr sz="2400">
              <a:latin typeface="Economica"/>
              <a:ea typeface="Economica"/>
              <a:cs typeface="Economica"/>
              <a:sym typeface="Economica"/>
            </a:endParaRPr>
          </a:p>
        </p:txBody>
      </p:sp>
      <p:sp>
        <p:nvSpPr>
          <p:cNvPr id="169" name="Google Shape;169;p33"/>
          <p:cNvSpPr txBox="1"/>
          <p:nvPr/>
        </p:nvSpPr>
        <p:spPr>
          <a:xfrm>
            <a:off x="1784300" y="2471163"/>
            <a:ext cx="4970100" cy="2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50">
                <a:solidFill>
                  <a:schemeClr val="dk1"/>
                </a:solidFill>
                <a:latin typeface="Calibri"/>
                <a:ea typeface="Calibri"/>
                <a:cs typeface="Calibri"/>
                <a:sym typeface="Calibri"/>
              </a:rPr>
              <a:t> </a:t>
            </a:r>
            <a:r>
              <a:rPr lang="en" sz="2400">
                <a:solidFill>
                  <a:schemeClr val="dk1"/>
                </a:solidFill>
                <a:latin typeface="Economica"/>
                <a:ea typeface="Economica"/>
                <a:cs typeface="Economica"/>
                <a:sym typeface="Economica"/>
              </a:rPr>
              <a:t>Mejor salud mental y física</a:t>
            </a:r>
            <a:endParaRPr sz="2400">
              <a:latin typeface="Economica"/>
              <a:ea typeface="Economica"/>
              <a:cs typeface="Economica"/>
              <a:sym typeface="Economica"/>
            </a:endParaRPr>
          </a:p>
        </p:txBody>
      </p:sp>
      <p:sp>
        <p:nvSpPr>
          <p:cNvPr id="170" name="Google Shape;170;p33"/>
          <p:cNvSpPr txBox="1"/>
          <p:nvPr/>
        </p:nvSpPr>
        <p:spPr>
          <a:xfrm>
            <a:off x="1784300" y="2859675"/>
            <a:ext cx="5118000" cy="2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Economica"/>
                <a:ea typeface="Economica"/>
                <a:cs typeface="Economica"/>
                <a:sym typeface="Economica"/>
              </a:rPr>
              <a:t>Mentores profesionales y una red de por vida</a:t>
            </a:r>
            <a:endParaRPr sz="2400">
              <a:latin typeface="Economica"/>
              <a:ea typeface="Economica"/>
              <a:cs typeface="Economica"/>
              <a:sym typeface="Economica"/>
            </a:endParaRPr>
          </a:p>
        </p:txBody>
      </p:sp>
      <p:sp>
        <p:nvSpPr>
          <p:cNvPr id="171" name="Google Shape;171;p33"/>
          <p:cNvSpPr txBox="1"/>
          <p:nvPr/>
        </p:nvSpPr>
        <p:spPr>
          <a:xfrm>
            <a:off x="1651025" y="3247863"/>
            <a:ext cx="4551000" cy="2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Economica"/>
                <a:ea typeface="Economica"/>
                <a:cs typeface="Economica"/>
                <a:sym typeface="Economica"/>
              </a:rPr>
              <a:t>  Sentido de logro e independencia</a:t>
            </a:r>
            <a:r>
              <a:rPr lang="en" sz="850">
                <a:solidFill>
                  <a:schemeClr val="dk1"/>
                </a:solidFill>
                <a:latin typeface="Calibri"/>
                <a:ea typeface="Calibri"/>
                <a:cs typeface="Calibri"/>
                <a:sym typeface="Calibri"/>
              </a:rPr>
              <a:t> </a:t>
            </a:r>
            <a:endParaRPr>
              <a:latin typeface="Open Sans"/>
              <a:ea typeface="Open Sans"/>
              <a:cs typeface="Open Sans"/>
              <a:sym typeface="Open Sans"/>
            </a:endParaRPr>
          </a:p>
        </p:txBody>
      </p:sp>
      <p:sp>
        <p:nvSpPr>
          <p:cNvPr id="172" name="Google Shape;172;p33"/>
          <p:cNvSpPr txBox="1"/>
          <p:nvPr/>
        </p:nvSpPr>
        <p:spPr>
          <a:xfrm>
            <a:off x="1773800" y="3636075"/>
            <a:ext cx="5279100" cy="2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Economica"/>
                <a:ea typeface="Economica"/>
                <a:cs typeface="Economica"/>
                <a:sym typeface="Economica"/>
              </a:rPr>
              <a:t>Mayor satisfacción laboral</a:t>
            </a:r>
            <a:endParaRPr sz="2400">
              <a:latin typeface="Economica"/>
              <a:ea typeface="Economica"/>
              <a:cs typeface="Economica"/>
              <a:sym typeface="Economica"/>
            </a:endParaRPr>
          </a:p>
        </p:txBody>
      </p:sp>
      <p:sp>
        <p:nvSpPr>
          <p:cNvPr id="173" name="Google Shape;173;p33"/>
          <p:cNvSpPr txBox="1"/>
          <p:nvPr/>
        </p:nvSpPr>
        <p:spPr>
          <a:xfrm>
            <a:off x="1773800" y="4024275"/>
            <a:ext cx="6756300" cy="2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Economica"/>
                <a:ea typeface="Economica"/>
                <a:cs typeface="Economica"/>
                <a:sym typeface="Economica"/>
              </a:rPr>
              <a:t>Aumento de la creatividad y resolución de problemas.</a:t>
            </a:r>
            <a:endParaRPr sz="2400">
              <a:latin typeface="Economica"/>
              <a:ea typeface="Economica"/>
              <a:cs typeface="Economica"/>
              <a:sym typeface="Economica"/>
            </a:endParaRPr>
          </a:p>
        </p:txBody>
      </p:sp>
      <p:sp>
        <p:nvSpPr>
          <p:cNvPr id="174" name="Google Shape;174;p33"/>
          <p:cNvSpPr txBox="1"/>
          <p:nvPr/>
        </p:nvSpPr>
        <p:spPr>
          <a:xfrm>
            <a:off x="1773800" y="4412475"/>
            <a:ext cx="4694700" cy="2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Economica"/>
                <a:ea typeface="Economica"/>
                <a:cs typeface="Economica"/>
                <a:sym typeface="Economica"/>
              </a:rPr>
              <a:t>Preparado para la economía tecnológica.</a:t>
            </a:r>
            <a:endParaRPr sz="2400">
              <a:latin typeface="Economica"/>
              <a:ea typeface="Economica"/>
              <a:cs typeface="Economica"/>
              <a:sym typeface="Economica"/>
            </a:endParaRPr>
          </a:p>
        </p:txBody>
      </p:sp>
      <p:pic>
        <p:nvPicPr>
          <p:cNvPr id="175" name="Google Shape;175;p33"/>
          <p:cNvPicPr preferRelativeResize="0"/>
          <p:nvPr/>
        </p:nvPicPr>
        <p:blipFill rotWithShape="1">
          <a:blip r:embed="rId3">
            <a:alphaModFix/>
          </a:blip>
          <a:srcRect l="21990" t="28854" r="29508" b="21930"/>
          <a:stretch/>
        </p:blipFill>
        <p:spPr>
          <a:xfrm>
            <a:off x="650499" y="1161175"/>
            <a:ext cx="602538" cy="607200"/>
          </a:xfrm>
          <a:prstGeom prst="rect">
            <a:avLst/>
          </a:prstGeom>
          <a:noFill/>
          <a:ln>
            <a:noFill/>
          </a:ln>
        </p:spPr>
      </p:pic>
      <p:pic>
        <p:nvPicPr>
          <p:cNvPr id="176" name="Google Shape;176;p33"/>
          <p:cNvPicPr preferRelativeResize="0"/>
          <p:nvPr/>
        </p:nvPicPr>
        <p:blipFill>
          <a:blip r:embed="rId4">
            <a:alphaModFix/>
          </a:blip>
          <a:stretch>
            <a:fillRect/>
          </a:stretch>
        </p:blipFill>
        <p:spPr>
          <a:xfrm>
            <a:off x="336775" y="1411475"/>
            <a:ext cx="1229975" cy="1082875"/>
          </a:xfrm>
          <a:prstGeom prst="rect">
            <a:avLst/>
          </a:prstGeom>
          <a:noFill/>
          <a:ln>
            <a:noFill/>
          </a:ln>
        </p:spPr>
      </p:pic>
      <p:pic>
        <p:nvPicPr>
          <p:cNvPr id="177" name="Google Shape;177;p33"/>
          <p:cNvPicPr preferRelativeResize="0"/>
          <p:nvPr/>
        </p:nvPicPr>
        <p:blipFill>
          <a:blip r:embed="rId5">
            <a:alphaModFix/>
          </a:blip>
          <a:stretch>
            <a:fillRect/>
          </a:stretch>
        </p:blipFill>
        <p:spPr>
          <a:xfrm>
            <a:off x="237550" y="1807650"/>
            <a:ext cx="1428425" cy="1321925"/>
          </a:xfrm>
          <a:prstGeom prst="rect">
            <a:avLst/>
          </a:prstGeom>
          <a:noFill/>
          <a:ln>
            <a:noFill/>
          </a:ln>
        </p:spPr>
      </p:pic>
      <p:pic>
        <p:nvPicPr>
          <p:cNvPr id="178" name="Google Shape;178;p33"/>
          <p:cNvPicPr preferRelativeResize="0"/>
          <p:nvPr/>
        </p:nvPicPr>
        <p:blipFill>
          <a:blip r:embed="rId6">
            <a:alphaModFix/>
          </a:blip>
          <a:stretch>
            <a:fillRect/>
          </a:stretch>
        </p:blipFill>
        <p:spPr>
          <a:xfrm>
            <a:off x="283188" y="553000"/>
            <a:ext cx="1428425" cy="1082875"/>
          </a:xfrm>
          <a:prstGeom prst="rect">
            <a:avLst/>
          </a:prstGeom>
          <a:noFill/>
          <a:ln>
            <a:noFill/>
          </a:ln>
        </p:spPr>
      </p:pic>
      <p:pic>
        <p:nvPicPr>
          <p:cNvPr id="179" name="Google Shape;179;p33"/>
          <p:cNvPicPr preferRelativeResize="0"/>
          <p:nvPr/>
        </p:nvPicPr>
        <p:blipFill>
          <a:blip r:embed="rId7">
            <a:alphaModFix/>
          </a:blip>
          <a:stretch>
            <a:fillRect/>
          </a:stretch>
        </p:blipFill>
        <p:spPr>
          <a:xfrm>
            <a:off x="403087" y="2445975"/>
            <a:ext cx="1188675" cy="1082875"/>
          </a:xfrm>
          <a:prstGeom prst="rect">
            <a:avLst/>
          </a:prstGeom>
          <a:noFill/>
          <a:ln>
            <a:noFill/>
          </a:ln>
        </p:spPr>
      </p:pic>
      <p:pic>
        <p:nvPicPr>
          <p:cNvPr id="180" name="Google Shape;180;p33"/>
          <p:cNvPicPr preferRelativeResize="0"/>
          <p:nvPr/>
        </p:nvPicPr>
        <p:blipFill>
          <a:blip r:embed="rId8">
            <a:alphaModFix/>
          </a:blip>
          <a:stretch>
            <a:fillRect/>
          </a:stretch>
        </p:blipFill>
        <p:spPr>
          <a:xfrm>
            <a:off x="322913" y="2874450"/>
            <a:ext cx="1359350" cy="1359350"/>
          </a:xfrm>
          <a:prstGeom prst="rect">
            <a:avLst/>
          </a:prstGeom>
          <a:noFill/>
          <a:ln>
            <a:noFill/>
          </a:ln>
        </p:spPr>
      </p:pic>
      <p:pic>
        <p:nvPicPr>
          <p:cNvPr id="181" name="Google Shape;181;p33"/>
          <p:cNvPicPr preferRelativeResize="0"/>
          <p:nvPr/>
        </p:nvPicPr>
        <p:blipFill>
          <a:blip r:embed="rId9">
            <a:alphaModFix/>
          </a:blip>
          <a:stretch>
            <a:fillRect/>
          </a:stretch>
        </p:blipFill>
        <p:spPr>
          <a:xfrm>
            <a:off x="364413" y="3510513"/>
            <a:ext cx="1276350" cy="1276350"/>
          </a:xfrm>
          <a:prstGeom prst="rect">
            <a:avLst/>
          </a:prstGeom>
          <a:noFill/>
          <a:ln>
            <a:noFill/>
          </a:ln>
        </p:spPr>
      </p:pic>
      <p:pic>
        <p:nvPicPr>
          <p:cNvPr id="182" name="Google Shape;182;p33"/>
          <p:cNvPicPr preferRelativeResize="0"/>
          <p:nvPr/>
        </p:nvPicPr>
        <p:blipFill>
          <a:blip r:embed="rId10">
            <a:alphaModFix/>
          </a:blip>
          <a:stretch>
            <a:fillRect/>
          </a:stretch>
        </p:blipFill>
        <p:spPr>
          <a:xfrm>
            <a:off x="288351" y="3747250"/>
            <a:ext cx="1418107" cy="1276350"/>
          </a:xfrm>
          <a:prstGeom prst="rect">
            <a:avLst/>
          </a:prstGeom>
          <a:noFill/>
          <a:ln>
            <a:noFill/>
          </a:ln>
        </p:spPr>
      </p:pic>
      <p:pic>
        <p:nvPicPr>
          <p:cNvPr id="183" name="Google Shape;183;p33"/>
          <p:cNvPicPr preferRelativeResize="0"/>
          <p:nvPr/>
        </p:nvPicPr>
        <p:blipFill>
          <a:blip r:embed="rId11">
            <a:alphaModFix/>
          </a:blip>
          <a:stretch>
            <a:fillRect/>
          </a:stretch>
        </p:blipFill>
        <p:spPr>
          <a:xfrm>
            <a:off x="830888" y="4631250"/>
            <a:ext cx="333025" cy="333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1000"/>
                                        <p:tgtEl>
                                          <p:spTgt spid="17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 calcmode="lin" valueType="num">
                                      <p:cBhvr additive="base">
                                        <p:cTn id="12" dur="1000"/>
                                        <p:tgtEl>
                                          <p:spTgt spid="16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5"/>
                                        </p:tgtEl>
                                        <p:attrNameLst>
                                          <p:attrName>style.visibility</p:attrName>
                                        </p:attrNameLst>
                                      </p:cBhvr>
                                      <p:to>
                                        <p:strVal val="visible"/>
                                      </p:to>
                                    </p:set>
                                    <p:anim calcmode="lin" valueType="num">
                                      <p:cBhvr additive="base">
                                        <p:cTn id="17" dur="1000"/>
                                        <p:tgtEl>
                                          <p:spTgt spid="175"/>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67"/>
                                        </p:tgtEl>
                                        <p:attrNameLst>
                                          <p:attrName>style.visibility</p:attrName>
                                        </p:attrNameLst>
                                      </p:cBhvr>
                                      <p:to>
                                        <p:strVal val="visible"/>
                                      </p:to>
                                    </p:set>
                                    <p:anim calcmode="lin" valueType="num">
                                      <p:cBhvr additive="base">
                                        <p:cTn id="22" dur="1000"/>
                                        <p:tgtEl>
                                          <p:spTgt spid="167"/>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76"/>
                                        </p:tgtEl>
                                        <p:attrNameLst>
                                          <p:attrName>style.visibility</p:attrName>
                                        </p:attrNameLst>
                                      </p:cBhvr>
                                      <p:to>
                                        <p:strVal val="visible"/>
                                      </p:to>
                                    </p:set>
                                    <p:anim calcmode="lin" valueType="num">
                                      <p:cBhvr additive="base">
                                        <p:cTn id="27" dur="1000"/>
                                        <p:tgtEl>
                                          <p:spTgt spid="17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65"/>
                                        </p:tgtEl>
                                        <p:attrNameLst>
                                          <p:attrName>style.visibility</p:attrName>
                                        </p:attrNameLst>
                                      </p:cBhvr>
                                      <p:to>
                                        <p:strVal val="visible"/>
                                      </p:to>
                                    </p:set>
                                    <p:anim calcmode="lin" valueType="num">
                                      <p:cBhvr additive="base">
                                        <p:cTn id="32" dur="1000"/>
                                        <p:tgtEl>
                                          <p:spTgt spid="16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7"/>
                                        </p:tgtEl>
                                        <p:attrNameLst>
                                          <p:attrName>style.visibility</p:attrName>
                                        </p:attrNameLst>
                                      </p:cBhvr>
                                      <p:to>
                                        <p:strVal val="visible"/>
                                      </p:to>
                                    </p:set>
                                    <p:anim calcmode="lin" valueType="num">
                                      <p:cBhvr additive="base">
                                        <p:cTn id="37" dur="1000"/>
                                        <p:tgtEl>
                                          <p:spTgt spid="17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8"/>
                                        </p:tgtEl>
                                        <p:attrNameLst>
                                          <p:attrName>style.visibility</p:attrName>
                                        </p:attrNameLst>
                                      </p:cBhvr>
                                      <p:to>
                                        <p:strVal val="visible"/>
                                      </p:to>
                                    </p:set>
                                    <p:anim calcmode="lin" valueType="num">
                                      <p:cBhvr additive="base">
                                        <p:cTn id="42" dur="1000"/>
                                        <p:tgtEl>
                                          <p:spTgt spid="16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9"/>
                                        </p:tgtEl>
                                        <p:attrNameLst>
                                          <p:attrName>style.visibility</p:attrName>
                                        </p:attrNameLst>
                                      </p:cBhvr>
                                      <p:to>
                                        <p:strVal val="visible"/>
                                      </p:to>
                                    </p:set>
                                    <p:anim calcmode="lin" valueType="num">
                                      <p:cBhvr additive="base">
                                        <p:cTn id="47" dur="1000"/>
                                        <p:tgtEl>
                                          <p:spTgt spid="16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179"/>
                                        </p:tgtEl>
                                        <p:attrNameLst>
                                          <p:attrName>style.visibility</p:attrName>
                                        </p:attrNameLst>
                                      </p:cBhvr>
                                      <p:to>
                                        <p:strVal val="visible"/>
                                      </p:to>
                                    </p:set>
                                    <p:anim calcmode="lin" valueType="num">
                                      <p:cBhvr additive="base">
                                        <p:cTn id="52" dur="1000"/>
                                        <p:tgtEl>
                                          <p:spTgt spid="179"/>
                                        </p:tgtEl>
                                        <p:attrNameLst>
                                          <p:attrName>ppt_w</p:attrName>
                                        </p:attrNameLst>
                                      </p:cBhvr>
                                      <p:tavLst>
                                        <p:tav tm="0">
                                          <p:val>
                                            <p:strVal val="0"/>
                                          </p:val>
                                        </p:tav>
                                        <p:tav tm="100000">
                                          <p:val>
                                            <p:strVal val="#ppt_w"/>
                                          </p:val>
                                        </p:tav>
                                      </p:tavLst>
                                    </p:anim>
                                    <p:anim calcmode="lin" valueType="num">
                                      <p:cBhvr additive="base">
                                        <p:cTn id="53" dur="1000"/>
                                        <p:tgtEl>
                                          <p:spTgt spid="179"/>
                                        </p:tgtEl>
                                        <p:attrNameLst>
                                          <p:attrName>ppt_h</p:attrName>
                                        </p:attrNameLst>
                                      </p:cBhvr>
                                      <p:tavLst>
                                        <p:tav tm="0">
                                          <p:val>
                                            <p:str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170"/>
                                        </p:tgtEl>
                                        <p:attrNameLst>
                                          <p:attrName>style.visibility</p:attrName>
                                        </p:attrNameLst>
                                      </p:cBhvr>
                                      <p:to>
                                        <p:strVal val="visible"/>
                                      </p:to>
                                    </p:set>
                                    <p:anim calcmode="lin" valueType="num">
                                      <p:cBhvr additive="base">
                                        <p:cTn id="58" dur="1000"/>
                                        <p:tgtEl>
                                          <p:spTgt spid="170"/>
                                        </p:tgtEl>
                                        <p:attrNameLst>
                                          <p:attrName>ppt_w</p:attrName>
                                        </p:attrNameLst>
                                      </p:cBhvr>
                                      <p:tavLst>
                                        <p:tav tm="0">
                                          <p:val>
                                            <p:strVal val="0"/>
                                          </p:val>
                                        </p:tav>
                                        <p:tav tm="100000">
                                          <p:val>
                                            <p:strVal val="#ppt_w"/>
                                          </p:val>
                                        </p:tav>
                                      </p:tavLst>
                                    </p:anim>
                                    <p:anim calcmode="lin" valueType="num">
                                      <p:cBhvr additive="base">
                                        <p:cTn id="59" dur="1000"/>
                                        <p:tgtEl>
                                          <p:spTgt spid="170"/>
                                        </p:tgtEl>
                                        <p:attrNameLst>
                                          <p:attrName>ppt_h</p:attrName>
                                        </p:attrNameLst>
                                      </p:cBhvr>
                                      <p:tavLst>
                                        <p:tav tm="0">
                                          <p:val>
                                            <p:str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80"/>
                                        </p:tgtEl>
                                        <p:attrNameLst>
                                          <p:attrName>style.visibility</p:attrName>
                                        </p:attrNameLst>
                                      </p:cBhvr>
                                      <p:to>
                                        <p:strVal val="visible"/>
                                      </p:to>
                                    </p:set>
                                    <p:anim calcmode="lin" valueType="num">
                                      <p:cBhvr additive="base">
                                        <p:cTn id="64" dur="1000"/>
                                        <p:tgtEl>
                                          <p:spTgt spid="18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71"/>
                                        </p:tgtEl>
                                        <p:attrNameLst>
                                          <p:attrName>style.visibility</p:attrName>
                                        </p:attrNameLst>
                                      </p:cBhvr>
                                      <p:to>
                                        <p:strVal val="visible"/>
                                      </p:to>
                                    </p:set>
                                    <p:anim calcmode="lin" valueType="num">
                                      <p:cBhvr additive="base">
                                        <p:cTn id="69" dur="1000"/>
                                        <p:tgtEl>
                                          <p:spTgt spid="17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nodeType="clickEffect">
                                  <p:stCondLst>
                                    <p:cond delay="0"/>
                                  </p:stCondLst>
                                  <p:childTnLst>
                                    <p:set>
                                      <p:cBhvr>
                                        <p:cTn id="73" dur="1" fill="hold">
                                          <p:stCondLst>
                                            <p:cond delay="0"/>
                                          </p:stCondLst>
                                        </p:cTn>
                                        <p:tgtEl>
                                          <p:spTgt spid="181"/>
                                        </p:tgtEl>
                                        <p:attrNameLst>
                                          <p:attrName>style.visibility</p:attrName>
                                        </p:attrNameLst>
                                      </p:cBhvr>
                                      <p:to>
                                        <p:strVal val="visible"/>
                                      </p:to>
                                    </p:set>
                                    <p:anim calcmode="lin" valueType="num">
                                      <p:cBhvr additive="base">
                                        <p:cTn id="74" dur="1000"/>
                                        <p:tgtEl>
                                          <p:spTgt spid="181"/>
                                        </p:tgtEl>
                                        <p:attrNameLst>
                                          <p:attrName>ppt_x</p:attrName>
                                        </p:attrNameLst>
                                      </p:cBhvr>
                                      <p:tavLst>
                                        <p:tav tm="0">
                                          <p:val>
                                            <p:strVal val="#ppt_x-1"/>
                                          </p:val>
                                        </p:tav>
                                        <p:tav tm="100000">
                                          <p:val>
                                            <p:strVal val="#ppt_x"/>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72"/>
                                        </p:tgtEl>
                                        <p:attrNameLst>
                                          <p:attrName>style.visibility</p:attrName>
                                        </p:attrNameLst>
                                      </p:cBhvr>
                                      <p:to>
                                        <p:strVal val="visible"/>
                                      </p:to>
                                    </p:set>
                                    <p:anim calcmode="lin" valueType="num">
                                      <p:cBhvr additive="base">
                                        <p:cTn id="79" dur="1000"/>
                                        <p:tgtEl>
                                          <p:spTgt spid="172"/>
                                        </p:tgtEl>
                                        <p:attrNameLst>
                                          <p:attrName>ppt_x</p:attrName>
                                        </p:attrNameLst>
                                      </p:cBhvr>
                                      <p:tavLst>
                                        <p:tav tm="0">
                                          <p:val>
                                            <p:strVal val="#ppt_x-1"/>
                                          </p:val>
                                        </p:tav>
                                        <p:tav tm="100000">
                                          <p:val>
                                            <p:strVal val="#ppt_x"/>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nodeType="clickEffect">
                                  <p:stCondLst>
                                    <p:cond delay="0"/>
                                  </p:stCondLst>
                                  <p:childTnLst>
                                    <p:set>
                                      <p:cBhvr>
                                        <p:cTn id="83" dur="1" fill="hold">
                                          <p:stCondLst>
                                            <p:cond delay="0"/>
                                          </p:stCondLst>
                                        </p:cTn>
                                        <p:tgtEl>
                                          <p:spTgt spid="182"/>
                                        </p:tgtEl>
                                        <p:attrNameLst>
                                          <p:attrName>style.visibility</p:attrName>
                                        </p:attrNameLst>
                                      </p:cBhvr>
                                      <p:to>
                                        <p:strVal val="visible"/>
                                      </p:to>
                                    </p:set>
                                    <p:anim calcmode="lin" valueType="num">
                                      <p:cBhvr additive="base">
                                        <p:cTn id="84" dur="1000"/>
                                        <p:tgtEl>
                                          <p:spTgt spid="182"/>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1" fill="hold" nodeType="clickEffect">
                                  <p:stCondLst>
                                    <p:cond delay="0"/>
                                  </p:stCondLst>
                                  <p:childTnLst>
                                    <p:set>
                                      <p:cBhvr>
                                        <p:cTn id="88" dur="1" fill="hold">
                                          <p:stCondLst>
                                            <p:cond delay="0"/>
                                          </p:stCondLst>
                                        </p:cTn>
                                        <p:tgtEl>
                                          <p:spTgt spid="173"/>
                                        </p:tgtEl>
                                        <p:attrNameLst>
                                          <p:attrName>style.visibility</p:attrName>
                                        </p:attrNameLst>
                                      </p:cBhvr>
                                      <p:to>
                                        <p:strVal val="visible"/>
                                      </p:to>
                                    </p:set>
                                    <p:anim calcmode="lin" valueType="num">
                                      <p:cBhvr additive="base">
                                        <p:cTn id="89" dur="1000"/>
                                        <p:tgtEl>
                                          <p:spTgt spid="173"/>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83"/>
                                        </p:tgtEl>
                                        <p:attrNameLst>
                                          <p:attrName>style.visibility</p:attrName>
                                        </p:attrNameLst>
                                      </p:cBhvr>
                                      <p:to>
                                        <p:strVal val="visible"/>
                                      </p:to>
                                    </p:set>
                                    <p:anim calcmode="lin" valueType="num">
                                      <p:cBhvr additive="base">
                                        <p:cTn id="94" dur="1000"/>
                                        <p:tgtEl>
                                          <p:spTgt spid="18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174"/>
                                        </p:tgtEl>
                                        <p:attrNameLst>
                                          <p:attrName>style.visibility</p:attrName>
                                        </p:attrNameLst>
                                      </p:cBhvr>
                                      <p:to>
                                        <p:strVal val="visible"/>
                                      </p:to>
                                    </p:set>
                                    <p:anim calcmode="lin" valueType="num">
                                      <p:cBhvr additive="base">
                                        <p:cTn id="99" dur="1000"/>
                                        <p:tgtEl>
                                          <p:spTgt spid="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ctrTitle"/>
          </p:nvPr>
        </p:nvSpPr>
        <p:spPr>
          <a:xfrm>
            <a:off x="3055664" y="2036942"/>
            <a:ext cx="4973100" cy="1143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accent3"/>
              </a:buClr>
              <a:buSzPts val="5000"/>
              <a:buFont typeface="Impact"/>
              <a:buNone/>
            </a:pPr>
            <a:endParaRPr sz="5000"/>
          </a:p>
          <a:p>
            <a:pPr marL="0" lvl="0" indent="0" algn="r" rtl="0">
              <a:spcBef>
                <a:spcPts val="0"/>
              </a:spcBef>
              <a:spcAft>
                <a:spcPts val="0"/>
              </a:spcAft>
              <a:buClr>
                <a:schemeClr val="accent3"/>
              </a:buClr>
              <a:buSzPts val="5000"/>
              <a:buFont typeface="Impact"/>
              <a:buNone/>
            </a:pPr>
            <a:endParaRPr sz="5000"/>
          </a:p>
          <a:p>
            <a:pPr marL="0" lvl="0" indent="0" algn="r" rtl="0">
              <a:spcBef>
                <a:spcPts val="0"/>
              </a:spcBef>
              <a:spcAft>
                <a:spcPts val="0"/>
              </a:spcAft>
              <a:buClr>
                <a:schemeClr val="accent3"/>
              </a:buClr>
              <a:buSzPts val="5000"/>
              <a:buFont typeface="Impact"/>
              <a:buNone/>
            </a:pPr>
            <a:endParaRPr sz="5000">
              <a:solidFill>
                <a:srgbClr val="E69138"/>
              </a:solidFill>
            </a:endParaRPr>
          </a:p>
          <a:p>
            <a:pPr marL="0" lvl="0" indent="0" algn="r" rtl="0">
              <a:spcBef>
                <a:spcPts val="0"/>
              </a:spcBef>
              <a:spcAft>
                <a:spcPts val="0"/>
              </a:spcAft>
              <a:buClr>
                <a:schemeClr val="accent3"/>
              </a:buClr>
              <a:buSzPts val="5000"/>
              <a:buFont typeface="Impact"/>
              <a:buNone/>
            </a:pPr>
            <a:endParaRPr sz="5000">
              <a:solidFill>
                <a:srgbClr val="E69138"/>
              </a:solidFill>
            </a:endParaRPr>
          </a:p>
          <a:p>
            <a:pPr marL="0" lvl="0" indent="0" algn="ctr" rtl="0">
              <a:spcBef>
                <a:spcPts val="0"/>
              </a:spcBef>
              <a:spcAft>
                <a:spcPts val="0"/>
              </a:spcAft>
              <a:buClr>
                <a:schemeClr val="accent3"/>
              </a:buClr>
              <a:buSzPts val="5000"/>
              <a:buFont typeface="Impact"/>
              <a:buNone/>
            </a:pPr>
            <a:r>
              <a:rPr lang="en" sz="5000" b="1">
                <a:solidFill>
                  <a:srgbClr val="E69138"/>
                </a:solidFill>
                <a:latin typeface="Economica"/>
                <a:ea typeface="Economica"/>
                <a:cs typeface="Economica"/>
                <a:sym typeface="Economica"/>
              </a:rPr>
              <a:t>¿Cuánto vale un título universitario?</a:t>
            </a:r>
            <a:endParaRPr sz="5000" b="1">
              <a:solidFill>
                <a:srgbClr val="E69138"/>
              </a:solidFill>
              <a:latin typeface="Economica"/>
              <a:ea typeface="Economica"/>
              <a:cs typeface="Economica"/>
              <a:sym typeface="Economica"/>
            </a:endParaRPr>
          </a:p>
        </p:txBody>
      </p:sp>
      <p:pic>
        <p:nvPicPr>
          <p:cNvPr id="190" name="Google Shape;190;p34" descr="COVERmYOB.png"/>
          <p:cNvPicPr preferRelativeResize="0"/>
          <p:nvPr/>
        </p:nvPicPr>
        <p:blipFill rotWithShape="1">
          <a:blip r:embed="rId3">
            <a:alphaModFix/>
          </a:blip>
          <a:srcRect/>
          <a:stretch/>
        </p:blipFill>
        <p:spPr>
          <a:xfrm>
            <a:off x="-2152" y="4633"/>
            <a:ext cx="2447925"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5"/>
          <p:cNvSpPr txBox="1">
            <a:spLocks noGrp="1"/>
          </p:cNvSpPr>
          <p:nvPr>
            <p:ph type="title"/>
          </p:nvPr>
        </p:nvSpPr>
        <p:spPr>
          <a:xfrm>
            <a:off x="311700" y="753175"/>
            <a:ext cx="8520600" cy="8313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endParaRPr sz="1200"/>
          </a:p>
          <a:p>
            <a:pPr marL="0" lvl="0" indent="0" algn="ctr" rtl="0">
              <a:lnSpc>
                <a:spcPct val="115000"/>
              </a:lnSpc>
              <a:spcBef>
                <a:spcPts val="0"/>
              </a:spcBef>
              <a:spcAft>
                <a:spcPts val="0"/>
              </a:spcAft>
              <a:buNone/>
            </a:pPr>
            <a:endParaRPr sz="2400" b="1"/>
          </a:p>
          <a:p>
            <a:pPr marL="0" lvl="0" indent="0" algn="ctr" rtl="0">
              <a:lnSpc>
                <a:spcPct val="115000"/>
              </a:lnSpc>
              <a:spcBef>
                <a:spcPts val="0"/>
              </a:spcBef>
              <a:spcAft>
                <a:spcPts val="0"/>
              </a:spcAft>
              <a:buNone/>
            </a:pPr>
            <a:endParaRPr sz="2400" b="1"/>
          </a:p>
          <a:p>
            <a:pPr marL="0" lvl="0" indent="0" algn="ctr" rtl="0">
              <a:lnSpc>
                <a:spcPct val="115000"/>
              </a:lnSpc>
              <a:spcBef>
                <a:spcPts val="0"/>
              </a:spcBef>
              <a:spcAft>
                <a:spcPts val="0"/>
              </a:spcAft>
              <a:buNone/>
            </a:pPr>
            <a:r>
              <a:rPr lang="en" sz="2800" b="1">
                <a:solidFill>
                  <a:srgbClr val="E69138"/>
                </a:solidFill>
              </a:rPr>
              <a:t>Ganancias anuales medianas  y compromiso de tiempo típico por título </a:t>
            </a:r>
            <a:endParaRPr sz="2800">
              <a:solidFill>
                <a:srgbClr val="E69138"/>
              </a:solidFill>
            </a:endParaRPr>
          </a:p>
          <a:p>
            <a:pPr marL="0" lvl="0" indent="0" algn="l" rtl="0">
              <a:spcBef>
                <a:spcPts val="0"/>
              </a:spcBef>
              <a:spcAft>
                <a:spcPts val="0"/>
              </a:spcAft>
              <a:buNone/>
            </a:pPr>
            <a:endParaRPr/>
          </a:p>
        </p:txBody>
      </p:sp>
      <p:pic>
        <p:nvPicPr>
          <p:cNvPr id="196" name="Google Shape;196;p35"/>
          <p:cNvPicPr preferRelativeResize="0"/>
          <p:nvPr/>
        </p:nvPicPr>
        <p:blipFill>
          <a:blip r:embed="rId3">
            <a:alphaModFix/>
          </a:blip>
          <a:stretch>
            <a:fillRect/>
          </a:stretch>
        </p:blipFill>
        <p:spPr>
          <a:xfrm>
            <a:off x="270300" y="810825"/>
            <a:ext cx="8132603" cy="4135049"/>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1741</Words>
  <Application>Microsoft Macintosh PowerPoint</Application>
  <PresentationFormat>On-screen Show (16:9)</PresentationFormat>
  <Paragraphs>191</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Open Sans</vt:lpstr>
      <vt:lpstr>Impact</vt:lpstr>
      <vt:lpstr>Times New Roman</vt:lpstr>
      <vt:lpstr>Economica</vt:lpstr>
      <vt:lpstr>Calibri</vt:lpstr>
      <vt:lpstr>Luxe</vt:lpstr>
      <vt:lpstr>Luxe</vt:lpstr>
      <vt:lpstr>PowerPoint Presentation</vt:lpstr>
      <vt:lpstr>Bingo de preparación  para la universidad y la carrera</vt:lpstr>
      <vt:lpstr>Agenda: </vt:lpstr>
      <vt:lpstr>¿Qué es GEAR UP? ¿Por qué estamos aquí?</vt:lpstr>
      <vt:lpstr>Lo que GEAR UP ofrece  para nuestras familias:</vt:lpstr>
      <vt:lpstr>PowerPoint Presentation</vt:lpstr>
      <vt:lpstr>PowerPoint Presentation</vt:lpstr>
      <vt:lpstr>    ¿Cuánto vale un título universitario?</vt:lpstr>
      <vt:lpstr>   Ganancias anuales medianas  y compromiso de tiempo típico por título  </vt:lpstr>
      <vt:lpstr>Tipos de Educación Post Secundaria</vt:lpstr>
      <vt:lpstr>Encuesta de interés profesional</vt:lpstr>
      <vt:lpstr>  4. Haga clic en el enlace Aprender Acerca de ti  (Learn About Yourself)</vt:lpstr>
      <vt:lpstr>5. Haga clic en La Clave de la Carrera (The Career Key Survey)</vt:lpstr>
      <vt:lpstr>6. Haga clic en Comenzar  (Get Started)</vt:lpstr>
      <vt:lpstr>7. Responde a cada pregunta de la encuesta lo mejor que pueda.</vt:lpstr>
      <vt:lpstr>Una vez que haya contestado todas las preguntas, obtendrá sus 2 áreas de interés principales.</vt:lpstr>
      <vt:lpstr>11. Elija 2 posibles coincidencias de algo que le pueda interesar.  12. Copie la información en sus tarjetas comerciales para las 2 mejores opciones</vt:lpstr>
      <vt:lpstr>PowerPoint Presentation</vt:lpstr>
      <vt:lpstr>15. AHORA Lee sobre ¿Es esto para ti? ¡Y agregue un poco de información de que cree que esta elección de carrera sea perfecta para usted!  16. ¿Hay algo que no te entusiasme? ¡Agregue eso en tu tarjeta también!  </vt:lpstr>
      <vt:lpstr>Discussion &amp; Results</vt:lpstr>
      <vt:lpstr>PowerPoint Presentation</vt:lpstr>
      <vt:lpstr>Comience a ahorrar para su hijo o nieto, sin importar su edad - el momento de comenzar es ahora.</vt:lpstr>
      <vt:lpstr>SOLÍA PENSAR…</vt:lpstr>
      <vt:lpstr>Recursos utiles: </vt:lpstr>
      <vt:lpstr>Formulario de comentarios rápidos de GEAR UP ¿Preguntas? ¿Premios?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McHale, Susan</dc:creator>
  <cp:lastModifiedBy>Walters, Darrin J.</cp:lastModifiedBy>
  <cp:revision>3</cp:revision>
  <dcterms:modified xsi:type="dcterms:W3CDTF">2019-09-05T14:41:18Z</dcterms:modified>
</cp:coreProperties>
</file>