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Constantia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6" roundtripDataSignature="AMtx7mjH+b8JCQotTygUa5VIKiNWF4TM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onstantia-bold.fntdata"/><Relationship Id="rId12" Type="http://schemas.openxmlformats.org/officeDocument/2006/relationships/font" Target="fonts/Constantia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Constantia-boldItalic.fntdata"/><Relationship Id="rId14" Type="http://schemas.openxmlformats.org/officeDocument/2006/relationships/font" Target="fonts/Constantia-italic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b4751426a6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b4751426a6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b4751426a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b4751426a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Uganda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Cliffannie Forrester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Age 17, Grade 12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High School of Art &amp; Design, Manhattan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Art Teacher: Maria Jimenez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Oil on canvas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4751426a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4751426a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The Old Guitarist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Artist	Pablo Picasso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Year	1903–04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Medium	Oil on panel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Dimensions	122.9 cm × 82.6 cm (48.4 in × 32.5 in)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Location	Art Institute of Chicago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b4751426a6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b4751426a6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The Church at Auvers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Artist	Vincent van Gogh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Year	1890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Catalogue	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F789JH2006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Medium	Oil on canvas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Dimensions	74 cm × 94 cm (37 in × 29.1 in)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Location	Musée d'Orsay, Paris</a:t>
            </a:r>
            <a:endParaRPr u="sng">
              <a:solidFill>
                <a:schemeClr val="hlink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b4751426a6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b4751426a6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The Persistence of Memory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Artist	Salvador Dalí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Year	1931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Medium	Oil on canvas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Dimensions	24 cm × 33 cm (9.5 in × 13 in)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Location	Museum of Modern Art, New York City</a:t>
            </a:r>
            <a:endParaRPr u="sng">
              <a:solidFill>
                <a:schemeClr val="hlink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b4751426a6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b4751426a6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Nighthawks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Artist	Edward Hopper 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Year	1942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Medium	oil paint, canvas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Movement	American realism 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Dimensions	84.1 cm (33.1 in) × 152.4 cm (60.0 in)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Location	Art Institute of Chicago, United States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u="sng">
              <a:solidFill>
                <a:schemeClr val="hlink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Blank">
  <p:cSld name="2_Blank">
    <p:bg>
      <p:bgPr>
        <a:solidFill>
          <a:schemeClr val="lt1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5"/>
          <p:cNvSpPr txBox="1"/>
          <p:nvPr>
            <p:ph idx="1" type="body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83" lvl="1" marL="91440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5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2" type="body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indent="-288607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indent="-27813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indent="-278129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0" name="Google Shape;50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slide">
  <p:cSld name="Logo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blue">
  <p:cSld name="Title and body blu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indent="-290512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indent="-297179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indent="-28956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indent="-304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55" name="Google Shape;55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red">
  <p:cSld name="Title and body red">
    <p:bg>
      <p:bgPr>
        <a:solidFill>
          <a:schemeClr val="lt1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indent="-290512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indent="-297179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indent="-28956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indent="-304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59" name="Google Shape;59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yellow">
  <p:cSld name="Title and body yellow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indent="-290512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indent="-297179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indent="-28956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indent="-3048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63" name="Google Shape;63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gb4751426a6_0_1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4751426a6_0_165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gb4751426a6_0_165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gb4751426a6_0_1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4751426a6_0_169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gb4751426a6_0_169"/>
          <p:cNvSpPr txBox="1"/>
          <p:nvPr>
            <p:ph idx="1" type="body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gb4751426a6_0_169"/>
          <p:cNvSpPr txBox="1"/>
          <p:nvPr>
            <p:ph idx="2" type="body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gb4751426a6_0_169"/>
          <p:cNvSpPr txBox="1"/>
          <p:nvPr>
            <p:ph idx="3" type="body"/>
          </p:nvPr>
        </p:nvSpPr>
        <p:spPr>
          <a:xfrm>
            <a:off x="457200" y="1885950"/>
            <a:ext cx="4040100" cy="28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indent="-288607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indent="-27813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indent="-278129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gb4751426a6_0_169"/>
          <p:cNvSpPr txBox="1"/>
          <p:nvPr>
            <p:ph idx="4" type="body"/>
          </p:nvPr>
        </p:nvSpPr>
        <p:spPr>
          <a:xfrm>
            <a:off x="4645027" y="1885950"/>
            <a:ext cx="4041900" cy="28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indent="-288607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indent="-27813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indent="-278129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gb4751426a6_0_1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ColTx" type="twoColTx">
  <p:cSld name="TITLE_AND_TWO_COLUMNS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b4751426a6_0_17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b="0" sz="360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2" name="Google Shape;82;gb4751426a6_0_176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indent="-314325" lvl="8" marL="4114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/>
        </p:txBody>
      </p:sp>
      <p:sp>
        <p:nvSpPr>
          <p:cNvPr id="83" name="Google Shape;83;gb4751426a6_0_176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indent="-314325" lvl="8" marL="4114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/>
        </p:txBody>
      </p:sp>
      <p:pic>
        <p:nvPicPr>
          <p:cNvPr id="84" name="Google Shape;84;gb4751426a6_0_1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0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0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3" name="Google Shape;1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lank">
  <p:cSld name="1_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gb4751426a6_0_1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b4751426a6_0_183"/>
          <p:cNvSpPr txBox="1"/>
          <p:nvPr>
            <p:ph type="ctrTitle"/>
          </p:nvPr>
        </p:nvSpPr>
        <p:spPr>
          <a:xfrm>
            <a:off x="533400" y="1028700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gb4751426a6_0_183"/>
          <p:cNvSpPr txBox="1"/>
          <p:nvPr>
            <p:ph idx="1" type="subTitle"/>
          </p:nvPr>
        </p:nvSpPr>
        <p:spPr>
          <a:xfrm>
            <a:off x="533400" y="2421402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34288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90" name="Google Shape;90;gb4751426a6_0_1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b4751426a6_0_187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gb4751426a6_0_187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94" name="Google Shape;94;gb4751426a6_0_1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b4751426a6_0_191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b4751426a6_0_191"/>
          <p:cNvSpPr txBox="1"/>
          <p:nvPr>
            <p:ph idx="1" type="body"/>
          </p:nvPr>
        </p:nvSpPr>
        <p:spPr>
          <a:xfrm>
            <a:off x="457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indent="-295275" lvl="2" marL="13716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indent="-284289" lvl="3" marL="1828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gb4751426a6_0_191"/>
          <p:cNvSpPr txBox="1"/>
          <p:nvPr>
            <p:ph idx="2" type="body"/>
          </p:nvPr>
        </p:nvSpPr>
        <p:spPr>
          <a:xfrm>
            <a:off x="4648200" y="1440064"/>
            <a:ext cx="40386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indent="-295275" lvl="2" marL="13716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indent="-284289" lvl="3" marL="1828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99" name="Google Shape;99;gb4751426a6_0_1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4751426a6_0_196"/>
          <p:cNvSpPr txBox="1"/>
          <p:nvPr>
            <p:ph type="title"/>
          </p:nvPr>
        </p:nvSpPr>
        <p:spPr>
          <a:xfrm>
            <a:off x="457200" y="528066"/>
            <a:ext cx="83058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sz="36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02" name="Google Shape;102;gb4751426a6_0_1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Blank">
  <p:cSld name="2_Blank"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gb4751426a6_0_1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4751426a6_0_201"/>
          <p:cNvSpPr txBox="1"/>
          <p:nvPr>
            <p:ph idx="1" type="body"/>
          </p:nvPr>
        </p:nvSpPr>
        <p:spPr>
          <a:xfrm>
            <a:off x="3575050" y="1428750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83" lvl="1" marL="914400" rtl="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indent="-30861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gb4751426a6_0_201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gb4751426a6_0_201"/>
          <p:cNvSpPr txBox="1"/>
          <p:nvPr>
            <p:ph idx="2" type="body"/>
          </p:nvPr>
        </p:nvSpPr>
        <p:spPr>
          <a:xfrm>
            <a:off x="457200" y="1428750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indent="-288607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indent="-27813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indent="-278129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109" name="Google Shape;109;gb4751426a6_0_2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slide">
  <p:cSld name="Logo slide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blue">
  <p:cSld name="Title and body blu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b4751426a6_0_20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gb4751426a6_0_20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indent="-290512" lvl="4" marL="228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indent="-297179" lvl="5" marL="2743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indent="-289560" lvl="6" marL="3200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indent="-304800" lvl="7" marL="3657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114" name="Google Shape;114;gb4751426a6_0_2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red">
  <p:cSld name="Title and body red">
    <p:bg>
      <p:bgPr>
        <a:solidFill>
          <a:schemeClr val="l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b4751426a6_0_2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b4751426a6_0_2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indent="-290512" lvl="4" marL="228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indent="-297179" lvl="5" marL="2743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indent="-289560" lvl="6" marL="3200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indent="-304800" lvl="7" marL="3657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118" name="Google Shape;118;gb4751426a6_0_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9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9"/>
          <p:cNvSpPr txBox="1"/>
          <p:nvPr>
            <p:ph idx="1" type="body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7" name="Google Shape;17;p19"/>
          <p:cNvSpPr txBox="1"/>
          <p:nvPr>
            <p:ph idx="2" type="body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9"/>
          <p:cNvSpPr txBox="1"/>
          <p:nvPr>
            <p:ph idx="3" type="body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indent="-288607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indent="-27813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indent="-278129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4" type="body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09562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indent="-288607" lvl="2" marL="1371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indent="-278130" lvl="3" marL="1828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indent="-278129" lvl="4" marL="2286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20" name="Google Shape;20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yellow">
  <p:cSld name="Title and body yellow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b4751426a6_0_2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gb4751426a6_0_2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indent="-290512" lvl="4" marL="2286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indent="-297179" lvl="5" marL="2743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indent="-289560" lvl="6" marL="3200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indent="-304800" lvl="7" marL="3657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indent="-295275" lvl="8" marL="4114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/>
        </p:txBody>
      </p:sp>
      <p:pic>
        <p:nvPicPr>
          <p:cNvPr id="122" name="Google Shape;122;gb4751426a6_0_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ColTx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b="0" sz="360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b="0" sz="3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3" name="Google Shape;23;p26"/>
          <p:cNvSpPr txBox="1"/>
          <p:nvPr>
            <p:ph idx="1" type="body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/>
        </p:txBody>
      </p:sp>
      <p:sp>
        <p:nvSpPr>
          <p:cNvPr id="24" name="Google Shape;24;p26"/>
          <p:cNvSpPr txBox="1"/>
          <p:nvPr>
            <p:ph idx="2" type="body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indent="-314325" lvl="8" marL="4114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/>
        </p:txBody>
      </p:sp>
      <p:pic>
        <p:nvPicPr>
          <p:cNvPr id="25" name="Google Shape;25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lank">
  <p:cSld name="1_Blank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/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idx="1" type="subTitle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9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1" name="Google Shape;31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1"/>
          <p:cNvSpPr txBox="1"/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1"/>
          <p:cNvSpPr txBox="1"/>
          <p:nvPr>
            <p:ph idx="1" type="body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35" name="Google Shape;35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" type="body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indent="-295275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indent="-284289" lvl="3" marL="1828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22"/>
          <p:cNvSpPr txBox="1"/>
          <p:nvPr>
            <p:ph idx="2" type="body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indent="-295275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indent="-284289" lvl="3" marL="18288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indent="-284289" lvl="4" marL="22860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40" name="Google Shape;40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3"/>
          <p:cNvSpPr txBox="1"/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sz="360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3" name="Google Shape;43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29.xml"/><Relationship Id="rId16" Type="http://schemas.openxmlformats.org/officeDocument/2006/relationships/theme" Target="../theme/theme3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b="0" i="0" sz="105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b4751426a6_0_160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gb4751426a6_0_160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b="0" i="0" sz="1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b="0" i="0" sz="105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Relationship Id="rId4" Type="http://schemas.openxmlformats.org/officeDocument/2006/relationships/hyperlink" Target="https://www.metmuseum.org/exhibitions/listings/2016/ps" TargetMode="External"/><Relationship Id="rId5" Type="http://schemas.openxmlformats.org/officeDocument/2006/relationships/hyperlink" Target="https://www.metmuseum.org/exhibitions/listings/2016/ps" TargetMode="External"/><Relationship Id="rId6" Type="http://schemas.openxmlformats.org/officeDocument/2006/relationships/hyperlink" Target="https://www.metmuseum.org/exhibitions/listings/2016/ps-art-2016/works-of-art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Relationship Id="rId4" Type="http://schemas.openxmlformats.org/officeDocument/2006/relationships/hyperlink" Target="https://en.wikipedia.org/wiki/The_Old_Guitarist" TargetMode="External"/><Relationship Id="rId5" Type="http://schemas.openxmlformats.org/officeDocument/2006/relationships/hyperlink" Target="https://en.wikipedia.org/wiki/The_Old_Guitarist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jpg"/><Relationship Id="rId4" Type="http://schemas.openxmlformats.org/officeDocument/2006/relationships/hyperlink" Target="https://en.wikipedia.org/wiki/Visual_arts" TargetMode="External"/><Relationship Id="rId5" Type="http://schemas.openxmlformats.org/officeDocument/2006/relationships/hyperlink" Target="https://en.wikipedia.org/wiki/Visual_art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Relationship Id="rId4" Type="http://schemas.openxmlformats.org/officeDocument/2006/relationships/hyperlink" Target="https://en.wikipedia.org/wiki/The_Persistence_of_Memory" TargetMode="External"/><Relationship Id="rId5" Type="http://schemas.openxmlformats.org/officeDocument/2006/relationships/hyperlink" Target="https://en.wikipedia.org/wiki/The_Persistence_of_Memory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jpg"/><Relationship Id="rId4" Type="http://schemas.openxmlformats.org/officeDocument/2006/relationships/hyperlink" Target="https://en.wikipedia.org/wiki/Nighthawks_" TargetMode="External"/><Relationship Id="rId5" Type="http://schemas.openxmlformats.org/officeDocument/2006/relationships/hyperlink" Target="https://en.wikipedia.org/wiki/Nighthawks_" TargetMode="External"/><Relationship Id="rId6" Type="http://schemas.openxmlformats.org/officeDocument/2006/relationships/hyperlink" Target="https://en.wikipedia.org/wiki/Nighthawks_(painting)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b4751426a6_0_154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It’s OPTIC-al</a:t>
            </a:r>
            <a:endParaRPr/>
          </a:p>
        </p:txBody>
      </p:sp>
      <p:sp>
        <p:nvSpPr>
          <p:cNvPr id="128" name="Google Shape;128;gb4751426a6_0_154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On your paper, write OPTIC down the left side.</a:t>
            </a:r>
            <a:endParaRPr/>
          </a:p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O- write </a:t>
            </a:r>
            <a:r>
              <a:rPr b="1" i="1" lang="en-US" u="sng"/>
              <a:t>observations</a:t>
            </a:r>
            <a:r>
              <a:rPr lang="en-US"/>
              <a:t> about the visuals you see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P- list the </a:t>
            </a:r>
            <a:r>
              <a:rPr b="1" i="1" lang="en-US" u="sng"/>
              <a:t>parts</a:t>
            </a:r>
            <a:r>
              <a:rPr lang="en-US"/>
              <a:t>, or details, you notice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T- assess the </a:t>
            </a:r>
            <a:r>
              <a:rPr b="1" i="1" lang="en-US" u="sng"/>
              <a:t>title</a:t>
            </a:r>
            <a:r>
              <a:rPr lang="en-US"/>
              <a:t> </a:t>
            </a:r>
            <a:endParaRPr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/>
              <a:t>How does it relate?</a:t>
            </a:r>
            <a:endParaRPr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/>
              <a:t>If there is </a:t>
            </a:r>
            <a:r>
              <a:rPr b="1" i="1" lang="en-US" u="sng"/>
              <a:t>no title</a:t>
            </a:r>
            <a:r>
              <a:rPr lang="en-US"/>
              <a:t>, give it one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I- determine the </a:t>
            </a:r>
            <a:r>
              <a:rPr b="1" i="1" lang="en-US" u="sng"/>
              <a:t>interrelationships</a:t>
            </a:r>
            <a:r>
              <a:rPr lang="en-US"/>
              <a:t> of the visuals</a:t>
            </a:r>
            <a:endParaRPr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/>
              <a:t>How do they work together?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C- come to a </a:t>
            </a:r>
            <a:r>
              <a:rPr b="1" i="1" lang="en-US" u="sng"/>
              <a:t>conclusion</a:t>
            </a:r>
            <a:r>
              <a:rPr lang="en-US"/>
              <a:t> about the image</a:t>
            </a:r>
            <a:endParaRPr/>
          </a:p>
        </p:txBody>
      </p:sp>
      <p:pic>
        <p:nvPicPr>
          <p:cNvPr id="129" name="Google Shape;129;gb4751426a6_0_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2125" y="188037"/>
            <a:ext cx="2208001" cy="1364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gb4751426a6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2051" y="0"/>
            <a:ext cx="3517363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gb4751426a6_0_0"/>
          <p:cNvSpPr txBox="1"/>
          <p:nvPr>
            <p:ph idx="1" type="body"/>
          </p:nvPr>
        </p:nvSpPr>
        <p:spPr>
          <a:xfrm>
            <a:off x="4624375" y="228600"/>
            <a:ext cx="3759900" cy="4534200"/>
          </a:xfrm>
          <a:prstGeom prst="rect">
            <a:avLst/>
          </a:prstGeom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-368300" lvl="0" marL="457200" rtl="0" algn="l">
              <a:spcBef>
                <a:spcPts val="52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O- write </a:t>
            </a:r>
            <a:r>
              <a:rPr b="1" i="1" lang="en-US" sz="2200" u="sng"/>
              <a:t>observations</a:t>
            </a:r>
            <a:r>
              <a:rPr lang="en-US" sz="2200"/>
              <a:t> about the visuals you see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P- list the </a:t>
            </a:r>
            <a:r>
              <a:rPr b="1" i="1" lang="en-US" sz="2200" u="sng"/>
              <a:t>parts</a:t>
            </a:r>
            <a:r>
              <a:rPr lang="en-US" sz="2200"/>
              <a:t>, or details, you notice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T- assess the </a:t>
            </a:r>
            <a:r>
              <a:rPr b="1" i="1" lang="en-US" sz="2200" u="sng"/>
              <a:t>title</a:t>
            </a:r>
            <a:r>
              <a:rPr lang="en-US" sz="2200"/>
              <a:t> </a:t>
            </a:r>
            <a:endParaRPr sz="22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How does it relate?</a:t>
            </a:r>
            <a:endParaRPr sz="18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If there is </a:t>
            </a:r>
            <a:r>
              <a:rPr b="1" i="1" lang="en-US" sz="1800" u="sng"/>
              <a:t>no title</a:t>
            </a:r>
            <a:r>
              <a:rPr lang="en-US" sz="1800"/>
              <a:t>, give it one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I- determine the </a:t>
            </a:r>
            <a:r>
              <a:rPr b="1" i="1" lang="en-US" sz="2200" u="sng"/>
              <a:t>interrelationships</a:t>
            </a:r>
            <a:r>
              <a:rPr lang="en-US" sz="2200"/>
              <a:t> of the visuals</a:t>
            </a:r>
            <a:endParaRPr sz="22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How do they work together?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C- come to a </a:t>
            </a:r>
            <a:r>
              <a:rPr b="1" i="1" lang="en-US" sz="2200" u="sng"/>
              <a:t>conclusion</a:t>
            </a:r>
            <a:r>
              <a:rPr lang="en-US" sz="2200"/>
              <a:t> about the image</a:t>
            </a:r>
            <a:endParaRPr sz="2200"/>
          </a:p>
        </p:txBody>
      </p:sp>
      <p:sp>
        <p:nvSpPr>
          <p:cNvPr id="136" name="Google Shape;136;gb4751426a6_0_0"/>
          <p:cNvSpPr txBox="1"/>
          <p:nvPr/>
        </p:nvSpPr>
        <p:spPr>
          <a:xfrm>
            <a:off x="533400" y="4762800"/>
            <a:ext cx="41394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800">
                <a:solidFill>
                  <a:schemeClr val="dk1"/>
                </a:solidFill>
              </a:rPr>
              <a:t>Forrester, T. (2016). Uganda [Online image]. Retrieved June 18, 2020 from</a:t>
            </a:r>
            <a:r>
              <a:rPr lang="en-US" sz="800">
                <a:solidFill>
                  <a:schemeClr val="dk1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-US" sz="800" u="sng">
                <a:solidFill>
                  <a:schemeClr val="hlink"/>
                </a:solidFill>
                <a:hlinkClick r:id="rId5"/>
              </a:rPr>
              <a:t>https://www.metmuseum.org/exhibitions/listings/2016/ps</a:t>
            </a:r>
            <a:r>
              <a:rPr lang="en-US" sz="800" u="sng">
                <a:solidFill>
                  <a:schemeClr val="hlink"/>
                </a:solidFill>
                <a:hlinkClick r:id="rId6"/>
              </a:rPr>
              <a:t>-art-2016/works-of-art</a:t>
            </a:r>
            <a:endParaRPr sz="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gb4751426a6_0_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326" y="0"/>
            <a:ext cx="3225800" cy="4838699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gb4751426a6_0_6"/>
          <p:cNvSpPr txBox="1"/>
          <p:nvPr>
            <p:ph idx="1" type="body"/>
          </p:nvPr>
        </p:nvSpPr>
        <p:spPr>
          <a:xfrm>
            <a:off x="4624375" y="228600"/>
            <a:ext cx="3759900" cy="4534200"/>
          </a:xfrm>
          <a:prstGeom prst="rect">
            <a:avLst/>
          </a:prstGeom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-368300" lvl="0" marL="457200" rtl="0" algn="l">
              <a:spcBef>
                <a:spcPts val="52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O- write </a:t>
            </a:r>
            <a:r>
              <a:rPr b="1" i="1" lang="en-US" sz="2200" u="sng"/>
              <a:t>observations</a:t>
            </a:r>
            <a:r>
              <a:rPr lang="en-US" sz="2200"/>
              <a:t> about the visuals you see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P- list the </a:t>
            </a:r>
            <a:r>
              <a:rPr b="1" i="1" lang="en-US" sz="2200" u="sng"/>
              <a:t>parts</a:t>
            </a:r>
            <a:r>
              <a:rPr lang="en-US" sz="2200"/>
              <a:t>, or details, you notice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T- assess the </a:t>
            </a:r>
            <a:r>
              <a:rPr b="1" i="1" lang="en-US" sz="2200" u="sng"/>
              <a:t>title</a:t>
            </a:r>
            <a:r>
              <a:rPr lang="en-US" sz="2200"/>
              <a:t> </a:t>
            </a:r>
            <a:endParaRPr sz="22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How does it relate?</a:t>
            </a:r>
            <a:endParaRPr sz="18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If there is </a:t>
            </a:r>
            <a:r>
              <a:rPr b="1" i="1" lang="en-US" sz="1800" u="sng"/>
              <a:t>no title</a:t>
            </a:r>
            <a:r>
              <a:rPr lang="en-US" sz="1800"/>
              <a:t>, give it one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I- determine the </a:t>
            </a:r>
            <a:r>
              <a:rPr b="1" i="1" lang="en-US" sz="2200" u="sng"/>
              <a:t>interrelationships</a:t>
            </a:r>
            <a:r>
              <a:rPr lang="en-US" sz="2200"/>
              <a:t> of the visuals</a:t>
            </a:r>
            <a:endParaRPr sz="22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How do they work together?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C- come to a </a:t>
            </a:r>
            <a:r>
              <a:rPr b="1" i="1" lang="en-US" sz="2200" u="sng"/>
              <a:t>conclusion</a:t>
            </a:r>
            <a:r>
              <a:rPr lang="en-US" sz="2200"/>
              <a:t> about the image</a:t>
            </a:r>
            <a:endParaRPr sz="2200"/>
          </a:p>
        </p:txBody>
      </p:sp>
      <p:sp>
        <p:nvSpPr>
          <p:cNvPr id="143" name="Google Shape;143;gb4751426a6_0_6"/>
          <p:cNvSpPr txBox="1"/>
          <p:nvPr/>
        </p:nvSpPr>
        <p:spPr>
          <a:xfrm>
            <a:off x="768325" y="4762800"/>
            <a:ext cx="32259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800">
                <a:solidFill>
                  <a:schemeClr val="dk1"/>
                </a:solidFill>
              </a:rPr>
              <a:t>Picasso, P. (1904). The Old guitarist [Online image]. Retrieved June 18, 2020 from</a:t>
            </a:r>
            <a:r>
              <a:rPr lang="en-US" sz="800">
                <a:solidFill>
                  <a:schemeClr val="dk1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-US" sz="800" u="sng">
                <a:solidFill>
                  <a:schemeClr val="hlink"/>
                </a:solidFill>
                <a:hlinkClick r:id="rId5"/>
              </a:rPr>
              <a:t>https://en.wikipedia.org/wiki/The_Old_Guitarist</a:t>
            </a:r>
            <a:r>
              <a:rPr lang="en-US" sz="800">
                <a:solidFill>
                  <a:schemeClr val="dk1"/>
                </a:solidFill>
              </a:rPr>
              <a:t> </a:t>
            </a:r>
            <a:endParaRPr sz="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gb4751426a6_0_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7851" y="170813"/>
            <a:ext cx="3486099" cy="4497067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gb4751426a6_0_12"/>
          <p:cNvSpPr txBox="1"/>
          <p:nvPr>
            <p:ph idx="1" type="body"/>
          </p:nvPr>
        </p:nvSpPr>
        <p:spPr>
          <a:xfrm>
            <a:off x="4624375" y="228600"/>
            <a:ext cx="3759900" cy="4534200"/>
          </a:xfrm>
          <a:prstGeom prst="rect">
            <a:avLst/>
          </a:prstGeom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-368300" lvl="0" marL="457200" rtl="0" algn="l">
              <a:spcBef>
                <a:spcPts val="52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O- write </a:t>
            </a:r>
            <a:r>
              <a:rPr b="1" i="1" lang="en-US" sz="2200" u="sng"/>
              <a:t>observations</a:t>
            </a:r>
            <a:r>
              <a:rPr lang="en-US" sz="2200"/>
              <a:t> about the visuals you see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P- list the </a:t>
            </a:r>
            <a:r>
              <a:rPr b="1" i="1" lang="en-US" sz="2200" u="sng"/>
              <a:t>parts</a:t>
            </a:r>
            <a:r>
              <a:rPr lang="en-US" sz="2200"/>
              <a:t>, or details, you notice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T- assess the </a:t>
            </a:r>
            <a:r>
              <a:rPr b="1" i="1" lang="en-US" sz="2200" u="sng"/>
              <a:t>title</a:t>
            </a:r>
            <a:r>
              <a:rPr lang="en-US" sz="2200"/>
              <a:t> </a:t>
            </a:r>
            <a:endParaRPr sz="22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How does it relate?</a:t>
            </a:r>
            <a:endParaRPr sz="18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If there is </a:t>
            </a:r>
            <a:r>
              <a:rPr b="1" i="1" lang="en-US" sz="1800" u="sng"/>
              <a:t>no title</a:t>
            </a:r>
            <a:r>
              <a:rPr lang="en-US" sz="1800"/>
              <a:t>, give it one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I- determine the </a:t>
            </a:r>
            <a:r>
              <a:rPr b="1" i="1" lang="en-US" sz="2200" u="sng"/>
              <a:t>interrelationships</a:t>
            </a:r>
            <a:r>
              <a:rPr lang="en-US" sz="2200"/>
              <a:t> of the visuals</a:t>
            </a:r>
            <a:endParaRPr sz="22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How do they work together?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C- come to a </a:t>
            </a:r>
            <a:r>
              <a:rPr b="1" i="1" lang="en-US" sz="2200" u="sng"/>
              <a:t>conclusion</a:t>
            </a:r>
            <a:r>
              <a:rPr lang="en-US" sz="2200"/>
              <a:t> about the image</a:t>
            </a:r>
            <a:endParaRPr sz="2200"/>
          </a:p>
        </p:txBody>
      </p:sp>
      <p:sp>
        <p:nvSpPr>
          <p:cNvPr id="150" name="Google Shape;150;gb4751426a6_0_12"/>
          <p:cNvSpPr txBox="1"/>
          <p:nvPr/>
        </p:nvSpPr>
        <p:spPr>
          <a:xfrm>
            <a:off x="627850" y="4667875"/>
            <a:ext cx="34860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800">
                <a:solidFill>
                  <a:schemeClr val="dk1"/>
                </a:solidFill>
              </a:rPr>
              <a:t>Van Gogh, V. (1890). The Church at Auvers [Online image]. Retrieved June 18, 2020 from</a:t>
            </a:r>
            <a:r>
              <a:rPr lang="en-US" sz="800">
                <a:solidFill>
                  <a:schemeClr val="dk1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-US" sz="800" u="sng">
                <a:solidFill>
                  <a:schemeClr val="hlink"/>
                </a:solidFill>
                <a:hlinkClick r:id="rId5"/>
              </a:rPr>
              <a:t>https://en.wikipedia.org/wiki/Visual_arts</a:t>
            </a:r>
            <a:endParaRPr sz="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gb4751426a6_0_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025" y="864387"/>
            <a:ext cx="4637000" cy="3414725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gb4751426a6_0_18"/>
          <p:cNvSpPr txBox="1"/>
          <p:nvPr>
            <p:ph idx="1" type="body"/>
          </p:nvPr>
        </p:nvSpPr>
        <p:spPr>
          <a:xfrm>
            <a:off x="4624375" y="228600"/>
            <a:ext cx="3759900" cy="4534200"/>
          </a:xfrm>
          <a:prstGeom prst="rect">
            <a:avLst/>
          </a:prstGeom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-368300" lvl="0" marL="457200" rtl="0" algn="l">
              <a:spcBef>
                <a:spcPts val="52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O- write </a:t>
            </a:r>
            <a:r>
              <a:rPr b="1" i="1" lang="en-US" sz="2200" u="sng"/>
              <a:t>observations</a:t>
            </a:r>
            <a:r>
              <a:rPr lang="en-US" sz="2200"/>
              <a:t> about the visuals you see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P- list the </a:t>
            </a:r>
            <a:r>
              <a:rPr b="1" i="1" lang="en-US" sz="2200" u="sng"/>
              <a:t>parts</a:t>
            </a:r>
            <a:r>
              <a:rPr lang="en-US" sz="2200"/>
              <a:t>, or details, you notice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T- assess the </a:t>
            </a:r>
            <a:r>
              <a:rPr b="1" i="1" lang="en-US" sz="2200" u="sng"/>
              <a:t>title</a:t>
            </a:r>
            <a:r>
              <a:rPr lang="en-US" sz="2200"/>
              <a:t> </a:t>
            </a:r>
            <a:endParaRPr sz="22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How does it relate?</a:t>
            </a:r>
            <a:endParaRPr sz="18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If there is </a:t>
            </a:r>
            <a:r>
              <a:rPr b="1" i="1" lang="en-US" sz="1800" u="sng"/>
              <a:t>no title</a:t>
            </a:r>
            <a:r>
              <a:rPr lang="en-US" sz="1800"/>
              <a:t>, give it one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I- determine the </a:t>
            </a:r>
            <a:r>
              <a:rPr b="1" i="1" lang="en-US" sz="2200" u="sng"/>
              <a:t>interrelationships</a:t>
            </a:r>
            <a:r>
              <a:rPr lang="en-US" sz="2200"/>
              <a:t> of the visuals</a:t>
            </a:r>
            <a:endParaRPr sz="22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How do they work together?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C- come to a </a:t>
            </a:r>
            <a:r>
              <a:rPr b="1" i="1" lang="en-US" sz="2200" u="sng"/>
              <a:t>conclusion</a:t>
            </a:r>
            <a:r>
              <a:rPr lang="en-US" sz="2200"/>
              <a:t> about the image</a:t>
            </a:r>
            <a:endParaRPr sz="2200"/>
          </a:p>
        </p:txBody>
      </p:sp>
      <p:sp>
        <p:nvSpPr>
          <p:cNvPr id="157" name="Google Shape;157;gb4751426a6_0_18"/>
          <p:cNvSpPr txBox="1"/>
          <p:nvPr/>
        </p:nvSpPr>
        <p:spPr>
          <a:xfrm>
            <a:off x="130025" y="4279125"/>
            <a:ext cx="46371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800">
                <a:solidFill>
                  <a:schemeClr val="dk1"/>
                </a:solidFill>
              </a:rPr>
              <a:t>Dali, S. (1931). The Persistence of memory [Online image]. Retrieved June 18, 2020 from</a:t>
            </a:r>
            <a:r>
              <a:rPr lang="en-US" sz="800">
                <a:solidFill>
                  <a:schemeClr val="dk1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-US" sz="800" u="sng">
                <a:solidFill>
                  <a:schemeClr val="hlink"/>
                </a:solidFill>
                <a:hlinkClick r:id="rId5"/>
              </a:rPr>
              <a:t>https://en.wikipedia.org/wiki/The_Persistence_of_Memory</a:t>
            </a:r>
            <a:endParaRPr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b4751426a6_0_24"/>
          <p:cNvSpPr txBox="1"/>
          <p:nvPr>
            <p:ph idx="1" type="body"/>
          </p:nvPr>
        </p:nvSpPr>
        <p:spPr>
          <a:xfrm>
            <a:off x="4624375" y="228600"/>
            <a:ext cx="3759900" cy="4534200"/>
          </a:xfrm>
          <a:prstGeom prst="rect">
            <a:avLst/>
          </a:prstGeom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-368300" lvl="0" marL="457200" rtl="0" algn="l">
              <a:spcBef>
                <a:spcPts val="52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O- write </a:t>
            </a:r>
            <a:r>
              <a:rPr b="1" i="1" lang="en-US" sz="2200" u="sng"/>
              <a:t>observations</a:t>
            </a:r>
            <a:r>
              <a:rPr lang="en-US" sz="2200"/>
              <a:t> about the visuals you see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P- list the </a:t>
            </a:r>
            <a:r>
              <a:rPr b="1" i="1" lang="en-US" sz="2200" u="sng"/>
              <a:t>parts</a:t>
            </a:r>
            <a:r>
              <a:rPr lang="en-US" sz="2200"/>
              <a:t>, or details, you notice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T- assess the </a:t>
            </a:r>
            <a:r>
              <a:rPr b="1" i="1" lang="en-US" sz="2200" u="sng"/>
              <a:t>title</a:t>
            </a:r>
            <a:r>
              <a:rPr lang="en-US" sz="2200"/>
              <a:t> </a:t>
            </a:r>
            <a:endParaRPr sz="22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How does it relate?</a:t>
            </a:r>
            <a:endParaRPr sz="18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If there is </a:t>
            </a:r>
            <a:r>
              <a:rPr b="1" i="1" lang="en-US" sz="1800" u="sng"/>
              <a:t>no title</a:t>
            </a:r>
            <a:r>
              <a:rPr lang="en-US" sz="1800"/>
              <a:t>, give it one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I- determine the </a:t>
            </a:r>
            <a:r>
              <a:rPr b="1" i="1" lang="en-US" sz="2200" u="sng"/>
              <a:t>interrelationships</a:t>
            </a:r>
            <a:r>
              <a:rPr lang="en-US" sz="2200"/>
              <a:t> of the visuals</a:t>
            </a:r>
            <a:endParaRPr sz="2200"/>
          </a:p>
          <a:p>
            <a:pPr indent="-294005" lvl="1" marL="914400" rtl="0" algn="l">
              <a:spcBef>
                <a:spcPts val="0"/>
              </a:spcBef>
              <a:spcAft>
                <a:spcPts val="0"/>
              </a:spcAft>
              <a:buSzPts val="1030"/>
              <a:buChar char="⚫"/>
            </a:pPr>
            <a:r>
              <a:rPr lang="en-US" sz="1800"/>
              <a:t>How do they work together?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C- come to a </a:t>
            </a:r>
            <a:r>
              <a:rPr b="1" i="1" lang="en-US" sz="2200" u="sng"/>
              <a:t>conclusion</a:t>
            </a:r>
            <a:r>
              <a:rPr lang="en-US" sz="2200"/>
              <a:t> about the image</a:t>
            </a:r>
            <a:endParaRPr sz="2200"/>
          </a:p>
        </p:txBody>
      </p:sp>
      <p:pic>
        <p:nvPicPr>
          <p:cNvPr id="163" name="Google Shape;163;gb4751426a6_0_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125" y="1170075"/>
            <a:ext cx="4717901" cy="25712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gb4751426a6_0_24"/>
          <p:cNvSpPr txBox="1"/>
          <p:nvPr/>
        </p:nvSpPr>
        <p:spPr>
          <a:xfrm>
            <a:off x="91125" y="3879325"/>
            <a:ext cx="47178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800">
                <a:solidFill>
                  <a:schemeClr val="dk1"/>
                </a:solidFill>
              </a:rPr>
              <a:t>Hopper, E. (1942). Nighthawks [Online image]. Retrieved June 18, 2020 from</a:t>
            </a:r>
            <a:r>
              <a:rPr lang="en-US" sz="800">
                <a:solidFill>
                  <a:schemeClr val="dk1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-US" sz="800" u="sng">
                <a:solidFill>
                  <a:schemeClr val="hlink"/>
                </a:solidFill>
                <a:hlinkClick r:id="rId5"/>
              </a:rPr>
              <a:t>https://en.wikipedia.org/wiki/Nighthawks_</a:t>
            </a:r>
            <a:r>
              <a:rPr lang="en-US" sz="800" u="sng">
                <a:solidFill>
                  <a:schemeClr val="hlink"/>
                </a:solidFill>
                <a:hlinkClick r:id="rId6"/>
              </a:rPr>
              <a:t>(painting)</a:t>
            </a:r>
            <a:endParaRPr sz="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K20 Center</dc:creator>
</cp:coreProperties>
</file>