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tantia" panose="02030602050306030303" pitchFamily="18" charset="0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82" d="100"/>
          <a:sy n="82" d="100"/>
        </p:scale>
        <p:origin x="64" y="8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ail.co.uk/femail/article-5283243/19th-Century-images-capture-brave-interracial-couple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tapixel.com/2017/07/03/wedding-photos-looked-like-late-1800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ate_Chopin.jp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tapixel.com/2017/07/03/wedding-photos-looked-like-late-1800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aww/comments/9ae9xy/a_victorian_couple_trying_not_to_laugh_whil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ker.com/list/cute-1800s-couples-photos/samantha-dilling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ttesfordhistory.org.uk/content/catalogue_item/bottesford-local-history-archive/photographs-contributed-by-miss-margaret-taylor-and-mr-frank-hallam/old-couple-with-dog-photographed-before-190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b5c9397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b5c9397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9a9d836a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9a9d836a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Carter, H. (2018, January 18). The brave American couples who refused to let prejudice tear them apart - decades before laws prohibiting interracial marriages were finally banned [Digital image]. Retrieved December 09, 2020, from </a:t>
            </a:r>
            <a:r>
              <a:rPr lang="en" u="sng">
                <a:solidFill>
                  <a:srgbClr val="5D94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https://www.dailymail.co.uk/femail/article-5283243/19th-Century-images-capture-brave-interracial-couples.html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9a9d836a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9a9d836a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5D94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https://petapixel.com/2017/07/03/wedding-photos-looked-like-late-1800s/</a:t>
            </a:r>
            <a:endParaRPr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[Photograph]. (2017, June 29). I DO, I DO, The Ricco/Maresca Gallery, New York In 1116250554 843199625 F. Maresca (Comp.).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ef56a49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ef56a49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dirty="0"/>
              <a:t>Instructor/Facilitator Notes:</a:t>
            </a:r>
            <a:endParaRPr dirty="0"/>
          </a:p>
          <a:p>
            <a:pPr marL="177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333333"/>
                </a:solidFill>
                <a:highlight>
                  <a:srgbClr val="FFFFFF"/>
                </a:highlight>
              </a:rPr>
              <a:t>Have students read through each statement, then label each as always true, sometimes true, or never true. Underneath each statement, ask students to right down their reasoning for the label. </a:t>
            </a:r>
            <a:endParaRPr sz="105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778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rgbClr val="333333"/>
                </a:solidFill>
                <a:highlight>
                  <a:srgbClr val="FFFFFF"/>
                </a:highlight>
              </a:rPr>
              <a:t>Allow time for students to share out their thoughts and labels of the statements. </a:t>
            </a:r>
            <a:endParaRPr sz="105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0734cf64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0734cf64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07c5da85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b07c5da85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07c5da8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07c5da8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07c5da85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07c5da85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07c5da85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07c5da85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07c5da85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07c5da85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b07c5da85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b07c5da85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85eff08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85eff08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https://commons.wikimedia.org/wiki/File:Kate_Chopin.jpg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1aedcb9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1aedcb9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85eff08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85eff08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9a9d836a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9a9d836a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9a9d836a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9a9d836a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b5c9397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b5c9397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afd122a2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afd122a2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afd122a2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afd122a2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9a9d836a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9a9d836a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rgbClr val="5D94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https://petapixel.com/2017/07/03/wedding-photos-looked-like-late-1800s/</a:t>
            </a:r>
            <a:endParaRPr dirty="0"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[Photograph]. (2017, June 29). I DO, I DO, The Ricco/</a:t>
            </a:r>
            <a:r>
              <a:rPr lang="en" dirty="0" err="1">
                <a:solidFill>
                  <a:schemeClr val="dk1"/>
                </a:solidFill>
              </a:rPr>
              <a:t>Maresca</a:t>
            </a:r>
            <a:r>
              <a:rPr lang="en" dirty="0">
                <a:solidFill>
                  <a:schemeClr val="dk1"/>
                </a:solidFill>
              </a:rPr>
              <a:t> Gallery, New York In 1116250554 843199625 F. </a:t>
            </a:r>
            <a:r>
              <a:rPr lang="en" dirty="0" err="1">
                <a:solidFill>
                  <a:schemeClr val="dk1"/>
                </a:solidFill>
              </a:rPr>
              <a:t>Maresca</a:t>
            </a:r>
            <a:r>
              <a:rPr lang="en" dirty="0">
                <a:solidFill>
                  <a:schemeClr val="dk1"/>
                </a:solidFill>
              </a:rPr>
              <a:t> (Comp.).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9a9d836a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9a9d836a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U/</a:t>
            </a:r>
            <a:r>
              <a:rPr lang="en" dirty="0" err="1">
                <a:solidFill>
                  <a:schemeClr val="dk1"/>
                </a:solidFill>
              </a:rPr>
              <a:t>AdamCannon</a:t>
            </a:r>
            <a:r>
              <a:rPr lang="en" dirty="0">
                <a:solidFill>
                  <a:schemeClr val="dk1"/>
                </a:solidFill>
              </a:rPr>
              <a:t>. (2018). A Victorian couple trying not to laugh while having their portraits done. [Digital image]. Retrieved December 09, 2020, from </a:t>
            </a:r>
            <a:r>
              <a:rPr lang="en" u="sng" dirty="0">
                <a:solidFill>
                  <a:srgbClr val="5D94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https://www.reddit.com/r/aww/comments/9ae9xy/a_victorian_couple_trying_not_to_laugh_while/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9a9d836a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9a9d836a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Dillinger, S. (2019, March 21). Photos Of Adorable 19th-Century Couples. Retrieved December 09, 2020, from </a:t>
            </a:r>
            <a:r>
              <a:rPr lang="en" u="sng">
                <a:solidFill>
                  <a:srgbClr val="5D94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https://www.ranker.com/list/cute-1800s-couples-photos/samantha-dillinger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9a9d836a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9a9d836a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Old couple with dog, photographed before 1900</a:t>
            </a:r>
            <a:r>
              <a:rPr lang="en">
                <a:solidFill>
                  <a:schemeClr val="dk1"/>
                </a:solidFill>
              </a:rPr>
              <a:t> [Photograph]. (1890). Bottesford Local History Archive In 1116285682 843222538 F. Hallam (Comp.).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5D94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https://www.bottesfordhistory.org.uk/content/catalogue_item/bottesford-local-history-archive/photographs-contributed-by-miss-margaret-taylor-and-mr-frank-hallam/old-couple-with-dog-photographed-before-1900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7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1" name="Google Shape;7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7" name="Google Shape;77;p2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2" name="Google Shape;82;p21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89" name="Google Shape;89;p22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3" name="Google Shape;9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2" name="Google Shape;11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7" name="Google Shape;11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9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Look closely at the image, paying attention to all of the details.</a:t>
            </a:r>
            <a:endParaRPr dirty="0"/>
          </a:p>
          <a:p>
            <a:pPr indent="0">
              <a:buNone/>
            </a:pPr>
            <a:endParaRPr dirty="0"/>
          </a:p>
          <a:p>
            <a:r>
              <a:rPr lang="en" dirty="0"/>
              <a:t>Use the handout to collect your thoughts about the image. </a:t>
            </a:r>
            <a:endParaRPr dirty="0"/>
          </a:p>
          <a:p>
            <a:pPr marL="800100" indent="-342900"/>
            <a:endParaRPr dirty="0"/>
          </a:p>
          <a:p>
            <a:r>
              <a:rPr lang="en" dirty="0"/>
              <a:t>Share your caption with an elbow partner.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7" name="Google Shape;1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981" y="0"/>
            <a:ext cx="31970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Look closely at the image, paying attention to all of the details.</a:t>
            </a:r>
            <a:endParaRPr dirty="0"/>
          </a:p>
          <a:p>
            <a:pPr indent="0">
              <a:buNone/>
            </a:pPr>
            <a:endParaRPr dirty="0"/>
          </a:p>
          <a:p>
            <a:r>
              <a:rPr lang="en" dirty="0"/>
              <a:t>Use the handout to collect your thoughts about the image. </a:t>
            </a:r>
            <a:endParaRPr dirty="0"/>
          </a:p>
          <a:p>
            <a:pPr marL="800100" indent="-342900"/>
            <a:endParaRPr dirty="0"/>
          </a:p>
          <a:p>
            <a:r>
              <a:rPr lang="en" dirty="0"/>
              <a:t>Share your caption with an elbow partner.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4" name="Google Shape;20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995" y="0"/>
            <a:ext cx="32854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Label each statement with one of the following: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Always True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Sometimes True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Never True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 your reasons for selecting each label</a:t>
            </a:r>
            <a:endParaRPr dirty="0"/>
          </a:p>
        </p:txBody>
      </p:sp>
      <p:pic>
        <p:nvPicPr>
          <p:cNvPr id="211" name="Google Shape;21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84091"/>
            <a:ext cx="3775322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17" name="Google Shape;217;p47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900"/>
              <a:t>There is no more lovely, friendly, and charming relationship or communion, or company than a good marriage.</a:t>
            </a:r>
            <a:endParaRPr sz="29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218" name="Google Shape;218;p4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Martin Luther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24" name="Google Shape;224;p48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3500"/>
              <a:t>Where there is love there is life.</a:t>
            </a:r>
            <a:endParaRPr sz="35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225" name="Google Shape;225;p4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Mahatma Gandhi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31" name="Google Shape;231;p49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/>
              <a:t>What counts in making a happy marriage is not so much how compatible you are, but how you deal with incompatibility.</a:t>
            </a:r>
            <a:endParaRPr sz="30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32" name="Google Shape;232;p49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Leo Tolstoy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38" name="Google Shape;238;p50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100"/>
              <a:t>What greater thing there is for two human souls than to feel that they are joined for life-to strengthen each other in all labor, to rest on each other in all sorrow, to minister to each other in silent unspeakable memories at the moment of the last parting?</a:t>
            </a:r>
            <a:endParaRPr sz="21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239" name="Google Shape;239;p50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George Eliot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45" name="Google Shape;245;p51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/>
              <a:t>Marriage is not a ritual or an end. It is a long, intricate, intimate dance together, and nothing matters more than your own sense of balance and choice of partner.</a:t>
            </a:r>
            <a:endParaRPr sz="24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5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Amy Bloom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52" name="Google Shape;252;p52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/>
              <a:t>If there is such a thing as good marriage, it is because it resembles friendship rather than love.</a:t>
            </a:r>
            <a:endParaRPr sz="3000"/>
          </a:p>
        </p:txBody>
      </p:sp>
      <p:sp>
        <p:nvSpPr>
          <p:cNvPr id="253" name="Google Shape;253;p5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Montaigne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259" name="Google Shape;259;p53"/>
          <p:cNvSpPr txBox="1">
            <a:spLocks noGrp="1"/>
          </p:cNvSpPr>
          <p:nvPr>
            <p:ph type="body" idx="1"/>
          </p:nvPr>
        </p:nvSpPr>
        <p:spPr>
          <a:xfrm>
            <a:off x="2574750" y="1534725"/>
            <a:ext cx="45372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500"/>
              <a:t>Love seems the swiftest, but it is the slowest of all growths.  No man or woman really knows what perfect love is until they have been married a quarter of a century.</a:t>
            </a:r>
            <a:endParaRPr sz="2500"/>
          </a:p>
        </p:txBody>
      </p:sp>
      <p:sp>
        <p:nvSpPr>
          <p:cNvPr id="260" name="Google Shape;260;p53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Mark Twain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Totally Different Stories </a:t>
            </a:r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Perspective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 Chopin Readings </a:t>
            </a:r>
            <a:endParaRPr/>
          </a:p>
        </p:txBody>
      </p:sp>
      <p:sp>
        <p:nvSpPr>
          <p:cNvPr id="266" name="Google Shape;266;p5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i="1"/>
              <a:t>Story of an Hour</a:t>
            </a:r>
            <a:endParaRPr i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Excerpts from </a:t>
            </a:r>
            <a:r>
              <a:rPr lang="en" i="1"/>
              <a:t>The Awakening</a:t>
            </a:r>
            <a:r>
              <a:rPr lang="en"/>
              <a:t> 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850" y="638103"/>
            <a:ext cx="2694219" cy="38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T-Chart</a:t>
            </a:r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Take time to consider the character’s point of view and ask the following questions: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How are they feeling?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What are they thinking?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What are they going through?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Include evidence from the text on your T-Chart to support your claims</a:t>
            </a:r>
            <a:endParaRPr dirty="0"/>
          </a:p>
        </p:txBody>
      </p:sp>
      <p:pic>
        <p:nvPicPr>
          <p:cNvPr id="274" name="Google Shape;27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845129"/>
            <a:ext cx="3685624" cy="345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6"/>
          <p:cNvSpPr txBox="1">
            <a:spLocks noGrp="1"/>
          </p:cNvSpPr>
          <p:nvPr>
            <p:ph type="title"/>
          </p:nvPr>
        </p:nvSpPr>
        <p:spPr>
          <a:xfrm>
            <a:off x="304800" y="15154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Different Perspectives </a:t>
            </a:r>
            <a:endParaRPr dirty="0"/>
          </a:p>
        </p:txBody>
      </p:sp>
      <p:sp>
        <p:nvSpPr>
          <p:cNvPr id="280" name="Google Shape;280;p56"/>
          <p:cNvSpPr txBox="1">
            <a:spLocks noGrp="1"/>
          </p:cNvSpPr>
          <p:nvPr>
            <p:ph type="body" idx="1"/>
          </p:nvPr>
        </p:nvSpPr>
        <p:spPr>
          <a:xfrm>
            <a:off x="304800" y="1164739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Now that you’ve finished reading, think about the different perspectives of Mrs. Mallard and Mr. Pontellier.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Write a journal entry from the point of view of one of the main characters: 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Mrs. Mallard’s point of view while she is alone in her room after she found out that her husband was dead.  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Mr. Pontellier's point of view in the midst of his wife leaving him.  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Think/We Think</a:t>
            </a:r>
            <a:endParaRPr/>
          </a:p>
        </p:txBody>
      </p:sp>
      <p:sp>
        <p:nvSpPr>
          <p:cNvPr id="286" name="Google Shape;286;p5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How did the author’s use of perspective help you understand the character?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Answer this question on your own in the “I Think” column of the chart.</a:t>
            </a:r>
            <a:endParaRPr/>
          </a:p>
        </p:txBody>
      </p:sp>
      <p:pic>
        <p:nvPicPr>
          <p:cNvPr id="287" name="Google Shape;28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700" y="1543041"/>
            <a:ext cx="37719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Think/We Think</a:t>
            </a:r>
            <a:endParaRPr/>
          </a:p>
        </p:txBody>
      </p:sp>
      <p:sp>
        <p:nvSpPr>
          <p:cNvPr id="293" name="Google Shape;293;p5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With a partner: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Discuss the question and provide an answer that encompasses both character perspectives.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How did the author’s use of perspective help you understand the character?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Provide your answer in the “We Think” column of </a:t>
            </a:r>
            <a:r>
              <a:rPr lang="en"/>
              <a:t>the chart.</a:t>
            </a:r>
            <a:endParaRPr dirty="0"/>
          </a:p>
        </p:txBody>
      </p:sp>
      <p:pic>
        <p:nvPicPr>
          <p:cNvPr id="294" name="Google Shape;29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700" y="1543041"/>
            <a:ext cx="37719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Questions: </a:t>
            </a:r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does perspective influence a reader's response?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do authors use perspective to help readers?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 </a:t>
            </a:r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Students will analyze perspective in two different pieces by Kate Chopin.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Students will compose a short writing from a specific perspective.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Look closely at the images, paying attention to all of the details.</a:t>
            </a:r>
          </a:p>
          <a:p>
            <a:pPr indent="0">
              <a:buNone/>
            </a:pPr>
            <a:endParaRPr lang="en-US" dirty="0"/>
          </a:p>
          <a:p>
            <a:r>
              <a:rPr lang="en-US" dirty="0"/>
              <a:t>Use the handout to collect your thoughts about each image. </a:t>
            </a:r>
          </a:p>
          <a:p>
            <a:pPr marL="800100" indent="-342900"/>
            <a:endParaRPr lang="en-US" dirty="0"/>
          </a:p>
          <a:p>
            <a:r>
              <a:rPr lang="en-US" dirty="0"/>
              <a:t>Share your caption with an elbow partner.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2" name="Google Shape;1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550" y="857241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168" name="Google Shape;168;p40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Look closely at the image, paying attention to all of the details.</a:t>
            </a:r>
            <a:endParaRPr dirty="0"/>
          </a:p>
          <a:p>
            <a:pPr indent="0">
              <a:buNone/>
            </a:pPr>
            <a:endParaRPr dirty="0"/>
          </a:p>
          <a:p>
            <a:r>
              <a:rPr lang="en" dirty="0"/>
              <a:t>Use the handout to collect your thoughts about the image. </a:t>
            </a:r>
            <a:endParaRPr dirty="0"/>
          </a:p>
          <a:p>
            <a:pPr marL="800100" indent="-342900"/>
            <a:endParaRPr dirty="0"/>
          </a:p>
          <a:p>
            <a:r>
              <a:rPr lang="en" dirty="0"/>
              <a:t>Share your caption with an elbow partner.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9" name="Google Shape;16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890" y="0"/>
            <a:ext cx="32982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Look closely at the image, paying attention to all of the details.</a:t>
            </a:r>
            <a:endParaRPr dirty="0"/>
          </a:p>
          <a:p>
            <a:pPr indent="0">
              <a:buNone/>
            </a:pPr>
            <a:endParaRPr dirty="0"/>
          </a:p>
          <a:p>
            <a:r>
              <a:rPr lang="en" dirty="0"/>
              <a:t>Use the handout to collect your thoughts about the image. </a:t>
            </a:r>
            <a:endParaRPr dirty="0"/>
          </a:p>
          <a:p>
            <a:pPr marL="800100" indent="-342900"/>
            <a:endParaRPr dirty="0"/>
          </a:p>
          <a:p>
            <a:r>
              <a:rPr lang="en" dirty="0"/>
              <a:t>Share your caption with an elbow partner.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500" y="825388"/>
            <a:ext cx="3639875" cy="394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182" name="Google Shape;182;p42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Look closely at the image, paying attention to all of the details.</a:t>
            </a:r>
          </a:p>
          <a:p>
            <a:pPr marL="76200" indent="0">
              <a:buNone/>
            </a:pPr>
            <a:r>
              <a:rPr lang="en" dirty="0"/>
              <a:t> </a:t>
            </a:r>
            <a:endParaRPr dirty="0"/>
          </a:p>
          <a:p>
            <a:r>
              <a:rPr lang="en" dirty="0"/>
              <a:t>Use the handout to collect your thoughts about the image. </a:t>
            </a:r>
            <a:endParaRPr dirty="0"/>
          </a:p>
          <a:p>
            <a:pPr marL="800100" indent="-342900"/>
            <a:endParaRPr dirty="0"/>
          </a:p>
          <a:p>
            <a:r>
              <a:rPr lang="en" dirty="0"/>
              <a:t>Share your caption with an elbow partner.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3" name="Google Shape;1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416" y="264038"/>
            <a:ext cx="3674258" cy="46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</a:t>
            </a:r>
            <a:endParaRPr/>
          </a:p>
        </p:txBody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965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Look closely at the image, paying attention to all of the details.</a:t>
            </a:r>
            <a:endParaRPr dirty="0"/>
          </a:p>
          <a:p>
            <a:pPr indent="0">
              <a:buNone/>
            </a:pPr>
            <a:endParaRPr dirty="0"/>
          </a:p>
          <a:p>
            <a:r>
              <a:rPr lang="en" dirty="0"/>
              <a:t>Use the handout to collect your thoughts about the image. </a:t>
            </a:r>
            <a:endParaRPr dirty="0"/>
          </a:p>
          <a:p>
            <a:pPr marL="800100" indent="-342900"/>
            <a:endParaRPr dirty="0"/>
          </a:p>
          <a:p>
            <a:r>
              <a:rPr lang="en" dirty="0"/>
              <a:t>Share your caption with an elbow partner.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0" name="Google Shape;19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506" y="0"/>
            <a:ext cx="37290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1148</Words>
  <Application>Microsoft Office PowerPoint</Application>
  <PresentationFormat>On-screen Show (16:9)</PresentationFormat>
  <Paragraphs>118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Georgia</vt:lpstr>
      <vt:lpstr>Noto Sans Symbols</vt:lpstr>
      <vt:lpstr>Calibri</vt:lpstr>
      <vt:lpstr>Constantia</vt:lpstr>
      <vt:lpstr>Arial</vt:lpstr>
      <vt:lpstr>LEARN theme</vt:lpstr>
      <vt:lpstr>LEARN theme</vt:lpstr>
      <vt:lpstr>PowerPoint Presentation</vt:lpstr>
      <vt:lpstr>Totally Different Stories </vt:lpstr>
      <vt:lpstr>Essential Questions: </vt:lpstr>
      <vt:lpstr>Learning Objectives </vt:lpstr>
      <vt:lpstr>Caption This </vt:lpstr>
      <vt:lpstr>Caption This </vt:lpstr>
      <vt:lpstr>Caption This </vt:lpstr>
      <vt:lpstr>Caption This </vt:lpstr>
      <vt:lpstr>Caption This </vt:lpstr>
      <vt:lpstr>Caption This </vt:lpstr>
      <vt:lpstr>Caption This 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Kate Chopin Readings </vt:lpstr>
      <vt:lpstr>T-Chart</vt:lpstr>
      <vt:lpstr>Different Perspectives </vt:lpstr>
      <vt:lpstr>I Think/We Think</vt:lpstr>
      <vt:lpstr>I Think/We Think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Lee, Brooke L.</cp:lastModifiedBy>
  <cp:revision>3</cp:revision>
  <dcterms:modified xsi:type="dcterms:W3CDTF">2021-06-22T17:49:26Z</dcterms:modified>
</cp:coreProperties>
</file>