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Lst>
  <p:notesMasterIdLst>
    <p:notesMasterId r:id="rId32"/>
  </p:notesMasterIdLst>
  <p:sldIdLst>
    <p:sldId id="256" r:id="rId6"/>
    <p:sldId id="258" r:id="rId7"/>
    <p:sldId id="285" r:id="rId8"/>
    <p:sldId id="286" r:id="rId9"/>
    <p:sldId id="290" r:id="rId10"/>
    <p:sldId id="288" r:id="rId11"/>
    <p:sldId id="266" r:id="rId12"/>
    <p:sldId id="292" r:id="rId13"/>
    <p:sldId id="291" r:id="rId14"/>
    <p:sldId id="268" r:id="rId15"/>
    <p:sldId id="269" r:id="rId16"/>
    <p:sldId id="270" r:id="rId17"/>
    <p:sldId id="271" r:id="rId18"/>
    <p:sldId id="273" r:id="rId19"/>
    <p:sldId id="275" r:id="rId20"/>
    <p:sldId id="293" r:id="rId21"/>
    <p:sldId id="276" r:id="rId22"/>
    <p:sldId id="277" r:id="rId23"/>
    <p:sldId id="294" r:id="rId24"/>
    <p:sldId id="295" r:id="rId25"/>
    <p:sldId id="296" r:id="rId26"/>
    <p:sldId id="279" r:id="rId27"/>
    <p:sldId id="280" r:id="rId28"/>
    <p:sldId id="281" r:id="rId29"/>
    <p:sldId id="283" r:id="rId30"/>
    <p:sldId id="284"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onstantia" panose="02030602050306030303" pitchFamily="18"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La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7" roundtripDataSignature="AMtx7mjS/ykf/WgRa0bbPOTyCaPrDoMR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8E3CAE-5A02-4EE4-99E1-A1019D3FCDEE}">
  <a:tblStyle styleId="{398E3CAE-5A02-4EE4-99E1-A1019D3FCDE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09" autoAdjust="0"/>
  </p:normalViewPr>
  <p:slideViewPr>
    <p:cSldViewPr snapToGrid="0">
      <p:cViewPr varScale="1">
        <p:scale>
          <a:sx n="135" d="100"/>
          <a:sy n="135" d="100"/>
        </p:scale>
        <p:origin x="2540"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69"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67" Type="http://customschemas.google.com/relationships/presentationmetadata" Target="metadata"/><Relationship Id="rId20" Type="http://schemas.openxmlformats.org/officeDocument/2006/relationships/slide" Target="slides/slide15.xml"/><Relationship Id="rId41"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ndmeister.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mapcloud.ihmc.u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CADX0PNTLg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Create an anchor chart summarizing student findings for each of the three boxes they have filled in on their Window Notes.</a:t>
            </a:r>
            <a:endParaRPr dirty="0"/>
          </a:p>
          <a:p>
            <a:pPr marL="0" lvl="0" indent="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US" dirty="0"/>
              <a:t>These example questions can be used to help facilitate class discussion. </a:t>
            </a:r>
            <a:endParaRPr dirty="0"/>
          </a:p>
          <a:p>
            <a:pPr marL="628650" lvl="1" indent="-171450" algn="l" rtl="0">
              <a:lnSpc>
                <a:spcPct val="100000"/>
              </a:lnSpc>
              <a:spcBef>
                <a:spcPts val="0"/>
              </a:spcBef>
              <a:spcAft>
                <a:spcPts val="0"/>
              </a:spcAft>
              <a:buSzPts val="1100"/>
              <a:buChar char="○"/>
            </a:pPr>
            <a:r>
              <a:rPr lang="en-US" dirty="0"/>
              <a:t>This is not a comprehensive list and the order of the questions doesn’t matter.</a:t>
            </a:r>
            <a:endParaRPr dirty="0"/>
          </a:p>
          <a:p>
            <a:pPr marL="171450" lvl="0" indent="-171450" algn="l" rtl="0">
              <a:lnSpc>
                <a:spcPct val="100000"/>
              </a:lnSpc>
              <a:spcBef>
                <a:spcPts val="0"/>
              </a:spcBef>
              <a:spcAft>
                <a:spcPts val="0"/>
              </a:spcAft>
              <a:buSzPts val="1100"/>
              <a:buChar char="●"/>
            </a:pPr>
            <a:r>
              <a:rPr lang="en-US" dirty="0"/>
              <a:t>Add other relevant questions as necessary to scaffold students’ summaries.</a:t>
            </a:r>
            <a:endParaRPr dirty="0"/>
          </a:p>
          <a:p>
            <a:pPr marL="628650" lvl="1" indent="-171450" algn="l" rtl="0">
              <a:lnSpc>
                <a:spcPct val="100000"/>
              </a:lnSpc>
              <a:spcBef>
                <a:spcPts val="0"/>
              </a:spcBef>
              <a:spcAft>
                <a:spcPts val="0"/>
              </a:spcAft>
              <a:buSzPts val="1100"/>
              <a:buChar char="○"/>
            </a:pPr>
            <a:r>
              <a:rPr lang="en-US" b="1" dirty="0"/>
              <a:t>Note: </a:t>
            </a:r>
            <a:r>
              <a:rPr lang="en-US" dirty="0"/>
              <a:t>The purpose of this discussion is just to summarize the class’s research. Higher order questions should be saved for the Explain discussions when students are synthesizing information.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endParaRPr lang="en-US" i="0"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Now that students have a general understanding of soil health, transition them into developing concepts about soil nutrients specifically. Students should work together to complete the “How Does Your Garden Grow?” breakout activity online. They should summarize the information they learn during the breakout in the </a:t>
            </a:r>
            <a:r>
              <a:rPr lang="en-US" sz="1100" b="0" i="1" u="none" strike="noStrike" cap="none" dirty="0">
                <a:solidFill>
                  <a:srgbClr val="000000"/>
                </a:solidFill>
                <a:latin typeface="Arial"/>
                <a:ea typeface="Arial"/>
                <a:cs typeface="Arial"/>
                <a:sym typeface="Arial"/>
              </a:rPr>
              <a:t>Nutrient Cycles </a:t>
            </a:r>
            <a:r>
              <a:rPr lang="en-US" sz="1100" b="0" i="0" u="none" strike="noStrike" cap="none" dirty="0">
                <a:solidFill>
                  <a:srgbClr val="000000"/>
                </a:solidFill>
                <a:latin typeface="Arial"/>
                <a:ea typeface="Arial"/>
                <a:cs typeface="Arial"/>
                <a:sym typeface="Arial"/>
              </a:rPr>
              <a:t>Window Note box and make additional notes in the other "windows" as necessary.  </a:t>
            </a:r>
            <a:endParaRPr lang="en-US" dirty="0"/>
          </a:p>
          <a:p>
            <a:pPr marL="0" lvl="0" indent="0" algn="l" rtl="0">
              <a:lnSpc>
                <a:spcPct val="100000"/>
              </a:lnSpc>
              <a:spcBef>
                <a:spcPts val="0"/>
              </a:spcBef>
              <a:spcAft>
                <a:spcPts val="0"/>
              </a:spcAft>
              <a:buSzPts val="1100"/>
              <a:buNone/>
            </a:pPr>
            <a:endParaRPr lang="en-US"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1" u="none" strike="noStrike" cap="none" dirty="0">
                <a:solidFill>
                  <a:srgbClr val="000000"/>
                </a:solidFill>
                <a:latin typeface="Arial"/>
                <a:ea typeface="Arial"/>
                <a:cs typeface="Arial"/>
                <a:sym typeface="Arial"/>
              </a:rPr>
              <a:t>How Does Your Garden Grow? Breakout: </a:t>
            </a:r>
            <a:r>
              <a:rPr lang="en-US" sz="1100" b="0" i="0" u="none" strike="noStrike" cap="none" dirty="0">
                <a:solidFill>
                  <a:srgbClr val="000000"/>
                </a:solidFill>
                <a:latin typeface="Arial"/>
                <a:ea typeface="Arial"/>
                <a:cs typeface="Arial"/>
                <a:sym typeface="Arial"/>
              </a:rPr>
              <a:t>https://bit.ly/gardengrowbreakout</a:t>
            </a:r>
            <a:endParaRPr lang="en-US" dirty="0"/>
          </a:p>
          <a:p>
            <a:pPr marL="171450" lvl="0" indent="-171450" algn="l" rtl="0">
              <a:lnSpc>
                <a:spcPct val="100000"/>
              </a:lnSpc>
              <a:spcBef>
                <a:spcPts val="0"/>
              </a:spcBef>
              <a:spcAft>
                <a:spcPts val="0"/>
              </a:spcAft>
              <a:buSzPts val="1100"/>
              <a:buChar char="●"/>
            </a:pPr>
            <a:endParaRPr lang="en-US" i="0" dirty="0"/>
          </a:p>
          <a:p>
            <a:pPr marL="171450" lvl="0" indent="-171450" algn="l" rtl="0">
              <a:lnSpc>
                <a:spcPct val="100000"/>
              </a:lnSpc>
              <a:spcBef>
                <a:spcPts val="0"/>
              </a:spcBef>
              <a:spcAft>
                <a:spcPts val="0"/>
              </a:spcAft>
              <a:buSzPts val="1100"/>
              <a:buChar char="●"/>
            </a:pPr>
            <a:endParaRPr lang="en-US" i="0" dirty="0"/>
          </a:p>
          <a:p>
            <a:pPr marL="171450" lvl="0" indent="-171450" algn="l" rtl="0">
              <a:lnSpc>
                <a:spcPct val="100000"/>
              </a:lnSpc>
              <a:spcBef>
                <a:spcPts val="0"/>
              </a:spcBef>
              <a:spcAft>
                <a:spcPts val="0"/>
              </a:spcAft>
              <a:buSzPts val="1100"/>
              <a:buChar char="●"/>
            </a:pPr>
            <a:r>
              <a:rPr lang="en-US" i="0" dirty="0"/>
              <a:t>The breakout should be completed collaboratively. </a:t>
            </a:r>
            <a:endParaRPr dirty="0"/>
          </a:p>
          <a:p>
            <a:pPr marL="171450" lvl="0" indent="-171450" algn="l" rtl="0">
              <a:lnSpc>
                <a:spcPct val="100000"/>
              </a:lnSpc>
              <a:spcBef>
                <a:spcPts val="0"/>
              </a:spcBef>
              <a:spcAft>
                <a:spcPts val="0"/>
              </a:spcAft>
              <a:buSzPts val="1100"/>
              <a:buChar char="●"/>
            </a:pPr>
            <a:r>
              <a:rPr lang="en-US" i="0" dirty="0"/>
              <a:t>Students </a:t>
            </a:r>
            <a:r>
              <a:rPr lang="en-US" dirty="0"/>
              <a:t>should summarize the information in the </a:t>
            </a:r>
            <a:r>
              <a:rPr lang="en-US" i="1" dirty="0"/>
              <a:t>Nutrient Cycles </a:t>
            </a:r>
            <a:r>
              <a:rPr lang="en-US" dirty="0"/>
              <a:t>Window Note box and add any new information to the other boxes as necessary.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In their breakout groups, ask students to summarize what they learned from the Breakout into a word and a phrase. </a:t>
            </a:r>
            <a:r>
              <a:rPr lang="en-US" dirty="0">
                <a:latin typeface="Arial"/>
                <a:ea typeface="Arial"/>
                <a:cs typeface="Arial"/>
                <a:sym typeface="Arial"/>
              </a:rPr>
              <a:t>Groups should attempt to create a single word and phrase. </a:t>
            </a:r>
            <a:endParaRPr dirty="0"/>
          </a:p>
          <a:p>
            <a:pPr marL="628650" marR="0" lvl="1" indent="-171450" algn="l" rtl="0">
              <a:lnSpc>
                <a:spcPct val="100000"/>
              </a:lnSpc>
              <a:spcBef>
                <a:spcPts val="0"/>
              </a:spcBef>
              <a:spcAft>
                <a:spcPts val="0"/>
              </a:spcAft>
              <a:buClr>
                <a:srgbClr val="000000"/>
              </a:buClr>
              <a:buSzPts val="1100"/>
              <a:buChar char="○"/>
            </a:pPr>
            <a:r>
              <a:rPr lang="en-US" dirty="0">
                <a:latin typeface="Arial"/>
                <a:ea typeface="Arial"/>
                <a:cs typeface="Arial"/>
                <a:sym typeface="Arial"/>
              </a:rPr>
              <a:t>If they can’t narrow it down to a single example, ask that they limit their responses to one sticky per person (e.g., a group of 3 could have up to 3 words and up to 3 phrases.)</a:t>
            </a:r>
            <a:endParaRPr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Repeat the discussion process you used in the Explore debrief to develop a final Anchor Chart for </a:t>
            </a:r>
            <a:r>
              <a:rPr lang="en-US" sz="1100" b="0" i="1" u="none" strike="noStrike" cap="none" dirty="0">
                <a:solidFill>
                  <a:srgbClr val="000000"/>
                </a:solidFill>
                <a:latin typeface="Arial"/>
                <a:ea typeface="Arial"/>
                <a:cs typeface="Arial"/>
                <a:sym typeface="Arial"/>
              </a:rPr>
              <a:t>Nutrient Cycles</a:t>
            </a:r>
            <a:r>
              <a:rPr lang="en-US" sz="1100" b="0" i="0" u="none" strike="noStrike" cap="none" dirty="0">
                <a:solidFill>
                  <a:srgbClr val="000000"/>
                </a:solidFill>
                <a:latin typeface="Arial"/>
                <a:ea typeface="Arial"/>
                <a:cs typeface="Arial"/>
                <a:sym typeface="Arial"/>
              </a:rPr>
              <a:t>. </a:t>
            </a:r>
            <a:endParaRPr dirty="0"/>
          </a:p>
          <a:p>
            <a:pPr marL="628650" marR="0" lvl="1"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Ask students to share out their Words and Phrases at the beginning of the discussion. </a:t>
            </a:r>
            <a:endParaRPr dirty="0"/>
          </a:p>
          <a:p>
            <a:pPr marL="171450" marR="0" lvl="0" indent="-171450" algn="l" rtl="0">
              <a:lnSpc>
                <a:spcPct val="100000"/>
              </a:lnSpc>
              <a:spcBef>
                <a:spcPts val="0"/>
              </a:spcBef>
              <a:spcAft>
                <a:spcPts val="0"/>
              </a:spcAft>
              <a:buClr>
                <a:srgbClr val="000000"/>
              </a:buClr>
              <a:buSzPts val="1100"/>
              <a:buChar char="●"/>
            </a:pPr>
            <a:r>
              <a:rPr lang="en-US" sz="1100" b="0" i="0" u="none" strike="noStrike" cap="none" dirty="0">
                <a:solidFill>
                  <a:srgbClr val="000000"/>
                </a:solidFill>
                <a:latin typeface="Arial"/>
                <a:ea typeface="Arial"/>
                <a:cs typeface="Arial"/>
                <a:sym typeface="Arial"/>
              </a:rPr>
              <a:t>If necessary, add any new information students discovered to the other three charts as well.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Now that students are familiar with all the relevant content, they need to connect the pieces to develop a conceptual understanding.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Rather than just telling students what the connections are, help them synthesize the conceptual pieces for themselves.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part of this process, ask students individually to write a single summary sentence over their learning up to this point on a sticky note. Their sentence should emphasize the connections among the information they've gathered during the Explore and Explain activities and discussions. </a:t>
            </a:r>
            <a:endParaRPr dirty="0"/>
          </a:p>
          <a:p>
            <a:pPr marL="628650" lvl="1" indent="-171450" algn="l" rtl="0">
              <a:lnSpc>
                <a:spcPct val="100000"/>
              </a:lnSpc>
              <a:spcBef>
                <a:spcPts val="0"/>
              </a:spcBef>
              <a:spcAft>
                <a:spcPts val="0"/>
              </a:spcAft>
              <a:buSzPts val="1100"/>
              <a:buChar char="○"/>
            </a:pPr>
            <a:r>
              <a:rPr lang="en-US" b="1" dirty="0">
                <a:latin typeface="Arial"/>
                <a:ea typeface="Arial"/>
                <a:cs typeface="Arial"/>
                <a:sym typeface="Arial"/>
              </a:rPr>
              <a:t>Instructional Note: </a:t>
            </a:r>
            <a:r>
              <a:rPr lang="en-US" b="0" dirty="0">
                <a:latin typeface="Arial"/>
                <a:ea typeface="Arial"/>
                <a:cs typeface="Arial"/>
                <a:sym typeface="Arial"/>
              </a:rPr>
              <a:t>The sticky-note summaries students have completed are the steps in a strategy called Three Sticky Notes. While they are typically written all at the same time, this lesson is scaffolds them to support the complexity of their syntheses.</a:t>
            </a:r>
            <a:endParaRPr b="1" dirty="0">
              <a:latin typeface="Arial"/>
              <a:ea typeface="Arial"/>
              <a:cs typeface="Arial"/>
              <a:sym typeface="Arial"/>
            </a:endParaRPr>
          </a:p>
          <a:p>
            <a:pPr marL="628650" lvl="1"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Instructional Note: </a:t>
            </a:r>
            <a:r>
              <a:rPr lang="en-US" sz="1100" b="0" i="0" u="none" strike="noStrike" cap="none" dirty="0">
                <a:solidFill>
                  <a:srgbClr val="000000"/>
                </a:solidFill>
                <a:latin typeface="Arial"/>
                <a:ea typeface="Arial"/>
                <a:cs typeface="Arial"/>
                <a:sym typeface="Arial"/>
              </a:rPr>
              <a:t>There are other ways to direct students' knowledge construction, but they should at least work out the connections provided on the slide.</a:t>
            </a:r>
            <a:endParaRPr dirty="0">
              <a:latin typeface="Arial"/>
              <a:ea typeface="Arial"/>
              <a:cs typeface="Arial"/>
              <a:sym typeface="Arial"/>
            </a:endParaRPr>
          </a:p>
          <a:p>
            <a:pPr marL="0" lvl="0" indent="0" algn="l" rtl="0">
              <a:lnSpc>
                <a:spcPct val="100000"/>
              </a:lnSpc>
              <a:spcBef>
                <a:spcPts val="0"/>
              </a:spcBef>
              <a:spcAft>
                <a:spcPts val="0"/>
              </a:spcAft>
              <a:buSzPts val="1100"/>
              <a:buNone/>
            </a:pPr>
            <a:endParaRPr i="1" dirty="0">
              <a:latin typeface="Arial"/>
              <a:ea typeface="Arial"/>
              <a:cs typeface="Arial"/>
              <a:sym typeface="Arial"/>
            </a:endParaRPr>
          </a:p>
          <a:p>
            <a:pPr marL="0" lvl="0" indent="0" algn="l" rtl="0">
              <a:lnSpc>
                <a:spcPct val="100000"/>
              </a:lnSpc>
              <a:spcBef>
                <a:spcPts val="0"/>
              </a:spcBef>
              <a:spcAft>
                <a:spcPts val="0"/>
              </a:spcAft>
              <a:buSzPts val="1100"/>
              <a:buNone/>
            </a:pPr>
            <a:r>
              <a:rPr lang="en-US" b="1" i="1" dirty="0">
                <a:latin typeface="Arial"/>
                <a:ea typeface="Arial"/>
                <a:cs typeface="Arial"/>
                <a:sym typeface="Arial"/>
              </a:rPr>
              <a:t>Three Sticky Notes</a:t>
            </a:r>
            <a:r>
              <a:rPr lang="en-US" i="1" dirty="0">
                <a:latin typeface="Arial"/>
                <a:ea typeface="Arial"/>
                <a:cs typeface="Arial"/>
                <a:sym typeface="Arial"/>
              </a:rPr>
              <a:t>: https://learn.k20center.ou.edu/strategy/d9908066f654727934df7bf4f506d92f</a:t>
            </a:r>
            <a:endParaRPr i="1" dirty="0">
              <a:latin typeface="Arial"/>
              <a:ea typeface="Arial"/>
              <a:cs typeface="Arial"/>
              <a:sym typeface="Arial"/>
            </a:endParaRPr>
          </a:p>
          <a:p>
            <a:pPr marL="0" lvl="0" indent="0" algn="l" rtl="0">
              <a:lnSpc>
                <a:spcPct val="100000"/>
              </a:lnSpc>
              <a:spcBef>
                <a:spcPts val="0"/>
              </a:spcBef>
              <a:spcAft>
                <a:spcPts val="0"/>
              </a:spcAft>
              <a:buSzPts val="1100"/>
              <a:buNone/>
            </a:pPr>
            <a:endParaRPr dirty="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Source: K20 Center. [n.d.]. Concept card mapping. Strategy.  https://learn.k20center.ou.edu/strategy/123</a:t>
            </a:r>
          </a:p>
          <a:p>
            <a:endParaRPr lang="en-US" dirty="0">
              <a:hlinkClick r:id="rId3"/>
            </a:endParaRPr>
          </a:p>
          <a:p>
            <a:r>
              <a:rPr lang="en-US" dirty="0">
                <a:hlinkClick r:id="rId3"/>
              </a:rPr>
              <a:t>Create Your Mind Maps Online - On Any Device | </a:t>
            </a:r>
            <a:r>
              <a:rPr lang="en-US" dirty="0" err="1">
                <a:hlinkClick r:id="rId3"/>
              </a:rPr>
              <a:t>MindMeister</a:t>
            </a:r>
            <a:endParaRPr lang="en-US" dirty="0"/>
          </a:p>
          <a:p>
            <a:r>
              <a:rPr lang="en-US" dirty="0" err="1">
                <a:hlinkClick r:id="rId4"/>
              </a:rPr>
              <a:t>Cmap</a:t>
            </a:r>
            <a:r>
              <a:rPr lang="en-US" dirty="0">
                <a:hlinkClick r:id="rId4"/>
              </a:rPr>
              <a:t> Cloud (ihmc.us)</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230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K20 Center (n.d.). Metaphorical thinking. Strategy. https://learn.k20center.ou.edu/strategy/146 </a:t>
            </a:r>
          </a:p>
        </p:txBody>
      </p:sp>
    </p:spTree>
    <p:extLst>
      <p:ext uri="{BB962C8B-B14F-4D97-AF65-F5344CB8AC3E}">
        <p14:creationId xmlns:p14="http://schemas.microsoft.com/office/powerpoint/2010/main" val="323524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Source:  K20 Center. (n.d.). Cognitive comics. Strategy. https://learn.k20center.ou.edu/strategy/198 </a:t>
            </a:r>
          </a:p>
        </p:txBody>
      </p:sp>
    </p:spTree>
    <p:extLst>
      <p:ext uri="{BB962C8B-B14F-4D97-AF65-F5344CB8AC3E}">
        <p14:creationId xmlns:p14="http://schemas.microsoft.com/office/powerpoint/2010/main" val="198250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MS-LS2-3 </a:t>
            </a:r>
            <a:r>
              <a:rPr lang="en-US" sz="1100" b="0" i="1" u="none" strike="noStrike" cap="none" dirty="0">
                <a:solidFill>
                  <a:srgbClr val="000000"/>
                </a:solidFill>
                <a:latin typeface="Arial"/>
                <a:ea typeface="Arial"/>
                <a:cs typeface="Arial"/>
                <a:sym typeface="Arial"/>
              </a:rPr>
              <a:t>(OAS-S 6th grade)</a:t>
            </a:r>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Students will construct a model of matter and energy transfers in their local ecosystem or the ecosystem from which their soils were sampled.</a:t>
            </a:r>
            <a:endParaRPr lang="en-US" dirty="0"/>
          </a:p>
          <a:p>
            <a:pPr marL="0" lvl="0" indent="0" algn="l" rtl="0">
              <a:lnSpc>
                <a:spcPct val="100000"/>
              </a:lnSpc>
              <a:spcBef>
                <a:spcPts val="0"/>
              </a:spcBef>
              <a:spcAft>
                <a:spcPts val="0"/>
              </a:spcAft>
              <a:buSzPts val="1100"/>
              <a:buNone/>
            </a:pPr>
            <a:r>
              <a:rPr lang="en-US" b="1" dirty="0"/>
              <a:t>MS-LS2-3 (6th grade)</a:t>
            </a:r>
            <a:endParaRPr dirty="0"/>
          </a:p>
          <a:p>
            <a:pPr marL="0" lvl="0" indent="0" algn="l" rtl="0">
              <a:lnSpc>
                <a:spcPct val="100000"/>
              </a:lnSpc>
              <a:spcBef>
                <a:spcPts val="0"/>
              </a:spcBef>
              <a:spcAft>
                <a:spcPts val="0"/>
              </a:spcAft>
              <a:buSzPts val="1100"/>
              <a:buNone/>
            </a:pPr>
            <a:endParaRPr b="1"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 small groups or as a class, develop a list of functions performed by different types of organisms in an ecosystem based on prior knowledge and any information collected during the previous parts of the lesson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(e.g., decomposers break down organic material to release carbon and nitrogen, producers take in carbon and give off oxygen during photosynthesis, etc.).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These trophic groups should at least include decomposers, producers, and consumers. </a:t>
            </a:r>
            <a:endParaRPr dirty="0"/>
          </a:p>
          <a:p>
            <a:pPr marL="171450" lvl="0" indent="-101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US" sz="1100" b="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a:solidFill>
                  <a:schemeClr val="dk1"/>
                </a:solidFill>
                <a:latin typeface="Arial"/>
                <a:ea typeface="Arial"/>
                <a:cs typeface="Arial"/>
                <a:sym typeface="Arial"/>
              </a:rPr>
              <a:t>Roberto Arias on </a:t>
            </a:r>
            <a:r>
              <a:rPr lang="en-US" sz="1100" b="0" i="0" u="none" strike="noStrike" cap="none" dirty="0" err="1">
                <a:solidFill>
                  <a:schemeClr val="dk1"/>
                </a:solidFill>
                <a:latin typeface="Arial"/>
                <a:ea typeface="Arial"/>
                <a:cs typeface="Arial"/>
                <a:sym typeface="Arial"/>
              </a:rPr>
              <a:t>Unsplash</a:t>
            </a:r>
            <a:r>
              <a:rPr lang="en-US" sz="1100" b="0" i="0" u="none" strike="noStrike" cap="none" dirty="0">
                <a:solidFill>
                  <a:schemeClr val="dk1"/>
                </a:solidFill>
                <a:latin typeface="Arial"/>
                <a:ea typeface="Arial"/>
                <a:cs typeface="Arial"/>
                <a:sym typeface="Arial"/>
              </a:rPr>
              <a:t>: </a:t>
            </a:r>
            <a:r>
              <a:rPr lang="en-US" sz="1100" b="0" i="1" u="none" strike="noStrike" cap="none" dirty="0">
                <a:solidFill>
                  <a:schemeClr val="dk1"/>
                </a:solidFill>
                <a:latin typeface="Arial"/>
                <a:ea typeface="Arial"/>
                <a:cs typeface="Arial"/>
                <a:sym typeface="Arial"/>
              </a:rPr>
              <a:t>https://unsplash.com/photos/ihpiRgog1vs</a:t>
            </a:r>
            <a:endParaRPr dirty="0"/>
          </a:p>
          <a:p>
            <a:pPr marL="0" lvl="0" indent="0" algn="l" rtl="0">
              <a:lnSpc>
                <a:spcPct val="100000"/>
              </a:lnSpc>
              <a:spcBef>
                <a:spcPts val="0"/>
              </a:spcBef>
              <a:spcAft>
                <a:spcPts val="0"/>
              </a:spcAft>
              <a:buSzPts val="1100"/>
              <a:buNone/>
            </a:pPr>
            <a:r>
              <a:rPr lang="en-US" sz="1100" b="0" i="0" u="none" strike="noStrike" cap="none" dirty="0">
                <a:solidFill>
                  <a:schemeClr val="dk1"/>
                </a:solidFill>
                <a:latin typeface="Arial"/>
                <a:ea typeface="Arial"/>
                <a:cs typeface="Arial"/>
                <a:sym typeface="Arial"/>
              </a:rPr>
              <a:t>Alberta </a:t>
            </a:r>
            <a:r>
              <a:rPr lang="en-US" sz="1100" b="0" i="0" u="none" strike="noStrike" cap="none" dirty="0" err="1">
                <a:solidFill>
                  <a:schemeClr val="dk1"/>
                </a:solidFill>
                <a:latin typeface="Arial"/>
                <a:ea typeface="Arial"/>
                <a:cs typeface="Arial"/>
                <a:sym typeface="Arial"/>
              </a:rPr>
              <a:t>Tessaro</a:t>
            </a:r>
            <a:r>
              <a:rPr lang="en-US" sz="1100" b="0" i="0" u="none" strike="noStrike" cap="none" dirty="0">
                <a:solidFill>
                  <a:schemeClr val="dk1"/>
                </a:solidFill>
                <a:latin typeface="Arial"/>
                <a:ea typeface="Arial"/>
                <a:cs typeface="Arial"/>
                <a:sym typeface="Arial"/>
              </a:rPr>
              <a:t> on </a:t>
            </a:r>
            <a:r>
              <a:rPr lang="en-US" sz="1100" b="0" i="0" u="none" strike="noStrike" cap="none" dirty="0" err="1">
                <a:solidFill>
                  <a:schemeClr val="dk1"/>
                </a:solidFill>
                <a:latin typeface="Arial"/>
                <a:ea typeface="Arial"/>
                <a:cs typeface="Arial"/>
                <a:sym typeface="Arial"/>
              </a:rPr>
              <a:t>Unsplash</a:t>
            </a:r>
            <a:r>
              <a:rPr lang="en-US" sz="1100" b="0" i="1" u="none" strike="noStrike" cap="none" dirty="0">
                <a:solidFill>
                  <a:schemeClr val="dk1"/>
                </a:solidFill>
                <a:latin typeface="Arial"/>
                <a:ea typeface="Arial"/>
                <a:cs typeface="Arial"/>
                <a:sym typeface="Arial"/>
              </a:rPr>
              <a:t>: https://unsplash.com/photos/8Qeelw9kL4s</a:t>
            </a:r>
            <a:endParaRPr dirty="0"/>
          </a:p>
          <a:p>
            <a:pPr marL="0" lvl="0" indent="0" algn="l" rtl="0">
              <a:lnSpc>
                <a:spcPct val="100000"/>
              </a:lnSpc>
              <a:spcBef>
                <a:spcPts val="0"/>
              </a:spcBef>
              <a:spcAft>
                <a:spcPts val="0"/>
              </a:spcAft>
              <a:buSzPts val="1100"/>
              <a:buNone/>
            </a:pPr>
            <a:r>
              <a:rPr lang="en-US" sz="1100" b="0" i="0" u="none" strike="noStrike" cap="none" dirty="0">
                <a:solidFill>
                  <a:schemeClr val="dk1"/>
                </a:solidFill>
                <a:latin typeface="Arial"/>
                <a:ea typeface="Arial"/>
                <a:cs typeface="Arial"/>
                <a:sym typeface="Arial"/>
              </a:rPr>
              <a:t>Josh </a:t>
            </a:r>
            <a:r>
              <a:rPr lang="en-US" sz="1100" b="0" i="0" u="none" strike="noStrike" cap="none" dirty="0" err="1">
                <a:solidFill>
                  <a:schemeClr val="dk1"/>
                </a:solidFill>
                <a:latin typeface="Arial"/>
                <a:ea typeface="Arial"/>
                <a:cs typeface="Arial"/>
                <a:sym typeface="Arial"/>
              </a:rPr>
              <a:t>Felise</a:t>
            </a:r>
            <a:r>
              <a:rPr lang="en-US" sz="1100" b="0" i="0" u="none" strike="noStrike" cap="none" dirty="0">
                <a:solidFill>
                  <a:schemeClr val="dk1"/>
                </a:solidFill>
                <a:latin typeface="Arial"/>
                <a:ea typeface="Arial"/>
                <a:cs typeface="Arial"/>
                <a:sym typeface="Arial"/>
              </a:rPr>
              <a:t> on </a:t>
            </a:r>
            <a:r>
              <a:rPr lang="en-US" sz="1100" b="0" i="0" u="none" strike="noStrike" cap="none" dirty="0" err="1">
                <a:solidFill>
                  <a:schemeClr val="dk1"/>
                </a:solidFill>
                <a:latin typeface="Arial"/>
                <a:ea typeface="Arial"/>
                <a:cs typeface="Arial"/>
                <a:sym typeface="Arial"/>
              </a:rPr>
              <a:t>Unsplash</a:t>
            </a:r>
            <a:r>
              <a:rPr lang="en-US" sz="1100" b="0" i="0" u="none" strike="noStrike" cap="none" dirty="0">
                <a:solidFill>
                  <a:schemeClr val="dk1"/>
                </a:solidFill>
                <a:latin typeface="Arial"/>
                <a:ea typeface="Arial"/>
                <a:cs typeface="Arial"/>
                <a:sym typeface="Arial"/>
              </a:rPr>
              <a:t>:</a:t>
            </a:r>
            <a:r>
              <a:rPr lang="en-US" sz="1100" b="0" i="1" u="none" strike="noStrike" cap="none" dirty="0">
                <a:solidFill>
                  <a:schemeClr val="dk1"/>
                </a:solidFill>
                <a:latin typeface="Arial"/>
                <a:ea typeface="Arial"/>
                <a:cs typeface="Arial"/>
                <a:sym typeface="Arial"/>
              </a:rPr>
              <a:t> https://unsplash.com/photos/mblYxasm0nk</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err="1">
                <a:solidFill>
                  <a:schemeClr val="dk1"/>
                </a:solidFill>
                <a:latin typeface="Arial"/>
                <a:ea typeface="Arial"/>
                <a:cs typeface="Arial"/>
                <a:sym typeface="Arial"/>
              </a:rPr>
              <a:t>Unsplash</a:t>
            </a:r>
            <a:r>
              <a:rPr lang="en-US" sz="1100" b="0" i="1" u="none" strike="noStrike" cap="none" dirty="0">
                <a:solidFill>
                  <a:schemeClr val="dk1"/>
                </a:solidFill>
                <a:latin typeface="Arial"/>
                <a:ea typeface="Arial"/>
                <a:cs typeface="Arial"/>
                <a:sym typeface="Arial"/>
              </a:rPr>
              <a:t>: https://unsplash.com/</a:t>
            </a:r>
            <a:endParaRPr dirty="0"/>
          </a:p>
          <a:p>
            <a:pPr marL="0" lvl="0" indent="0" algn="l" rtl="0">
              <a:lnSpc>
                <a:spcPct val="100000"/>
              </a:lnSpc>
              <a:spcBef>
                <a:spcPts val="0"/>
              </a:spcBef>
              <a:spcAft>
                <a:spcPts val="0"/>
              </a:spcAft>
              <a:buSzPts val="1100"/>
              <a:buNone/>
            </a:pPr>
            <a:endParaRPr sz="1100" b="0" i="1"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00"/>
              <a:buNone/>
            </a:pPr>
            <a:endParaRPr sz="1100" b="0" i="1"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MS-LS2-3 (6th grade)</a:t>
            </a:r>
            <a:endParaRPr dirty="0"/>
          </a:p>
          <a:p>
            <a:pPr marL="0" lvl="0" indent="0" algn="l" rtl="0">
              <a:lnSpc>
                <a:spcPct val="100000"/>
              </a:lnSpc>
              <a:spcBef>
                <a:spcPts val="0"/>
              </a:spcBef>
              <a:spcAft>
                <a:spcPts val="0"/>
              </a:spcAft>
              <a:buSzPts val="1100"/>
              <a:buNone/>
            </a:pPr>
            <a:endParaRPr b="1"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Using this information, students should construct model food webs of their school or neighborhood ecosystem.. </a:t>
            </a:r>
            <a:endParaRPr dirty="0"/>
          </a:p>
          <a:p>
            <a:pPr marL="628650" marR="0" lvl="1" indent="-171450" algn="l" rtl="0">
              <a:lnSpc>
                <a:spcPct val="100000"/>
              </a:lnSpc>
              <a:spcBef>
                <a:spcPts val="0"/>
              </a:spcBef>
              <a:spcAft>
                <a:spcPts val="0"/>
              </a:spcAft>
              <a:buClr>
                <a:srgbClr val="000000"/>
              </a:buClr>
              <a:buSzPts val="1100"/>
              <a:buFont typeface="Arial"/>
              <a:buChar char="●"/>
            </a:pPr>
            <a:r>
              <a:rPr lang="en-US" sz="1100" b="1" i="0" u="none" strike="noStrike" cap="none" dirty="0">
                <a:solidFill>
                  <a:srgbClr val="000000"/>
                </a:solidFill>
                <a:latin typeface="Arial"/>
                <a:ea typeface="Arial"/>
                <a:cs typeface="Arial"/>
                <a:sym typeface="Arial"/>
              </a:rPr>
              <a:t>Note: </a:t>
            </a:r>
            <a:r>
              <a:rPr lang="en-US" sz="1100" b="0" i="0" u="none" strike="noStrike" cap="none" dirty="0">
                <a:solidFill>
                  <a:srgbClr val="000000"/>
                </a:solidFill>
                <a:latin typeface="Arial"/>
                <a:ea typeface="Arial"/>
                <a:cs typeface="Arial"/>
                <a:sym typeface="Arial"/>
              </a:rPr>
              <a:t>If soil samples were not taken from the school, then use the sample location's ecosystem instead.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Include arrows between organisms to show the direction that matter and energy flow.</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Indicate what process causes matter and energy to flow </a:t>
            </a:r>
            <a:endParaRPr dirty="0"/>
          </a:p>
          <a:p>
            <a:pPr marL="1085850" lvl="2"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(e.g., consumers eating producers and bacteria fixing nitrogen in the soil would both be causes of matter and energy flow).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MS-LS2-3 (6th grade)</a:t>
            </a:r>
            <a:endParaRPr dirty="0"/>
          </a:p>
          <a:p>
            <a:pPr marL="0" lvl="0" indent="0" algn="l" rtl="0">
              <a:lnSpc>
                <a:spcPct val="100000"/>
              </a:lnSpc>
              <a:spcBef>
                <a:spcPts val="0"/>
              </a:spcBef>
              <a:spcAft>
                <a:spcPts val="0"/>
              </a:spcAft>
              <a:buSzPts val="1100"/>
              <a:buNone/>
            </a:pPr>
            <a:endParaRPr b="1"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Use this slide as an example of how to construct a food web.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Students should already be familiar with this process from 5</a:t>
            </a:r>
            <a:r>
              <a:rPr lang="en-US" sz="1100" b="0" i="0" u="none" strike="noStrike" cap="none" baseline="30000" dirty="0">
                <a:solidFill>
                  <a:srgbClr val="000000"/>
                </a:solidFill>
                <a:latin typeface="Arial"/>
                <a:ea typeface="Arial"/>
                <a:cs typeface="Arial"/>
                <a:sym typeface="Arial"/>
              </a:rPr>
              <a:t>th</a:t>
            </a:r>
            <a:r>
              <a:rPr lang="en-US" sz="1100" b="0" i="0" u="none" strike="noStrike" cap="none" dirty="0">
                <a:solidFill>
                  <a:srgbClr val="000000"/>
                </a:solidFill>
                <a:latin typeface="Arial"/>
                <a:ea typeface="Arial"/>
                <a:cs typeface="Arial"/>
                <a:sym typeface="Arial"/>
              </a:rPr>
              <a:t> grade (5-LS2-1), so this slide is intended to serve as a review.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Ask students to provide the information before progressing through the animations.</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Where do decomposers get their energy?</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What organisms do producers provide energy to?</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What organisms do herbivores provide energy to?</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Between decomposers and producers, in what direction do matter and energy flow?</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Between producers and consumers, and among consumers, in what direction do matter and energy flow?</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What causes matter and energy to flow to decomposers?</a:t>
            </a:r>
            <a:endParaRPr dirty="0"/>
          </a:p>
          <a:p>
            <a:pPr marL="685800" lvl="1" indent="-228600" algn="l" rtl="0">
              <a:lnSpc>
                <a:spcPct val="100000"/>
              </a:lnSpc>
              <a:spcBef>
                <a:spcPts val="0"/>
              </a:spcBef>
              <a:spcAft>
                <a:spcPts val="0"/>
              </a:spcAft>
              <a:buSzPts val="1100"/>
              <a:buFont typeface="Arial"/>
              <a:buAutoNum type="arabicPeriod"/>
            </a:pPr>
            <a:r>
              <a:rPr lang="en-US" b="0" i="0" u="none" strike="noStrike" cap="none" dirty="0">
                <a:solidFill>
                  <a:srgbClr val="000000"/>
                </a:solidFill>
                <a:latin typeface="Arial"/>
                <a:ea typeface="Arial"/>
                <a:cs typeface="Arial"/>
                <a:sym typeface="Arial"/>
              </a:rPr>
              <a:t>What causes matter and energy to flow among producers and consumers?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MS-LS2-3 (6th grade)</a:t>
            </a:r>
            <a:endParaRPr dirty="0"/>
          </a:p>
          <a:p>
            <a:pPr marL="0" lvl="0" indent="0" algn="l" rtl="0">
              <a:lnSpc>
                <a:spcPct val="100000"/>
              </a:lnSpc>
              <a:spcBef>
                <a:spcPts val="0"/>
              </a:spcBef>
              <a:spcAft>
                <a:spcPts val="0"/>
              </a:spcAft>
              <a:buSzPts val="1100"/>
              <a:buNone/>
            </a:pP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Once students have created food web models, they should add environmental elements to them to construct "ecosystem webs." </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Students should select one key nutrient from their soil tests as a focus. </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Using a new color, students should add arrows showing the flow of their nutrient into and out of both the living and non-living parts of the system, AND</a:t>
            </a:r>
            <a:endParaRPr dirty="0"/>
          </a:p>
          <a:p>
            <a:pPr marL="457200" lvl="1"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indicate what causes the nutrient to flow from one place to another. </a:t>
            </a:r>
            <a:endParaRPr dirty="0"/>
          </a:p>
          <a:p>
            <a:pPr marL="1085850" lvl="2"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For example, carbon is taken from the air into plants during photosynthesis and it enters the air and soil during decomposition]</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MS-LS2-3 (6th grade)</a:t>
            </a:r>
            <a:endParaRPr dirty="0"/>
          </a:p>
          <a:p>
            <a:pPr marL="0" lvl="0" indent="0" algn="l" rtl="0">
              <a:lnSpc>
                <a:spcPct val="100000"/>
              </a:lnSpc>
              <a:spcBef>
                <a:spcPts val="0"/>
              </a:spcBef>
              <a:spcAft>
                <a:spcPts val="0"/>
              </a:spcAft>
              <a:buSzPts val="1100"/>
              <a:buNone/>
            </a:pPr>
            <a:endParaRPr b="1"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Use this slide as an example of how to construct an ecosystem web. Oxygen is the example element used.</a:t>
            </a:r>
            <a:endParaRPr dirty="0"/>
          </a:p>
          <a:p>
            <a:pPr marL="62865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Soil and atmosphere are only two examples of environmental elements you could ask students to include. Water, rocks/sediment, humans, etc. would also be appropriate, depending on the nutrient students select.</a:t>
            </a:r>
            <a:endParaRPr dirty="0"/>
          </a:p>
          <a:p>
            <a:pPr marL="171450" lvl="0"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Oxygen (matter) moves between </a:t>
            </a:r>
            <a:endParaRPr dirty="0"/>
          </a:p>
          <a:p>
            <a:pPr marL="685800" lvl="1" indent="-228600" algn="l" rtl="0">
              <a:lnSpc>
                <a:spcPct val="100000"/>
              </a:lnSpc>
              <a:spcBef>
                <a:spcPts val="0"/>
              </a:spcBef>
              <a:spcAft>
                <a:spcPts val="0"/>
              </a:spcAft>
              <a:buSzPts val="1100"/>
              <a:buFont typeface="Arial"/>
              <a:buAutoNum type="arabicPeriod"/>
            </a:pPr>
            <a:r>
              <a:rPr lang="en-US" sz="1100" b="0" i="0" u="none" strike="noStrike" cap="none" dirty="0">
                <a:solidFill>
                  <a:srgbClr val="000000"/>
                </a:solidFill>
                <a:latin typeface="Arial"/>
                <a:ea typeface="Arial"/>
                <a:cs typeface="Arial"/>
                <a:sym typeface="Arial"/>
              </a:rPr>
              <a:t>living and non-living parts of an ecosystem,</a:t>
            </a:r>
            <a:endParaRPr dirty="0"/>
          </a:p>
          <a:p>
            <a:pPr marL="1143000" lvl="2" indent="-22860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From organisms to and from atmosphere and soil</a:t>
            </a:r>
            <a:endParaRPr dirty="0"/>
          </a:p>
          <a:p>
            <a:pPr marL="685800" marR="0" lvl="1" indent="-228600" algn="l" rtl="0">
              <a:lnSpc>
                <a:spcPct val="100000"/>
              </a:lnSpc>
              <a:spcBef>
                <a:spcPts val="0"/>
              </a:spcBef>
              <a:spcAft>
                <a:spcPts val="0"/>
              </a:spcAft>
              <a:buClr>
                <a:srgbClr val="000000"/>
              </a:buClr>
              <a:buSzPts val="1100"/>
              <a:buFont typeface="Arial"/>
              <a:buAutoNum type="arabicPeriod"/>
            </a:pPr>
            <a:r>
              <a:rPr lang="en-US" sz="1100" b="0" i="0" u="none" strike="noStrike" cap="none" dirty="0">
                <a:solidFill>
                  <a:srgbClr val="000000"/>
                </a:solidFill>
                <a:latin typeface="Arial"/>
                <a:ea typeface="Arial"/>
                <a:cs typeface="Arial"/>
                <a:sym typeface="Arial"/>
              </a:rPr>
              <a:t> and between the non-living parts as well.</a:t>
            </a:r>
            <a:endParaRPr dirty="0"/>
          </a:p>
          <a:p>
            <a:pPr marL="1085850" lvl="2"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From atmosphere to soil</a:t>
            </a:r>
            <a:endParaRPr dirty="0"/>
          </a:p>
          <a:p>
            <a:pPr marL="628650" lvl="1" indent="-101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71450" lvl="0" indent="-10160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the students the series of pictures of soil and plants in different soil health conditions (healthy harvested field, bare field, plants growing in healthy and unhealthy soil). Have students do a photo deconstruction reflecting on what they observed in each photo, the potential causes for differences they notice, and what the healthy plants might have that the unhealthy plants do not. </a:t>
            </a:r>
          </a:p>
          <a:p>
            <a:r>
              <a:rPr lang="en-US" dirty="0"/>
              <a:t>If students do not get there themselves, guide part of the conversation toward what the plants are growing in (i.e., soil). While plants do not require soil to grow, in these cases soil is where the plants are taking in many necessary nutrients.</a:t>
            </a:r>
          </a:p>
          <a:p>
            <a:endParaRPr lang="en-US" dirty="0"/>
          </a:p>
          <a:p>
            <a:r>
              <a:rPr lang="en-US" dirty="0"/>
              <a:t>Photo Deconstruction: https://learn.k20center.ou.edu/strategy/d9908066f654727934df7bf4f5065b32</a:t>
            </a:r>
          </a:p>
          <a:p>
            <a:endParaRPr lang="en-US" dirty="0"/>
          </a:p>
          <a:p>
            <a:r>
              <a:rPr lang="en-US" dirty="0"/>
              <a:t>Photos: Heather Shaffery</a:t>
            </a:r>
          </a:p>
          <a:p>
            <a:endParaRPr lang="en-US" dirty="0"/>
          </a:p>
        </p:txBody>
      </p:sp>
    </p:spTree>
    <p:extLst>
      <p:ext uri="{BB962C8B-B14F-4D97-AF65-F5344CB8AC3E}">
        <p14:creationId xmlns:p14="http://schemas.microsoft.com/office/powerpoint/2010/main" val="298664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After the discussion, ask students to summarize what they think they know about the images in one sentence.  Effective sentences will essentially summarize the big takeaway each student got from the conversation.</a:t>
            </a:r>
            <a:endParaRPr lang="en-US" dirty="0"/>
          </a:p>
          <a:p>
            <a:pPr marL="158750" indent="0">
              <a:buNone/>
            </a:pPr>
            <a:endParaRPr lang="en-US" dirty="0"/>
          </a:p>
        </p:txBody>
      </p:sp>
    </p:spTree>
    <p:extLst>
      <p:ext uri="{BB962C8B-B14F-4D97-AF65-F5344CB8AC3E}">
        <p14:creationId xmlns:p14="http://schemas.microsoft.com/office/powerpoint/2010/main" val="37119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Once students have a sense that soil may be important to plant health, they will test the soil types to determine the level of the nutrients present. </a:t>
            </a:r>
            <a:r>
              <a:rPr lang="en-US" sz="1100" b="0" i="0" u="none" strike="noStrike" cap="none" dirty="0">
                <a:solidFill>
                  <a:srgbClr val="000000"/>
                </a:solidFill>
                <a:latin typeface="Arial"/>
                <a:ea typeface="Arial"/>
                <a:cs typeface="Arial"/>
                <a:sym typeface="Arial"/>
              </a:rPr>
              <a:t>Have students analyze each soil sample, making sure to record the data for the most common soil chemistry tests: soil pH; and Nitrogen, Phosphorus, and Potassium levels.</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Soil Samples</a:t>
            </a:r>
            <a:endParaRPr dirty="0"/>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Have students collect soil samples from possible garden sites around campus. You may have students collect soil from multiple sites to use as a comparison. Students may even bring soil sample from home to test.</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1" i="0" u="none" strike="noStrike" cap="none" dirty="0">
                <a:solidFill>
                  <a:srgbClr val="000000"/>
                </a:solidFill>
                <a:latin typeface="Arial"/>
                <a:ea typeface="Arial"/>
                <a:cs typeface="Arial"/>
                <a:sym typeface="Arial"/>
              </a:rPr>
              <a:t>Preparing the Soil Samples:</a:t>
            </a:r>
            <a:br>
              <a:rPr lang="en-US" sz="1100" b="0" i="0" u="none" strike="noStrike" cap="none" dirty="0">
                <a:solidFill>
                  <a:srgbClr val="000000"/>
                </a:solidFill>
                <a:latin typeface="Arial"/>
                <a:ea typeface="Arial"/>
                <a:cs typeface="Arial"/>
                <a:sym typeface="Arial"/>
              </a:rPr>
            </a:br>
            <a:r>
              <a:rPr lang="en-US" sz="1100" b="0" i="0" u="none" strike="noStrike" cap="none" dirty="0">
                <a:solidFill>
                  <a:srgbClr val="000000"/>
                </a:solidFill>
                <a:latin typeface="Arial"/>
                <a:ea typeface="Arial"/>
                <a:cs typeface="Arial"/>
                <a:sym typeface="Arial"/>
              </a:rPr>
              <a:t>All the tests require a soil solution which is best to prepare at least a day before to get better results due to the nutrients leaching into the water.</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Have students create a soil solution by adding 100 mg of soil and 200 mL of water to a beaker or other container.</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Have students use the stirring rod or sticks to blend the mixture.</a:t>
            </a:r>
            <a:endParaRPr dirty="0"/>
          </a:p>
          <a:p>
            <a:pPr marL="457200" lvl="0" indent="-298450" algn="l" rtl="0">
              <a:lnSpc>
                <a:spcPct val="100000"/>
              </a:lnSpc>
              <a:spcBef>
                <a:spcPts val="0"/>
              </a:spcBef>
              <a:spcAft>
                <a:spcPts val="0"/>
              </a:spcAft>
              <a:buSzPts val="1100"/>
              <a:buFont typeface="+mj-lt"/>
              <a:buAutoNum type="arabicPeriod"/>
            </a:pPr>
            <a:r>
              <a:rPr lang="en-US" sz="1100" b="0" i="0" u="none" strike="noStrike" cap="none" dirty="0">
                <a:solidFill>
                  <a:srgbClr val="000000"/>
                </a:solidFill>
                <a:latin typeface="Arial"/>
                <a:ea typeface="Arial"/>
                <a:cs typeface="Arial"/>
                <a:sym typeface="Arial"/>
              </a:rPr>
              <a:t>Ensure that students clean the stirring rod thoroughly or use a different stirring utensil for each soil sample.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Testing the Soil Samples</a:t>
            </a:r>
            <a:endParaRPr dirty="0"/>
          </a:p>
          <a:p>
            <a:pPr marL="457200" lvl="0" indent="-298450" algn="l" rtl="0">
              <a:lnSpc>
                <a:spcPct val="100000"/>
              </a:lnSpc>
              <a:spcBef>
                <a:spcPts val="0"/>
              </a:spcBef>
              <a:spcAft>
                <a:spcPts val="0"/>
              </a:spcAft>
              <a:buSzPts val="1100"/>
              <a:buAutoNum type="arabicPeriod"/>
            </a:pPr>
            <a:r>
              <a:rPr lang="en-US" dirty="0"/>
              <a:t>Provide each group with a copy of the “Soil Investigation Handout.”</a:t>
            </a:r>
            <a:endParaRPr dirty="0"/>
          </a:p>
          <a:p>
            <a:pPr marL="914400" lvl="1" indent="-298450" algn="l" rtl="0">
              <a:lnSpc>
                <a:spcPct val="100000"/>
              </a:lnSpc>
              <a:spcBef>
                <a:spcPts val="0"/>
              </a:spcBef>
              <a:spcAft>
                <a:spcPts val="0"/>
              </a:spcAft>
              <a:buSzPts val="1100"/>
              <a:buFont typeface="Arial"/>
              <a:buAutoNum type="alphaLcPeriod"/>
            </a:pPr>
            <a:r>
              <a:rPr lang="en-US" b="1" dirty="0"/>
              <a:t>Prep Note: </a:t>
            </a:r>
            <a:r>
              <a:rPr lang="en-US" dirty="0"/>
              <a:t>Edit the table to include the soil types the class has collected and any additional soil chemistry variables you may be testing.</a:t>
            </a:r>
            <a:endParaRPr dirty="0"/>
          </a:p>
          <a:p>
            <a:pPr marL="457200" lvl="0" indent="-298450" algn="l" rtl="0">
              <a:lnSpc>
                <a:spcPct val="100000"/>
              </a:lnSpc>
              <a:spcBef>
                <a:spcPts val="0"/>
              </a:spcBef>
              <a:spcAft>
                <a:spcPts val="0"/>
              </a:spcAft>
              <a:buSzPts val="1100"/>
              <a:buAutoNum type="arabicPeriod"/>
            </a:pPr>
            <a:r>
              <a:rPr lang="en-US" dirty="0"/>
              <a:t>Based on the specific directions for the soil test kit/materials you have purchased, review the procedure for soil testing with your students. </a:t>
            </a:r>
            <a:endParaRPr b="1" dirty="0"/>
          </a:p>
          <a:p>
            <a:pPr marL="914400" lvl="1" indent="-298450" algn="l" rtl="0">
              <a:lnSpc>
                <a:spcPct val="100000"/>
              </a:lnSpc>
              <a:spcBef>
                <a:spcPts val="0"/>
              </a:spcBef>
              <a:spcAft>
                <a:spcPts val="0"/>
              </a:spcAft>
              <a:buSzPts val="1100"/>
              <a:buFont typeface="Arial"/>
              <a:buAutoNum type="alphaLcPeriod"/>
            </a:pPr>
            <a:r>
              <a:rPr lang="en-US" sz="1100" b="1" i="0" u="none" strike="noStrike" cap="none" dirty="0">
                <a:solidFill>
                  <a:srgbClr val="000000"/>
                </a:solidFill>
                <a:latin typeface="Arial"/>
                <a:ea typeface="Arial"/>
                <a:cs typeface="Arial"/>
                <a:sym typeface="Arial"/>
              </a:rPr>
              <a:t>Prep Note: </a:t>
            </a:r>
            <a:r>
              <a:rPr lang="en-US" sz="1100" b="0" i="0" u="none" strike="noStrike" cap="none" dirty="0">
                <a:solidFill>
                  <a:srgbClr val="000000"/>
                </a:solidFill>
                <a:latin typeface="Arial"/>
                <a:ea typeface="Arial"/>
                <a:cs typeface="Arial"/>
                <a:sym typeface="Arial"/>
              </a:rPr>
              <a:t>If you are using test strips that require a color comparison, it might be necessary to filter the water sample before collecting data. This is particularly true for nitrogen test strips. Depending on how murky the soil makes the water, it is usually clean enough after 2-3 rounds of filtering through a double or triple layer of coffee filters.</a:t>
            </a:r>
            <a:endParaRPr b="0" i="0" dirty="0"/>
          </a:p>
          <a:p>
            <a:pPr marL="914400" lvl="1" indent="-298450" algn="l" rtl="0">
              <a:lnSpc>
                <a:spcPct val="100000"/>
              </a:lnSpc>
              <a:spcBef>
                <a:spcPts val="0"/>
              </a:spcBef>
              <a:spcAft>
                <a:spcPts val="0"/>
              </a:spcAft>
              <a:buSzPts val="1100"/>
              <a:buFont typeface="Arial"/>
              <a:buAutoNum type="alphaLcPeriod"/>
            </a:pPr>
            <a:r>
              <a:rPr lang="en-US" b="1" i="0" dirty="0"/>
              <a:t>Safety Note</a:t>
            </a:r>
            <a:r>
              <a:rPr lang="en-US" b="0" i="0" dirty="0"/>
              <a:t>: If your kit requires the use of chemicals, be sure to check the SDS in advance for safety and disposal procedures.</a:t>
            </a:r>
            <a:endParaRPr dirty="0"/>
          </a:p>
          <a:p>
            <a:pPr marL="457200" lvl="0" indent="-298450" algn="l" rtl="0">
              <a:lnSpc>
                <a:spcPct val="100000"/>
              </a:lnSpc>
              <a:spcBef>
                <a:spcPts val="0"/>
              </a:spcBef>
              <a:spcAft>
                <a:spcPts val="0"/>
              </a:spcAft>
              <a:buSzPts val="1100"/>
              <a:buAutoNum type="arabicPeriod"/>
            </a:pPr>
            <a:r>
              <a:rPr lang="en-US" dirty="0"/>
              <a:t>Have students document their process and results by taking photos using in-class technology (e.g., Chromebooks, tablets, digital cameras) or their phone’s camera.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Photograph by K20 Center.</a:t>
            </a:r>
          </a:p>
        </p:txBody>
      </p:sp>
    </p:spTree>
    <p:extLst>
      <p:ext uri="{BB962C8B-B14F-4D97-AF65-F5344CB8AC3E}">
        <p14:creationId xmlns:p14="http://schemas.microsoft.com/office/powerpoint/2010/main" val="159329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Clean-Up</a:t>
            </a:r>
            <a:endParaRPr b="1" dirty="0"/>
          </a:p>
          <a:p>
            <a:pPr marL="457200" lvl="0" indent="-298450" algn="l" rtl="0">
              <a:lnSpc>
                <a:spcPct val="100000"/>
              </a:lnSpc>
              <a:spcBef>
                <a:spcPts val="0"/>
              </a:spcBef>
              <a:spcAft>
                <a:spcPts val="0"/>
              </a:spcAft>
              <a:buSzPts val="1100"/>
              <a:buAutoNum type="arabicPeriod"/>
            </a:pPr>
            <a:r>
              <a:rPr lang="en-US" dirty="0"/>
              <a:t>Have students clean up any soil and water messes and wash up surfaces as necessary.</a:t>
            </a:r>
            <a:endParaRPr dirty="0"/>
          </a:p>
          <a:p>
            <a:pPr marL="457200" lvl="0" indent="-298450" algn="l" rtl="0">
              <a:lnSpc>
                <a:spcPct val="100000"/>
              </a:lnSpc>
              <a:spcBef>
                <a:spcPts val="0"/>
              </a:spcBef>
              <a:spcAft>
                <a:spcPts val="0"/>
              </a:spcAft>
              <a:buSzPts val="1100"/>
              <a:buAutoNum type="arabicPeriod"/>
            </a:pPr>
            <a:r>
              <a:rPr lang="en-US" dirty="0"/>
              <a:t>Unless the testing materials have specific disposal instructions, trash and soil water can be disposed off in the regular trash and sink. </a:t>
            </a:r>
            <a:endParaRPr dirty="0"/>
          </a:p>
          <a:p>
            <a:pPr marL="914400" lvl="1" indent="-298450" algn="l" rtl="0">
              <a:lnSpc>
                <a:spcPct val="100000"/>
              </a:lnSpc>
              <a:spcBef>
                <a:spcPts val="0"/>
              </a:spcBef>
              <a:spcAft>
                <a:spcPts val="0"/>
              </a:spcAft>
              <a:buSzPts val="1100"/>
              <a:buAutoNum type="alphaLcPeriod"/>
            </a:pPr>
            <a:r>
              <a:rPr lang="en-US" dirty="0"/>
              <a:t>If any chemicals were added to the water samples, do </a:t>
            </a:r>
            <a:r>
              <a:rPr lang="en-US" i="1" dirty="0"/>
              <a:t>not </a:t>
            </a:r>
            <a:r>
              <a:rPr lang="en-US" dirty="0"/>
              <a:t>pour them down the drain without consulting their SDS sheets for disposal procedures. </a:t>
            </a:r>
            <a:endParaRPr dirty="0"/>
          </a:p>
          <a:p>
            <a:pPr marL="914400" lvl="1" indent="-298450" algn="l" rtl="0">
              <a:lnSpc>
                <a:spcPct val="100000"/>
              </a:lnSpc>
              <a:spcBef>
                <a:spcPts val="0"/>
              </a:spcBef>
              <a:spcAft>
                <a:spcPts val="0"/>
              </a:spcAft>
              <a:buSzPts val="1100"/>
              <a:buAutoNum type="alphaLcPeriod"/>
            </a:pPr>
            <a:r>
              <a:rPr lang="en-US" dirty="0"/>
              <a:t>To avoid clogs, do </a:t>
            </a:r>
            <a:r>
              <a:rPr lang="en-US" i="1" dirty="0"/>
              <a:t>not</a:t>
            </a:r>
            <a:r>
              <a:rPr lang="en-US" dirty="0"/>
              <a:t> pour any water that still has soil/sediment in it down drains.</a:t>
            </a:r>
            <a:endParaRPr dirty="0"/>
          </a:p>
          <a:p>
            <a:pPr marL="457200" lvl="0" indent="-298450" algn="l" rtl="0">
              <a:lnSpc>
                <a:spcPct val="100000"/>
              </a:lnSpc>
              <a:spcBef>
                <a:spcPts val="0"/>
              </a:spcBef>
              <a:spcAft>
                <a:spcPts val="0"/>
              </a:spcAft>
              <a:buSzPts val="1100"/>
              <a:buAutoNum type="arabicPeriod"/>
            </a:pPr>
            <a:r>
              <a:rPr lang="en-US" dirty="0"/>
              <a:t>Gloves should be removed by turning them inside out. (See a demonstration </a:t>
            </a:r>
            <a:r>
              <a:rPr lang="en-US" u="sng" dirty="0">
                <a:solidFill>
                  <a:schemeClr val="hlink"/>
                </a:solidFill>
                <a:hlinkClick r:id="rId3"/>
              </a:rPr>
              <a:t>here</a:t>
            </a:r>
            <a:r>
              <a:rPr lang="en-US" dirty="0"/>
              <a:t> if you are unfamiliar with the technique.) Goggles should be wiped clean/disinfected before being put away.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Students explore several sources to develop a basic understanding of soil properties and components of soil health.</a:t>
            </a:r>
            <a:endParaRPr dirty="0"/>
          </a:p>
          <a:p>
            <a:pPr marL="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Have students work in groups to gather information about general soil science, soil health, and soil functions. Each student should record important details in a Window Notes graphic organizer. They will leave the </a:t>
            </a:r>
            <a:r>
              <a:rPr lang="en-US" sz="1100" b="0" i="1" u="none" strike="noStrike" cap="none" dirty="0">
                <a:solidFill>
                  <a:srgbClr val="000000"/>
                </a:solidFill>
                <a:latin typeface="Arial"/>
                <a:ea typeface="Arial"/>
                <a:cs typeface="Arial"/>
                <a:sym typeface="Arial"/>
              </a:rPr>
              <a:t>Nutrient Cycle </a:t>
            </a:r>
            <a:r>
              <a:rPr lang="en-US" sz="1100" b="0" i="0" u="none" strike="noStrike" cap="none" dirty="0">
                <a:solidFill>
                  <a:srgbClr val="000000"/>
                </a:solidFill>
                <a:latin typeface="Arial"/>
                <a:ea typeface="Arial"/>
                <a:cs typeface="Arial"/>
                <a:sym typeface="Arial"/>
              </a:rPr>
              <a:t>box empty for now. If students have regular access to technology, they could also use Google Apps (e.g., Docs, Slides) to collaboratively fill out the notes. A variety of sources that students can use to gather information are provided in the Explore Sources attachment.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000000"/>
              </a:buClr>
              <a:buSzPts val="1100"/>
              <a:buChar char="●"/>
            </a:pPr>
            <a:r>
              <a:rPr lang="en-US"/>
              <a:t>Provide students a copy of “Explore Resources” handout, on paper or digitally. </a:t>
            </a:r>
            <a:endParaRPr/>
          </a:p>
          <a:p>
            <a:pPr marL="628650" marR="0" lvl="1" indent="-171450" algn="l" rtl="0">
              <a:lnSpc>
                <a:spcPct val="100000"/>
              </a:lnSpc>
              <a:spcBef>
                <a:spcPts val="0"/>
              </a:spcBef>
              <a:spcAft>
                <a:spcPts val="0"/>
              </a:spcAft>
              <a:buClr>
                <a:srgbClr val="000000"/>
              </a:buClr>
              <a:buSzPts val="1100"/>
              <a:buChar char="○"/>
            </a:pPr>
            <a:r>
              <a:rPr lang="en-US" b="1"/>
              <a:t>Note:</a:t>
            </a:r>
            <a:r>
              <a:rPr lang="en-US"/>
              <a:t> Several of the sources are YouTube videos which may require headphones or physical distance to avoid disturbing other working groups.</a:t>
            </a: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2"/>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53"/>
        <p:cNvGrpSpPr/>
        <p:nvPr/>
      </p:nvGrpSpPr>
      <p:grpSpPr>
        <a:xfrm>
          <a:off x="0" y="0"/>
          <a:ext cx="0" cy="0"/>
          <a:chOff x="0" y="0"/>
          <a:chExt cx="0" cy="0"/>
        </a:xfrm>
      </p:grpSpPr>
      <p:pic>
        <p:nvPicPr>
          <p:cNvPr id="54" name="Google Shape;54;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5"/>
        <p:cNvGrpSpPr/>
        <p:nvPr/>
      </p:nvGrpSpPr>
      <p:grpSpPr>
        <a:xfrm>
          <a:off x="0" y="0"/>
          <a:ext cx="0" cy="0"/>
          <a:chOff x="0" y="0"/>
          <a:chExt cx="0" cy="0"/>
        </a:xfrm>
      </p:grpSpPr>
      <p:sp>
        <p:nvSpPr>
          <p:cNvPr id="56" name="Google Shape;56;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8" name="Google Shape;58;p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9"/>
        <p:cNvGrpSpPr/>
        <p:nvPr/>
      </p:nvGrpSpPr>
      <p:grpSpPr>
        <a:xfrm>
          <a:off x="0" y="0"/>
          <a:ext cx="0" cy="0"/>
          <a:chOff x="0" y="0"/>
          <a:chExt cx="0" cy="0"/>
        </a:xfrm>
      </p:grpSpPr>
      <p:sp>
        <p:nvSpPr>
          <p:cNvPr id="60" name="Google Shape;6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2" name="Google Shape;62;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3"/>
        <p:cNvGrpSpPr/>
        <p:nvPr/>
      </p:nvGrpSpPr>
      <p:grpSpPr>
        <a:xfrm>
          <a:off x="0" y="0"/>
          <a:ext cx="0" cy="0"/>
          <a:chOff x="0" y="0"/>
          <a:chExt cx="0" cy="0"/>
        </a:xfrm>
      </p:grpSpPr>
      <p:sp>
        <p:nvSpPr>
          <p:cNvPr id="64" name="Google Shape;64;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6" name="Google Shape;66;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990000"/>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2"/>
        <p:cNvGrpSpPr/>
        <p:nvPr/>
      </p:nvGrpSpPr>
      <p:grpSpPr>
        <a:xfrm>
          <a:off x="0" y="0"/>
          <a:ext cx="0" cy="0"/>
          <a:chOff x="0" y="0"/>
          <a:chExt cx="0" cy="0"/>
        </a:xfrm>
      </p:grpSpPr>
      <p:sp>
        <p:nvSpPr>
          <p:cNvPr id="73" name="Google Shape;73;p5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5" name="Google Shape;75;p5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6"/>
        <p:cNvGrpSpPr/>
        <p:nvPr/>
      </p:nvGrpSpPr>
      <p:grpSpPr>
        <a:xfrm>
          <a:off x="0" y="0"/>
          <a:ext cx="0" cy="0"/>
          <a:chOff x="0" y="0"/>
          <a:chExt cx="0" cy="0"/>
        </a:xfrm>
      </p:grpSpPr>
      <p:sp>
        <p:nvSpPr>
          <p:cNvPr id="77" name="Google Shape;77;p5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9" name="Google Shape;79;p5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
        <p:cNvGrpSpPr/>
        <p:nvPr/>
      </p:nvGrpSpPr>
      <p:grpSpPr>
        <a:xfrm>
          <a:off x="0" y="0"/>
          <a:ext cx="0" cy="0"/>
          <a:chOff x="0" y="0"/>
          <a:chExt cx="0" cy="0"/>
        </a:xfrm>
      </p:grpSpPr>
      <p:sp>
        <p:nvSpPr>
          <p:cNvPr id="11" name="Google Shape;1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50"/>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 name="Google Shape;13;p50"/>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4" name="Google Shape;14;p5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
        <p:cNvGrpSpPr/>
        <p:nvPr/>
      </p:nvGrpSpPr>
      <p:grpSpPr>
        <a:xfrm>
          <a:off x="0" y="0"/>
          <a:ext cx="0" cy="0"/>
          <a:chOff x="0" y="0"/>
          <a:chExt cx="0" cy="0"/>
        </a:xfrm>
      </p:grpSpPr>
      <p:sp>
        <p:nvSpPr>
          <p:cNvPr id="22" name="Google Shape;22;p5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5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6"/>
        <p:cNvGrpSpPr/>
        <p:nvPr/>
      </p:nvGrpSpPr>
      <p:grpSpPr>
        <a:xfrm>
          <a:off x="0" y="0"/>
          <a:ext cx="0" cy="0"/>
          <a:chOff x="0" y="0"/>
          <a:chExt cx="0" cy="0"/>
        </a:xfrm>
      </p:grpSpPr>
      <p:sp>
        <p:nvSpPr>
          <p:cNvPr id="27" name="Google Shape;27;p5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8" name="Google Shape;28;p5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29" name="Google Shape;29;p5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30" name="Google Shape;30;p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6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6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6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61"/>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dk2"/>
              </a:buClr>
              <a:buSzPts val="2600"/>
              <a:buFont typeface="Calibri"/>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0" name="Google Shape;40;p61"/>
          <p:cNvSpPr txBox="1">
            <a:spLocks noGrp="1"/>
          </p:cNvSpPr>
          <p:nvPr>
            <p:ph type="body" idx="1"/>
          </p:nvPr>
        </p:nvSpPr>
        <p:spPr>
          <a:xfrm>
            <a:off x="729450" y="1850275"/>
            <a:ext cx="7688700" cy="2261100"/>
          </a:xfrm>
          <a:prstGeom prst="rect">
            <a:avLst/>
          </a:prstGeom>
          <a:noFill/>
          <a:ln>
            <a:noFill/>
          </a:ln>
        </p:spPr>
        <p:txBody>
          <a:bodyPr spcFirstLastPara="1" wrap="square" lIns="91425" tIns="91425" rIns="91425" bIns="91425" anchor="t" anchorCtr="0">
            <a:noAutofit/>
          </a:bodyPr>
          <a:lstStyle>
            <a:lvl1pPr marL="457200" lvl="0" indent="-311150" algn="l">
              <a:spcBef>
                <a:spcPts val="0"/>
              </a:spcBef>
              <a:spcAft>
                <a:spcPts val="0"/>
              </a:spcAft>
              <a:buSzPts val="1300"/>
              <a:buChar char="●"/>
              <a:defRPr/>
            </a:lvl1pPr>
            <a:lvl2pPr marL="914400" lvl="1" indent="-298450" algn="l">
              <a:spcBef>
                <a:spcPts val="1600"/>
              </a:spcBef>
              <a:spcAft>
                <a:spcPts val="0"/>
              </a:spcAft>
              <a:buSzPts val="1100"/>
              <a:buChar char="○"/>
              <a:defRPr/>
            </a:lvl2pPr>
            <a:lvl3pPr marL="1371600" lvl="2" indent="-298450" algn="l">
              <a:spcBef>
                <a:spcPts val="1600"/>
              </a:spcBef>
              <a:spcAft>
                <a:spcPts val="0"/>
              </a:spcAft>
              <a:buSzPts val="1100"/>
              <a:buChar char="■"/>
              <a:defRPr/>
            </a:lvl3pPr>
            <a:lvl4pPr marL="1828800" lvl="3" indent="-298450" algn="l">
              <a:spcBef>
                <a:spcPts val="1600"/>
              </a:spcBef>
              <a:spcAft>
                <a:spcPts val="0"/>
              </a:spcAft>
              <a:buSzPts val="1100"/>
              <a:buChar char="●"/>
              <a:defRPr/>
            </a:lvl4pPr>
            <a:lvl5pPr marL="2286000" lvl="4" indent="-298450" algn="l">
              <a:spcBef>
                <a:spcPts val="1600"/>
              </a:spcBef>
              <a:spcAft>
                <a:spcPts val="0"/>
              </a:spcAft>
              <a:buSzPts val="1100"/>
              <a:buChar char="○"/>
              <a:defRPr/>
            </a:lvl5pPr>
            <a:lvl6pPr marL="2743200" lvl="5" indent="-298450" algn="l">
              <a:spcBef>
                <a:spcPts val="1600"/>
              </a:spcBef>
              <a:spcAft>
                <a:spcPts val="0"/>
              </a:spcAft>
              <a:buSzPts val="1100"/>
              <a:buChar char="■"/>
              <a:defRPr/>
            </a:lvl6pPr>
            <a:lvl7pPr marL="3200400" lvl="6" indent="-298450" algn="l">
              <a:spcBef>
                <a:spcPts val="1600"/>
              </a:spcBef>
              <a:spcAft>
                <a:spcPts val="0"/>
              </a:spcAft>
              <a:buSzPts val="1100"/>
              <a:buChar char="●"/>
              <a:defRPr/>
            </a:lvl7pPr>
            <a:lvl8pPr marL="3657600" lvl="7" indent="-298450" algn="l">
              <a:spcBef>
                <a:spcPts val="1600"/>
              </a:spcBef>
              <a:spcAft>
                <a:spcPts val="0"/>
              </a:spcAft>
              <a:buSzPts val="1100"/>
              <a:buFont typeface="Constantia"/>
              <a:buChar char="○"/>
              <a:defRPr/>
            </a:lvl8pPr>
            <a:lvl9pPr marL="4114800" lvl="8" indent="-298450" algn="l">
              <a:spcBef>
                <a:spcPts val="1600"/>
              </a:spcBef>
              <a:spcAft>
                <a:spcPts val="1600"/>
              </a:spcAft>
              <a:buSzPts val="1100"/>
              <a:buFont typeface="Constantia"/>
              <a:buChar char="■"/>
              <a:defRPr/>
            </a:lvl9pPr>
          </a:lstStyle>
          <a:p>
            <a:endParaRPr/>
          </a:p>
        </p:txBody>
      </p:sp>
      <p:sp>
        <p:nvSpPr>
          <p:cNvPr id="41" name="Google Shape;41;p6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5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45" name="Google Shape;45;p5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5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9" name="Google Shape;4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5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openxmlformats.org/officeDocument/2006/relationships/hyperlink" Target="https://unsplash.com/photos/mblYxasm0n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unsplash.com/@rariasg?utm_source=unsplash&amp;utm_medium=referral&amp;utm_content=creditCopyText" TargetMode="External"/><Relationship Id="rId5" Type="http://schemas.openxmlformats.org/officeDocument/2006/relationships/image" Target="../media/image19.jpeg"/><Relationship Id="rId4" Type="http://schemas.openxmlformats.org/officeDocument/2006/relationships/hyperlink" Target="https://unsplash.com/@alberta_tessaro?utm_source=unsplash&amp;utm_medium=referral&amp;utm_content=creditCopyTex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p>
            <a:pPr marL="0" lvl="0" indent="0" algn="l" rtl="0">
              <a:spcBef>
                <a:spcPts val="0"/>
              </a:spcBef>
              <a:spcAft>
                <a:spcPts val="0"/>
              </a:spcAft>
              <a:buClr>
                <a:srgbClr val="991B1E"/>
              </a:buClr>
              <a:buSzPts val="3600"/>
              <a:buNone/>
            </a:pPr>
            <a:r>
              <a:rPr lang="en-US"/>
              <a:t>Soil Chemistry Clean-Up</a:t>
            </a:r>
            <a:endParaRPr/>
          </a:p>
        </p:txBody>
      </p:sp>
      <p:sp>
        <p:nvSpPr>
          <p:cNvPr id="176" name="Google Shape;176;p13"/>
          <p:cNvSpPr txBox="1">
            <a:spLocks noGrp="1"/>
          </p:cNvSpPr>
          <p:nvPr>
            <p:ph type="body" idx="2"/>
          </p:nvPr>
        </p:nvSpPr>
        <p:spPr>
          <a:xfrm>
            <a:off x="3000375" y="1200150"/>
            <a:ext cx="5686399" cy="3725775"/>
          </a:xfrm>
          <a:prstGeom prst="rect">
            <a:avLst/>
          </a:prstGeom>
          <a:noFill/>
          <a:ln>
            <a:noFill/>
          </a:ln>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US"/>
              <a:t>Wipe up any messes on your table.</a:t>
            </a:r>
            <a:endParaRPr/>
          </a:p>
          <a:p>
            <a:pPr marL="231775" lvl="0" indent="-231775" algn="l" rtl="0">
              <a:spcBef>
                <a:spcPts val="520"/>
              </a:spcBef>
              <a:spcAft>
                <a:spcPts val="0"/>
              </a:spcAft>
              <a:buSzPts val="2600"/>
              <a:buChar char="•"/>
            </a:pPr>
            <a:r>
              <a:rPr lang="en-US"/>
              <a:t>Throw away garbage and gloves.</a:t>
            </a:r>
            <a:endParaRPr/>
          </a:p>
          <a:p>
            <a:pPr marL="231775" lvl="0" indent="-66675" algn="l" rtl="0">
              <a:spcBef>
                <a:spcPts val="520"/>
              </a:spcBef>
              <a:spcAft>
                <a:spcPts val="0"/>
              </a:spcAft>
              <a:buSzPts val="2600"/>
              <a:buNone/>
            </a:pPr>
            <a:endParaRPr/>
          </a:p>
        </p:txBody>
      </p:sp>
      <p:grpSp>
        <p:nvGrpSpPr>
          <p:cNvPr id="177" name="Google Shape;177;p13"/>
          <p:cNvGrpSpPr/>
          <p:nvPr/>
        </p:nvGrpSpPr>
        <p:grpSpPr>
          <a:xfrm>
            <a:off x="270933" y="969153"/>
            <a:ext cx="2120622" cy="3906104"/>
            <a:chOff x="6726428" y="987550"/>
            <a:chExt cx="2120622" cy="3906104"/>
          </a:xfrm>
        </p:grpSpPr>
        <p:pic>
          <p:nvPicPr>
            <p:cNvPr id="178" name="Google Shape;178;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6726428" y="3326249"/>
              <a:ext cx="2120622" cy="1567405"/>
            </a:xfrm>
            <a:prstGeom prst="rect">
              <a:avLst/>
            </a:prstGeom>
            <a:noFill/>
            <a:ln>
              <a:noFill/>
            </a:ln>
          </p:spPr>
        </p:pic>
        <p:pic>
          <p:nvPicPr>
            <p:cNvPr id="179" name="Google Shape;179;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04432" y="987550"/>
              <a:ext cx="1414305" cy="221384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INVESTIGATING SOIL AND SOIL HEALTH</a:t>
            </a:r>
            <a:endParaRPr/>
          </a:p>
        </p:txBody>
      </p:sp>
      <p:sp>
        <p:nvSpPr>
          <p:cNvPr id="186" name="Google Shape;186;p1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Online Research</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Soil and Soil Health Research</a:t>
            </a:r>
            <a:endParaRPr dirty="0"/>
          </a:p>
        </p:txBody>
      </p:sp>
      <p:sp>
        <p:nvSpPr>
          <p:cNvPr id="192" name="Google Shape;192;p15"/>
          <p:cNvSpPr txBox="1">
            <a:spLocks noGrp="1"/>
          </p:cNvSpPr>
          <p:nvPr>
            <p:ph type="body" idx="1"/>
          </p:nvPr>
        </p:nvSpPr>
        <p:spPr>
          <a:xfrm>
            <a:off x="457200" y="1451610"/>
            <a:ext cx="6222059"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the Explore Resources handout to conduct your research. In groups, explore the sources listed on the handout:</a:t>
            </a:r>
          </a:p>
          <a:p>
            <a:pPr indent="-457200">
              <a:spcBef>
                <a:spcPts val="0"/>
              </a:spcBef>
            </a:pPr>
            <a:r>
              <a:rPr lang="en-US" dirty="0"/>
              <a:t>Videos</a:t>
            </a:r>
          </a:p>
          <a:p>
            <a:pPr indent="-457200">
              <a:spcBef>
                <a:spcPts val="0"/>
              </a:spcBef>
            </a:pPr>
            <a:r>
              <a:rPr lang="en-US" dirty="0"/>
              <a:t>Articles</a:t>
            </a:r>
          </a:p>
          <a:p>
            <a:pPr indent="-457200">
              <a:spcBef>
                <a:spcPts val="0"/>
              </a:spcBef>
            </a:pPr>
            <a:r>
              <a:rPr lang="en-US" dirty="0"/>
              <a:t>Infographics</a:t>
            </a:r>
          </a:p>
          <a:p>
            <a:pPr indent="-457200">
              <a:spcBef>
                <a:spcPts val="0"/>
              </a:spcBef>
            </a:pPr>
            <a:r>
              <a:rPr lang="en-US" dirty="0"/>
              <a:t>Be sure to identify sources when you collect information.</a:t>
            </a:r>
          </a:p>
          <a:p>
            <a:pPr marL="0" lvl="0" indent="0" algn="l"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Soil and Soil Health Research</a:t>
            </a:r>
            <a:endParaRPr/>
          </a:p>
        </p:txBody>
      </p:sp>
      <p:sp>
        <p:nvSpPr>
          <p:cNvPr id="198" name="Google Shape;198;p16"/>
          <p:cNvSpPr txBox="1">
            <a:spLocks noGrp="1"/>
          </p:cNvSpPr>
          <p:nvPr>
            <p:ph type="body" idx="2"/>
          </p:nvPr>
        </p:nvSpPr>
        <p:spPr>
          <a:xfrm>
            <a:off x="5690508" y="1168963"/>
            <a:ext cx="3124200" cy="3382625"/>
          </a:xfrm>
          <a:prstGeom prst="rect">
            <a:avLst/>
          </a:prstGeom>
          <a:noFill/>
          <a:ln>
            <a:noFill/>
          </a:ln>
        </p:spPr>
        <p:txBody>
          <a:bodyPr spcFirstLastPara="1" wrap="square" lIns="91425" tIns="0" rIns="91425" bIns="45700" anchor="t" anchorCtr="0">
            <a:normAutofit/>
          </a:bodyPr>
          <a:lstStyle/>
          <a:p>
            <a:pPr marL="231775" lvl="0" indent="-231775" algn="l" rtl="0">
              <a:spcBef>
                <a:spcPts val="0"/>
              </a:spcBef>
              <a:spcAft>
                <a:spcPts val="0"/>
              </a:spcAft>
              <a:buSzPts val="1800"/>
              <a:buChar char="•"/>
            </a:pPr>
            <a:r>
              <a:rPr lang="en-US" dirty="0"/>
              <a:t>Record what you learn in the first three boxes of your Window Notes sheet</a:t>
            </a:r>
            <a:endParaRPr dirty="0"/>
          </a:p>
          <a:p>
            <a:pPr marL="231775" lvl="0" indent="-231775" algn="l" rtl="0">
              <a:spcBef>
                <a:spcPts val="360"/>
              </a:spcBef>
              <a:spcAft>
                <a:spcPts val="0"/>
              </a:spcAft>
              <a:buSzPts val="1800"/>
              <a:buChar char="•"/>
            </a:pPr>
            <a:r>
              <a:rPr lang="en-US" dirty="0"/>
              <a:t>Put the information under the correct headings.</a:t>
            </a:r>
            <a:endParaRPr dirty="0"/>
          </a:p>
          <a:p>
            <a:pPr marL="231775" lvl="0" indent="-231775" algn="l" rtl="0">
              <a:spcBef>
                <a:spcPts val="360"/>
              </a:spcBef>
              <a:spcAft>
                <a:spcPts val="0"/>
              </a:spcAft>
              <a:buSzPts val="1800"/>
              <a:buChar char="•"/>
            </a:pPr>
            <a:r>
              <a:rPr lang="en-US" dirty="0"/>
              <a:t>If you aren’t sure where it belongs, be sure to ask!</a:t>
            </a:r>
            <a:endParaRPr dirty="0"/>
          </a:p>
          <a:p>
            <a:pPr marL="231775" lvl="0" indent="-231775" algn="l" rtl="0">
              <a:spcBef>
                <a:spcPts val="360"/>
              </a:spcBef>
              <a:spcAft>
                <a:spcPts val="0"/>
              </a:spcAft>
              <a:buSzPts val="1800"/>
              <a:buChar char="•"/>
            </a:pPr>
            <a:r>
              <a:rPr lang="en-US" dirty="0"/>
              <a:t>Leave the </a:t>
            </a:r>
            <a:r>
              <a:rPr lang="en-US" i="1" dirty="0"/>
              <a:t>Nutrient Cycles </a:t>
            </a:r>
            <a:r>
              <a:rPr lang="en-US" dirty="0"/>
              <a:t>box empty.</a:t>
            </a:r>
            <a:endParaRPr dirty="0"/>
          </a:p>
        </p:txBody>
      </p:sp>
      <p:graphicFrame>
        <p:nvGraphicFramePr>
          <p:cNvPr id="199" name="Google Shape;199;p16"/>
          <p:cNvGraphicFramePr/>
          <p:nvPr/>
        </p:nvGraphicFramePr>
        <p:xfrm>
          <a:off x="329292" y="1231393"/>
          <a:ext cx="5315700" cy="3273100"/>
        </p:xfrm>
        <a:graphic>
          <a:graphicData uri="http://schemas.openxmlformats.org/drawingml/2006/table">
            <a:tbl>
              <a:tblPr>
                <a:noFill/>
                <a:tableStyleId>{398E3CAE-5A02-4EE4-99E1-A1019D3FCDEE}</a:tableStyleId>
              </a:tblPr>
              <a:tblGrid>
                <a:gridCol w="2657850">
                  <a:extLst>
                    <a:ext uri="{9D8B030D-6E8A-4147-A177-3AD203B41FA5}">
                      <a16:colId xmlns:a16="http://schemas.microsoft.com/office/drawing/2014/main" val="20000"/>
                    </a:ext>
                  </a:extLst>
                </a:gridCol>
                <a:gridCol w="2657850">
                  <a:extLst>
                    <a:ext uri="{9D8B030D-6E8A-4147-A177-3AD203B41FA5}">
                      <a16:colId xmlns:a16="http://schemas.microsoft.com/office/drawing/2014/main" val="20001"/>
                    </a:ext>
                  </a:extLst>
                </a:gridCol>
              </a:tblGrid>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Properties</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Health</a:t>
                      </a:r>
                      <a:endParaRPr sz="1800" b="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636550">
                <a:tc>
                  <a:txBody>
                    <a:bodyPr/>
                    <a:lstStyle/>
                    <a:p>
                      <a:pPr marL="0" marR="0" lvl="0" indent="0" algn="ctr" rtl="0">
                        <a:spcBef>
                          <a:spcPts val="0"/>
                        </a:spcBef>
                        <a:spcAft>
                          <a:spcPts val="0"/>
                        </a:spcAft>
                        <a:buClr>
                          <a:schemeClr val="dk1"/>
                        </a:buClr>
                        <a:buSzPts val="1800"/>
                        <a:buFont typeface="Constantia"/>
                        <a:buNone/>
                      </a:pPr>
                      <a:r>
                        <a:rPr lang="en-US" sz="1800" b="1" u="none" strike="noStrike" cap="none">
                          <a:solidFill>
                            <a:schemeClr val="dk1"/>
                          </a:solidFill>
                        </a:rPr>
                        <a:t>Soil Chemistry</a:t>
                      </a:r>
                      <a:endParaRPr sz="1800" b="1" u="none" strike="noStrike" cap="none">
                        <a:solidFill>
                          <a:schemeClr val="dk1"/>
                        </a:solidFill>
                      </a:endParaRPr>
                    </a:p>
                  </a:txBody>
                  <a:tcPr marL="91425" marR="91425" marT="91425" marB="914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u="none" strike="noStrike" cap="none">
                          <a:solidFill>
                            <a:schemeClr val="dk1"/>
                          </a:solidFill>
                        </a:rPr>
                        <a:t>Nutrient Cycles</a:t>
                      </a:r>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endParaRPr sz="1200" u="none" strike="noStrike" cap="none">
                        <a:solidFill>
                          <a:schemeClr val="dk1"/>
                        </a:solidFill>
                      </a:endParaRPr>
                    </a:p>
                    <a:p>
                      <a:pPr marL="0" marR="0" lvl="0" indent="0" algn="ctr" rtl="0">
                        <a:spcBef>
                          <a:spcPts val="0"/>
                        </a:spcBef>
                        <a:spcAft>
                          <a:spcPts val="0"/>
                        </a:spcAft>
                        <a:buClr>
                          <a:schemeClr val="dk1"/>
                        </a:buClr>
                        <a:buSzPts val="1200"/>
                        <a:buFont typeface="Constantia"/>
                        <a:buNone/>
                      </a:pPr>
                      <a:r>
                        <a:rPr lang="en-US" sz="1200" b="1" i="1" u="none" strike="noStrike" cap="none">
                          <a:solidFill>
                            <a:schemeClr val="dk1"/>
                          </a:solidFill>
                        </a:rPr>
                        <a:t>Don’t write anything here yet!</a:t>
                      </a:r>
                      <a:endParaRPr sz="1200" b="1" i="1" u="none" strike="noStrike" cap="none">
                        <a:solidFill>
                          <a:schemeClr val="dk1"/>
                        </a:solidFill>
                      </a:endParaRPr>
                    </a:p>
                  </a:txBody>
                  <a:tcPr marL="91425" marR="91425" marT="91425" marB="914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A8D8D"/>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8"/>
          <p:cNvSpPr txBox="1">
            <a:spLocks noGrp="1"/>
          </p:cNvSpPr>
          <p:nvPr>
            <p:ph type="body" idx="1"/>
          </p:nvPr>
        </p:nvSpPr>
        <p:spPr>
          <a:xfrm>
            <a:off x="457199" y="1113847"/>
            <a:ext cx="4814712" cy="3291840"/>
          </a:xfrm>
          <a:prstGeom prst="rect">
            <a:avLst/>
          </a:prstGeom>
          <a:noFill/>
          <a:ln>
            <a:noFill/>
          </a:ln>
        </p:spPr>
        <p:txBody>
          <a:bodyPr spcFirstLastPara="1" wrap="square" lIns="91425" tIns="45700" rIns="91425" bIns="45700" anchor="t" anchorCtr="0">
            <a:normAutofit fontScale="92500"/>
          </a:bodyPr>
          <a:lstStyle/>
          <a:p>
            <a:pPr marL="205730" lvl="0" indent="-205730" algn="l" rtl="0">
              <a:spcBef>
                <a:spcPts val="0"/>
              </a:spcBef>
              <a:spcAft>
                <a:spcPts val="0"/>
              </a:spcAft>
              <a:buClr>
                <a:schemeClr val="accent4"/>
              </a:buClr>
              <a:buSzPts val="2600"/>
              <a:buFont typeface="Arial"/>
              <a:buChar char="•"/>
            </a:pPr>
            <a:r>
              <a:rPr lang="en-US" dirty="0"/>
              <a:t>What is soil? </a:t>
            </a:r>
            <a:endParaRPr dirty="0"/>
          </a:p>
          <a:p>
            <a:pPr marL="205730" lvl="0" indent="-205730" algn="l" rtl="0">
              <a:spcBef>
                <a:spcPts val="520"/>
              </a:spcBef>
              <a:spcAft>
                <a:spcPts val="0"/>
              </a:spcAft>
              <a:buClr>
                <a:schemeClr val="accent4"/>
              </a:buClr>
              <a:buSzPts val="2600"/>
              <a:buFont typeface="Arial"/>
              <a:buChar char="•"/>
            </a:pPr>
            <a:r>
              <a:rPr lang="en-US" dirty="0"/>
              <a:t>How do we describe it?</a:t>
            </a:r>
            <a:endParaRPr dirty="0"/>
          </a:p>
          <a:p>
            <a:pPr marL="205730" lvl="0" indent="-205730" algn="l" rtl="0">
              <a:spcBef>
                <a:spcPts val="520"/>
              </a:spcBef>
              <a:spcAft>
                <a:spcPts val="0"/>
              </a:spcAft>
              <a:buClr>
                <a:schemeClr val="accent4"/>
              </a:buClr>
              <a:buSzPts val="2600"/>
              <a:buFont typeface="Arial"/>
              <a:buChar char="•"/>
            </a:pPr>
            <a:r>
              <a:rPr lang="en-US" dirty="0"/>
              <a:t>How do we know if soil is healthy?</a:t>
            </a:r>
            <a:endParaRPr dirty="0"/>
          </a:p>
          <a:p>
            <a:pPr marL="205730" lvl="0" indent="-205730" algn="l" rtl="0">
              <a:spcBef>
                <a:spcPts val="520"/>
              </a:spcBef>
              <a:spcAft>
                <a:spcPts val="0"/>
              </a:spcAft>
              <a:buClr>
                <a:schemeClr val="accent4"/>
              </a:buClr>
              <a:buSzPts val="2600"/>
              <a:buFont typeface="Arial"/>
              <a:buChar char="•"/>
            </a:pPr>
            <a:r>
              <a:rPr lang="en-US" dirty="0"/>
              <a:t>What are the benefits of having healthy soil?</a:t>
            </a:r>
            <a:endParaRPr dirty="0"/>
          </a:p>
          <a:p>
            <a:pPr marL="205730" lvl="0" indent="-205730" algn="l" rtl="0">
              <a:spcBef>
                <a:spcPts val="520"/>
              </a:spcBef>
              <a:spcAft>
                <a:spcPts val="0"/>
              </a:spcAft>
              <a:buClr>
                <a:schemeClr val="accent4"/>
              </a:buClr>
              <a:buSzPts val="2600"/>
              <a:buFont typeface="Arial"/>
              <a:buChar char="•"/>
            </a:pPr>
            <a:r>
              <a:rPr lang="en-US" dirty="0"/>
              <a:t>What soil management practices or strategies can improve soil health?</a:t>
            </a:r>
            <a:endParaRPr dirty="0"/>
          </a:p>
          <a:p>
            <a:pPr marL="0" lvl="0" indent="0" algn="l" rtl="0">
              <a:spcBef>
                <a:spcPts val="520"/>
              </a:spcBef>
              <a:spcAft>
                <a:spcPts val="0"/>
              </a:spcAft>
              <a:buNone/>
            </a:pPr>
            <a:endParaRPr dirty="0"/>
          </a:p>
        </p:txBody>
      </p:sp>
      <p:sp>
        <p:nvSpPr>
          <p:cNvPr id="213" name="Google Shape;213;p18"/>
          <p:cNvSpPr txBox="1"/>
          <p:nvPr/>
        </p:nvSpPr>
        <p:spPr>
          <a:xfrm>
            <a:off x="457200" y="311713"/>
            <a:ext cx="8229600" cy="857250"/>
          </a:xfrm>
          <a:prstGeom prst="rect">
            <a:avLst/>
          </a:prstGeom>
          <a:noFill/>
          <a:ln>
            <a:noFill/>
          </a:ln>
        </p:spPr>
        <p:txBody>
          <a:bodyPr spcFirstLastPara="1" wrap="square" lIns="0" tIns="45700" rIns="0" bIns="0" anchor="t" anchorCtr="0">
            <a:norm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Soil and Soil Health Research</a:t>
            </a:r>
            <a:endParaRPr sz="3600" b="0" i="0" u="none" strike="noStrike" cap="none">
              <a:solidFill>
                <a:schemeClr val="accent4"/>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D660172-DF12-4AC9-8DC0-17B283A53D99}"/>
              </a:ext>
            </a:extLst>
          </p:cNvPr>
          <p:cNvPicPr>
            <a:picLocks noChangeAspect="1"/>
          </p:cNvPicPr>
          <p:nvPr/>
        </p:nvPicPr>
        <p:blipFill>
          <a:blip r:embed="rId3"/>
          <a:stretch>
            <a:fillRect/>
          </a:stretch>
        </p:blipFill>
        <p:spPr>
          <a:xfrm rot="540000">
            <a:off x="5954359" y="1064684"/>
            <a:ext cx="2349546" cy="3014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457200" y="528066"/>
            <a:ext cx="8229600" cy="8572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4"/>
              </a:buClr>
              <a:buSzPts val="3600"/>
              <a:buFont typeface="Calibri"/>
              <a:buNone/>
            </a:pPr>
            <a:r>
              <a:rPr lang="en-US"/>
              <a:t>Breakout!</a:t>
            </a:r>
            <a:endParaRPr/>
          </a:p>
        </p:txBody>
      </p:sp>
      <p:sp>
        <p:nvSpPr>
          <p:cNvPr id="224" name="Google Shape;224;p20"/>
          <p:cNvSpPr txBox="1">
            <a:spLocks noGrp="1"/>
          </p:cNvSpPr>
          <p:nvPr>
            <p:ph type="body" idx="1"/>
          </p:nvPr>
        </p:nvSpPr>
        <p:spPr>
          <a:xfrm>
            <a:off x="457200" y="1440064"/>
            <a:ext cx="4038600" cy="332613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3000"/>
              <a:buNone/>
            </a:pPr>
            <a:r>
              <a:rPr lang="en-US" sz="3000" b="1">
                <a:solidFill>
                  <a:srgbClr val="298AC4"/>
                </a:solidFill>
              </a:rPr>
              <a:t>bit.ly/gardengrowbreakout</a:t>
            </a:r>
            <a:endParaRPr sz="3000" b="1">
              <a:solidFill>
                <a:srgbClr val="298AC4"/>
              </a:solidFill>
            </a:endParaRPr>
          </a:p>
        </p:txBody>
      </p:sp>
      <p:pic>
        <p:nvPicPr>
          <p:cNvPr id="225" name="Google Shape;225;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8411" y="1317466"/>
            <a:ext cx="4561377" cy="2478024"/>
          </a:xfrm>
          <a:prstGeom prst="rect">
            <a:avLst/>
          </a:prstGeom>
          <a:noFill/>
          <a:ln>
            <a:noFill/>
          </a:ln>
        </p:spPr>
      </p:pic>
      <p:graphicFrame>
        <p:nvGraphicFramePr>
          <p:cNvPr id="227" name="Google Shape;227;p20"/>
          <p:cNvGraphicFramePr/>
          <p:nvPr/>
        </p:nvGraphicFramePr>
        <p:xfrm>
          <a:off x="4912229" y="1317466"/>
          <a:ext cx="4023350" cy="2477350"/>
        </p:xfrm>
        <a:graphic>
          <a:graphicData uri="http://schemas.openxmlformats.org/drawingml/2006/table">
            <a:tbl>
              <a:tblPr>
                <a:noFill/>
                <a:tableStyleId>{398E3CAE-5A02-4EE4-99E1-A1019D3FCDEE}</a:tableStyleId>
              </a:tblPr>
              <a:tblGrid>
                <a:gridCol w="2011675">
                  <a:extLst>
                    <a:ext uri="{9D8B030D-6E8A-4147-A177-3AD203B41FA5}">
                      <a16:colId xmlns:a16="http://schemas.microsoft.com/office/drawing/2014/main" val="20000"/>
                    </a:ext>
                  </a:extLst>
                </a:gridCol>
                <a:gridCol w="2011675">
                  <a:extLst>
                    <a:ext uri="{9D8B030D-6E8A-4147-A177-3AD203B41FA5}">
                      <a16:colId xmlns:a16="http://schemas.microsoft.com/office/drawing/2014/main" val="20001"/>
                    </a:ext>
                  </a:extLst>
                </a:gridCol>
              </a:tblGrid>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Properties</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Health</a:t>
                      </a:r>
                      <a:endParaRPr sz="1800" b="0" u="none" strike="noStrike" cap="none">
                        <a:solidFill>
                          <a:schemeClr val="dk1"/>
                        </a:solidFill>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38675">
                <a:tc>
                  <a:txBody>
                    <a:bodyPr/>
                    <a:lstStyle/>
                    <a:p>
                      <a:pPr marL="0" marR="0" lvl="0" indent="0" algn="ctr" rtl="0">
                        <a:spcBef>
                          <a:spcPts val="0"/>
                        </a:spcBef>
                        <a:spcAft>
                          <a:spcPts val="0"/>
                        </a:spcAft>
                        <a:buClr>
                          <a:schemeClr val="dk1"/>
                        </a:buClr>
                        <a:buSzPts val="1200"/>
                        <a:buFont typeface="Constantia"/>
                        <a:buNone/>
                      </a:pPr>
                      <a:r>
                        <a:rPr lang="en-US" sz="1200" b="0" u="none" strike="noStrike" cap="none">
                          <a:solidFill>
                            <a:schemeClr val="dk1"/>
                          </a:solidFill>
                        </a:rPr>
                        <a:t>Soil Chemistry</a:t>
                      </a:r>
                      <a:endParaRPr sz="1800" b="0" u="none" strike="noStrike" cap="none">
                        <a:solidFill>
                          <a:schemeClr val="dk1"/>
                        </a:solidFill>
                      </a:endParaRPr>
                    </a:p>
                  </a:txBody>
                  <a:tcPr marL="69200" marR="69200" marT="69200" marB="692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600"/>
                        <a:buFont typeface="Constantia"/>
                        <a:buNone/>
                      </a:pPr>
                      <a:r>
                        <a:rPr lang="en-US" sz="1600" b="1" u="none" strike="noStrike" cap="none">
                          <a:solidFill>
                            <a:schemeClr val="dk1"/>
                          </a:solidFill>
                        </a:rPr>
                        <a:t>Nutrient Cycles</a:t>
                      </a:r>
                      <a:endParaRPr/>
                    </a:p>
                  </a:txBody>
                  <a:tcPr marL="69200" marR="69200" marT="69200" marB="692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2FF5-AE36-4881-8EB5-C488E58DCF94}"/>
              </a:ext>
            </a:extLst>
          </p:cNvPr>
          <p:cNvSpPr>
            <a:spLocks noGrp="1"/>
          </p:cNvSpPr>
          <p:nvPr>
            <p:ph type="title"/>
          </p:nvPr>
        </p:nvSpPr>
        <p:spPr/>
        <p:txBody>
          <a:bodyPr/>
          <a:lstStyle/>
          <a:p>
            <a:r>
              <a:rPr lang="en-US" dirty="0"/>
              <a:t>Three Sticky Notes</a:t>
            </a:r>
          </a:p>
        </p:txBody>
      </p:sp>
      <p:pic>
        <p:nvPicPr>
          <p:cNvPr id="4" name="Picture 3">
            <a:extLst>
              <a:ext uri="{FF2B5EF4-FFF2-40B4-BE49-F238E27FC236}">
                <a16:creationId xmlns:a16="http://schemas.microsoft.com/office/drawing/2014/main" id="{F021F325-DF48-4001-B79D-321182DAAC4E}"/>
              </a:ext>
            </a:extLst>
          </p:cNvPr>
          <p:cNvPicPr>
            <a:picLocks noChangeAspect="1"/>
          </p:cNvPicPr>
          <p:nvPr/>
        </p:nvPicPr>
        <p:blipFill>
          <a:blip r:embed="rId2"/>
          <a:stretch>
            <a:fillRect/>
          </a:stretch>
        </p:blipFill>
        <p:spPr>
          <a:xfrm rot="480000">
            <a:off x="5734608" y="1643162"/>
            <a:ext cx="2361964" cy="3051293"/>
          </a:xfrm>
          <a:prstGeom prst="rect">
            <a:avLst/>
          </a:prstGeom>
        </p:spPr>
      </p:pic>
      <p:sp>
        <p:nvSpPr>
          <p:cNvPr id="5" name="Google Shape;237;p21">
            <a:extLst>
              <a:ext uri="{FF2B5EF4-FFF2-40B4-BE49-F238E27FC236}">
                <a16:creationId xmlns:a16="http://schemas.microsoft.com/office/drawing/2014/main" id="{9FEC4653-89C4-44DC-BA72-354B2F733174}"/>
              </a:ext>
            </a:extLst>
          </p:cNvPr>
          <p:cNvSpPr/>
          <p:nvPr/>
        </p:nvSpPr>
        <p:spPr>
          <a:xfrm>
            <a:off x="846592" y="1721202"/>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Word</a:t>
            </a:r>
            <a:endParaRPr sz="2500" b="1" i="0" u="none" strike="noStrike" cap="none" dirty="0">
              <a:solidFill>
                <a:schemeClr val="dk1"/>
              </a:solidFill>
              <a:latin typeface="Arial"/>
              <a:ea typeface="Arial"/>
              <a:cs typeface="Arial"/>
              <a:sym typeface="Arial"/>
            </a:endParaRPr>
          </a:p>
        </p:txBody>
      </p:sp>
      <p:sp>
        <p:nvSpPr>
          <p:cNvPr id="6" name="Google Shape;238;p21">
            <a:extLst>
              <a:ext uri="{FF2B5EF4-FFF2-40B4-BE49-F238E27FC236}">
                <a16:creationId xmlns:a16="http://schemas.microsoft.com/office/drawing/2014/main" id="{7AED6906-DB26-4C67-A7F6-B55835C83EF1}"/>
              </a:ext>
            </a:extLst>
          </p:cNvPr>
          <p:cNvSpPr/>
          <p:nvPr/>
        </p:nvSpPr>
        <p:spPr>
          <a:xfrm>
            <a:off x="2691284" y="1721202"/>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Phrase</a:t>
            </a:r>
            <a:endParaRPr sz="2500" b="1" i="0" u="none" strike="noStrike" cap="none" dirty="0">
              <a:solidFill>
                <a:schemeClr val="dk1"/>
              </a:solidFill>
              <a:latin typeface="Arial"/>
              <a:ea typeface="Arial"/>
              <a:cs typeface="Arial"/>
              <a:sym typeface="Arial"/>
            </a:endParaRPr>
          </a:p>
        </p:txBody>
      </p:sp>
      <p:sp>
        <p:nvSpPr>
          <p:cNvPr id="7" name="Google Shape;247;p22">
            <a:extLst>
              <a:ext uri="{FF2B5EF4-FFF2-40B4-BE49-F238E27FC236}">
                <a16:creationId xmlns:a16="http://schemas.microsoft.com/office/drawing/2014/main" id="{0C36505B-0859-455D-9B90-23C5986483F9}"/>
              </a:ext>
            </a:extLst>
          </p:cNvPr>
          <p:cNvSpPr/>
          <p:nvPr/>
        </p:nvSpPr>
        <p:spPr>
          <a:xfrm>
            <a:off x="1867375" y="3372825"/>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dirty="0">
                <a:solidFill>
                  <a:schemeClr val="dk1"/>
                </a:solidFill>
                <a:latin typeface="Arial"/>
                <a:ea typeface="Arial"/>
                <a:cs typeface="Arial"/>
                <a:sym typeface="Arial"/>
              </a:rPr>
              <a:t>Sentence</a:t>
            </a:r>
            <a:endParaRPr sz="21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7008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Nutrient Cycles</a:t>
            </a:r>
            <a:endParaRPr/>
          </a:p>
        </p:txBody>
      </p:sp>
      <p:sp>
        <p:nvSpPr>
          <p:cNvPr id="233" name="Google Shape;233;p2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800"/>
              <a:buNone/>
            </a:pPr>
            <a:r>
              <a:rPr lang="en-US" sz="2800"/>
              <a:t>Word</a:t>
            </a:r>
            <a:endParaRPr/>
          </a:p>
        </p:txBody>
      </p:sp>
      <p:sp>
        <p:nvSpPr>
          <p:cNvPr id="234" name="Google Shape;234;p2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a:t>Phrase</a:t>
            </a:r>
            <a:endParaRPr/>
          </a:p>
        </p:txBody>
      </p:sp>
      <p:sp>
        <p:nvSpPr>
          <p:cNvPr id="235" name="Google Shape;235;p21"/>
          <p:cNvSpPr txBox="1">
            <a:spLocks noGrp="1"/>
          </p:cNvSpPr>
          <p:nvPr>
            <p:ph type="body" idx="3"/>
          </p:nvPr>
        </p:nvSpPr>
        <p:spPr>
          <a:xfrm>
            <a:off x="457200" y="1885950"/>
            <a:ext cx="4040188" cy="1743075"/>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dirty="0">
                <a:latin typeface="Calibri"/>
                <a:ea typeface="Calibri"/>
                <a:cs typeface="Calibri"/>
                <a:sym typeface="Calibri"/>
              </a:rPr>
              <a:t>On a sticky note, summarize what you learned in the breakout using a single word. </a:t>
            </a:r>
            <a:endParaRPr dirty="0"/>
          </a:p>
        </p:txBody>
      </p:sp>
      <p:sp>
        <p:nvSpPr>
          <p:cNvPr id="236" name="Google Shape;236;p21"/>
          <p:cNvSpPr txBox="1">
            <a:spLocks noGrp="1"/>
          </p:cNvSpPr>
          <p:nvPr>
            <p:ph type="body" idx="4"/>
          </p:nvPr>
        </p:nvSpPr>
        <p:spPr>
          <a:xfrm>
            <a:off x="4645027" y="1885950"/>
            <a:ext cx="4041775" cy="1711214"/>
          </a:xfrm>
          <a:prstGeom prst="rect">
            <a:avLst/>
          </a:prstGeom>
          <a:noFill/>
          <a:ln>
            <a:noFill/>
          </a:ln>
        </p:spPr>
        <p:txBody>
          <a:bodyPr spcFirstLastPara="1" wrap="square" lIns="91425" tIns="0" rIns="91425" bIns="45700" anchor="ctr" anchorCtr="0">
            <a:normAutofit/>
          </a:bodyPr>
          <a:lstStyle/>
          <a:p>
            <a:pPr marL="0" lvl="0" indent="0" algn="ctr" rtl="0">
              <a:spcBef>
                <a:spcPts val="0"/>
              </a:spcBef>
              <a:spcAft>
                <a:spcPts val="0"/>
              </a:spcAft>
              <a:buSzPts val="2400"/>
              <a:buNone/>
            </a:pPr>
            <a:r>
              <a:rPr lang="en-US" sz="2400" dirty="0"/>
              <a:t>On a sticky note, summarize what you learned in the breakout using a short phrase (fewer</a:t>
            </a:r>
            <a:r>
              <a:rPr lang="en-US" sz="2400" i="1" dirty="0"/>
              <a:t> than 10 words</a:t>
            </a:r>
            <a:r>
              <a:rPr lang="en-US" sz="2400" dirty="0"/>
              <a:t>).</a:t>
            </a:r>
            <a:endParaRPr sz="2400" i="1" dirty="0"/>
          </a:p>
        </p:txBody>
      </p:sp>
      <p:sp>
        <p:nvSpPr>
          <p:cNvPr id="237" name="Google Shape;237;p21"/>
          <p:cNvSpPr/>
          <p:nvPr/>
        </p:nvSpPr>
        <p:spPr>
          <a:xfrm>
            <a:off x="1792287" y="3629025"/>
            <a:ext cx="1371600" cy="13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Word</a:t>
            </a:r>
            <a:endParaRPr sz="2500" b="1" i="0" u="none" strike="noStrike" cap="none" dirty="0">
              <a:solidFill>
                <a:schemeClr val="dk1"/>
              </a:solidFill>
              <a:latin typeface="Arial"/>
              <a:ea typeface="Arial"/>
              <a:cs typeface="Arial"/>
              <a:sym typeface="Arial"/>
            </a:endParaRPr>
          </a:p>
        </p:txBody>
      </p:sp>
      <p:sp>
        <p:nvSpPr>
          <p:cNvPr id="238" name="Google Shape;238;p21"/>
          <p:cNvSpPr/>
          <p:nvPr/>
        </p:nvSpPr>
        <p:spPr>
          <a:xfrm>
            <a:off x="5980114" y="3629025"/>
            <a:ext cx="1371600" cy="1371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Arial"/>
                <a:ea typeface="Arial"/>
                <a:cs typeface="Arial"/>
                <a:sym typeface="Arial"/>
              </a:rPr>
              <a:t>Phrase</a:t>
            </a:r>
            <a:endParaRPr sz="25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Soil Health</a:t>
            </a:r>
            <a:endParaRPr/>
          </a:p>
        </p:txBody>
      </p:sp>
      <p:sp>
        <p:nvSpPr>
          <p:cNvPr id="244" name="Google Shape;244;p22"/>
          <p:cNvSpPr txBox="1">
            <a:spLocks noGrp="1"/>
          </p:cNvSpPr>
          <p:nvPr>
            <p:ph type="body" idx="1"/>
          </p:nvPr>
        </p:nvSpPr>
        <p:spPr>
          <a:xfrm>
            <a:off x="224518" y="1385316"/>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a:t>Sentence</a:t>
            </a:r>
            <a:endParaRPr/>
          </a:p>
        </p:txBody>
      </p:sp>
      <p:sp>
        <p:nvSpPr>
          <p:cNvPr id="245" name="Google Shape;245;p22"/>
          <p:cNvSpPr txBox="1">
            <a:spLocks noGrp="1"/>
          </p:cNvSpPr>
          <p:nvPr>
            <p:ph type="body" idx="3"/>
          </p:nvPr>
        </p:nvSpPr>
        <p:spPr>
          <a:xfrm>
            <a:off x="224518" y="1879830"/>
            <a:ext cx="4040188" cy="1653268"/>
          </a:xfrm>
          <a:prstGeom prst="rect">
            <a:avLst/>
          </a:prstGeom>
          <a:noFill/>
          <a:ln>
            <a:noFill/>
          </a:ln>
        </p:spPr>
        <p:txBody>
          <a:bodyPr spcFirstLastPara="1" wrap="square" lIns="91425" tIns="0" rIns="91425" bIns="45700" anchor="ctr" anchorCtr="0">
            <a:noAutofit/>
          </a:bodyPr>
          <a:lstStyle/>
          <a:p>
            <a:pPr marL="0" lvl="0" indent="0" algn="ctr" rtl="0">
              <a:spcBef>
                <a:spcPts val="0"/>
              </a:spcBef>
              <a:spcAft>
                <a:spcPts val="0"/>
              </a:spcAft>
              <a:buSzPts val="2200"/>
              <a:buNone/>
            </a:pPr>
            <a:r>
              <a:rPr lang="en-US" sz="2200" dirty="0"/>
              <a:t>I</a:t>
            </a:r>
            <a:r>
              <a:rPr lang="en-US" sz="2200" dirty="0">
                <a:latin typeface="Calibri"/>
                <a:ea typeface="Calibri"/>
                <a:cs typeface="Calibri"/>
                <a:sym typeface="Calibri"/>
              </a:rPr>
              <a:t>n 1 sentence, describe a way nutrient cycles, soil health, and soil management practices relate to </a:t>
            </a:r>
            <a:r>
              <a:rPr lang="en-US" sz="2200" dirty="0"/>
              <a:t>one another</a:t>
            </a:r>
            <a:r>
              <a:rPr lang="en-US" sz="2200" dirty="0">
                <a:latin typeface="Calibri"/>
                <a:ea typeface="Calibri"/>
                <a:cs typeface="Calibri"/>
                <a:sym typeface="Calibri"/>
              </a:rPr>
              <a:t>.</a:t>
            </a:r>
            <a:endParaRPr dirty="0"/>
          </a:p>
        </p:txBody>
      </p:sp>
      <p:sp>
        <p:nvSpPr>
          <p:cNvPr id="246" name="Google Shape;246;p22"/>
          <p:cNvSpPr txBox="1">
            <a:spLocks noGrp="1"/>
          </p:cNvSpPr>
          <p:nvPr>
            <p:ph type="body" idx="4"/>
          </p:nvPr>
        </p:nvSpPr>
        <p:spPr>
          <a:xfrm>
            <a:off x="4497389" y="1385316"/>
            <a:ext cx="4389436" cy="3558159"/>
          </a:xfrm>
          <a:prstGeom prst="rect">
            <a:avLst/>
          </a:prstGeom>
          <a:noFill/>
          <a:ln>
            <a:noFill/>
          </a:ln>
        </p:spPr>
        <p:txBody>
          <a:bodyPr spcFirstLastPara="1" wrap="square" lIns="91425" tIns="0" rIns="91425" bIns="45700" anchor="ctr" anchorCtr="0">
            <a:normAutofit/>
          </a:bodyPr>
          <a:lstStyle/>
          <a:p>
            <a:pPr marL="0" lvl="0" indent="0" algn="l" rtl="0">
              <a:spcBef>
                <a:spcPts val="0"/>
              </a:spcBef>
              <a:spcAft>
                <a:spcPts val="0"/>
              </a:spcAft>
              <a:buSzPts val="1800"/>
              <a:buNone/>
            </a:pPr>
            <a:r>
              <a:rPr lang="en-US" b="1" dirty="0"/>
              <a:t>You could write about how:</a:t>
            </a:r>
            <a:endParaRPr dirty="0"/>
          </a:p>
          <a:p>
            <a:pPr marL="0" lvl="0" indent="0" algn="l" rtl="0">
              <a:spcBef>
                <a:spcPts val="240"/>
              </a:spcBef>
              <a:spcAft>
                <a:spcPts val="0"/>
              </a:spcAft>
              <a:buSzPts val="1200"/>
              <a:buNone/>
            </a:pPr>
            <a:endParaRPr sz="1200" b="1" dirty="0"/>
          </a:p>
          <a:p>
            <a:pPr marL="231775" lvl="0" indent="-231775" algn="l" rtl="0">
              <a:spcBef>
                <a:spcPts val="360"/>
              </a:spcBef>
              <a:spcAft>
                <a:spcPts val="0"/>
              </a:spcAft>
              <a:buSzPts val="1800"/>
              <a:buChar char="•"/>
            </a:pPr>
            <a:r>
              <a:rPr lang="en-US" dirty="0"/>
              <a:t>Nutrient cycles contribute to healthy soil;</a:t>
            </a:r>
            <a:endParaRPr dirty="0"/>
          </a:p>
          <a:p>
            <a:pPr marL="231775" lvl="0" indent="-231775" algn="l" rtl="0">
              <a:spcBef>
                <a:spcPts val="360"/>
              </a:spcBef>
              <a:spcAft>
                <a:spcPts val="0"/>
              </a:spcAft>
              <a:buSzPts val="1800"/>
              <a:buChar char="•"/>
            </a:pPr>
            <a:r>
              <a:rPr lang="en-US" dirty="0"/>
              <a:t>Unhealthy soil might disrupt nutrient cycles;</a:t>
            </a:r>
            <a:endParaRPr dirty="0"/>
          </a:p>
          <a:p>
            <a:pPr marL="231775" lvl="0" indent="-231775" algn="l" rtl="0">
              <a:spcBef>
                <a:spcPts val="360"/>
              </a:spcBef>
              <a:spcAft>
                <a:spcPts val="0"/>
              </a:spcAft>
              <a:buSzPts val="1800"/>
              <a:buChar char="•"/>
            </a:pPr>
            <a:r>
              <a:rPr lang="en-US" dirty="0"/>
              <a:t>Soil management practices can strengthen natural nutrient cycles;</a:t>
            </a:r>
            <a:endParaRPr dirty="0"/>
          </a:p>
          <a:p>
            <a:pPr marL="231775" lvl="0" indent="-231775" algn="l" rtl="0">
              <a:spcBef>
                <a:spcPts val="360"/>
              </a:spcBef>
              <a:spcAft>
                <a:spcPts val="0"/>
              </a:spcAft>
              <a:buSzPts val="1800"/>
              <a:buChar char="•"/>
            </a:pPr>
            <a:r>
              <a:rPr lang="en-US" dirty="0"/>
              <a:t>Soil management practices can affect soil health.</a:t>
            </a:r>
            <a:endParaRPr dirty="0"/>
          </a:p>
          <a:p>
            <a:pPr marL="231775" lvl="0" indent="0" algn="l" rtl="0">
              <a:spcBef>
                <a:spcPts val="360"/>
              </a:spcBef>
              <a:spcAft>
                <a:spcPts val="0"/>
              </a:spcAft>
              <a:buNone/>
            </a:pPr>
            <a:endParaRPr dirty="0"/>
          </a:p>
        </p:txBody>
      </p:sp>
      <p:sp>
        <p:nvSpPr>
          <p:cNvPr id="247" name="Google Shape;247;p22"/>
          <p:cNvSpPr/>
          <p:nvPr/>
        </p:nvSpPr>
        <p:spPr>
          <a:xfrm>
            <a:off x="1558812" y="3624943"/>
            <a:ext cx="1371600" cy="1371600"/>
          </a:xfrm>
          <a:prstGeom prst="rect">
            <a:avLst/>
          </a:prstGeom>
          <a:solidFill>
            <a:srgbClr val="EC8C9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100"/>
              <a:buFont typeface="Arial"/>
              <a:buNone/>
            </a:pPr>
            <a:r>
              <a:rPr lang="en-US" sz="2100" b="1" i="0" u="none" strike="noStrike" cap="none" dirty="0">
                <a:solidFill>
                  <a:schemeClr val="dk1"/>
                </a:solidFill>
                <a:latin typeface="Arial"/>
                <a:ea typeface="Arial"/>
                <a:cs typeface="Arial"/>
                <a:sym typeface="Arial"/>
              </a:rPr>
              <a:t>Sentence</a:t>
            </a:r>
            <a:endParaRPr sz="21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9EF7-C3F0-4DF2-9508-325A4EF2A1FF}"/>
              </a:ext>
            </a:extLst>
          </p:cNvPr>
          <p:cNvSpPr>
            <a:spLocks noGrp="1"/>
          </p:cNvSpPr>
          <p:nvPr>
            <p:ph type="title"/>
          </p:nvPr>
        </p:nvSpPr>
        <p:spPr/>
        <p:txBody>
          <a:bodyPr/>
          <a:lstStyle/>
          <a:p>
            <a:r>
              <a:rPr lang="en-US" dirty="0"/>
              <a:t>Concept Card Mapping</a:t>
            </a:r>
          </a:p>
        </p:txBody>
      </p:sp>
      <p:sp>
        <p:nvSpPr>
          <p:cNvPr id="3" name="Text Placeholder 2">
            <a:extLst>
              <a:ext uri="{FF2B5EF4-FFF2-40B4-BE49-F238E27FC236}">
                <a16:creationId xmlns:a16="http://schemas.microsoft.com/office/drawing/2014/main" id="{352A3F5B-D691-4D2D-906D-975360711D8B}"/>
              </a:ext>
            </a:extLst>
          </p:cNvPr>
          <p:cNvSpPr>
            <a:spLocks noGrp="1"/>
          </p:cNvSpPr>
          <p:nvPr>
            <p:ph type="body" idx="1"/>
          </p:nvPr>
        </p:nvSpPr>
        <p:spPr>
          <a:xfrm>
            <a:off x="457200" y="1451610"/>
            <a:ext cx="5183481" cy="3291840"/>
          </a:xfrm>
        </p:spPr>
        <p:txBody>
          <a:bodyPr>
            <a:normAutofit fontScale="77500" lnSpcReduction="20000"/>
          </a:bodyPr>
          <a:lstStyle/>
          <a:p>
            <a:r>
              <a:rPr lang="en-US" dirty="0"/>
              <a:t>Create either hand-drawn or digital concept maps.</a:t>
            </a:r>
          </a:p>
          <a:p>
            <a:r>
              <a:rPr lang="en-US" dirty="0"/>
              <a:t>If making hand-drawn maps, use physical card that is glued down.  </a:t>
            </a:r>
          </a:p>
          <a:p>
            <a:r>
              <a:rPr lang="en-US" dirty="0"/>
              <a:t>Draw lines or paste string on hand-drawn maps to show connections among idea.</a:t>
            </a:r>
          </a:p>
          <a:p>
            <a:r>
              <a:rPr lang="en-US" dirty="0"/>
              <a:t>As a whole class, you might consider using string to physically connect concepts found on the four anchor charts.</a:t>
            </a:r>
          </a:p>
          <a:p>
            <a:endParaRPr lang="en-US" dirty="0"/>
          </a:p>
        </p:txBody>
      </p:sp>
      <p:pic>
        <p:nvPicPr>
          <p:cNvPr id="5" name="Picture 4">
            <a:extLst>
              <a:ext uri="{FF2B5EF4-FFF2-40B4-BE49-F238E27FC236}">
                <a16:creationId xmlns:a16="http://schemas.microsoft.com/office/drawing/2014/main" id="{E048B6AD-6227-46AB-BC63-976437757A34}"/>
              </a:ext>
            </a:extLst>
          </p:cNvPr>
          <p:cNvPicPr>
            <a:picLocks noChangeAspect="1"/>
          </p:cNvPicPr>
          <p:nvPr/>
        </p:nvPicPr>
        <p:blipFill>
          <a:blip r:embed="rId3"/>
          <a:stretch>
            <a:fillRect/>
          </a:stretch>
        </p:blipFill>
        <p:spPr>
          <a:xfrm rot="540000">
            <a:off x="6192393" y="1324563"/>
            <a:ext cx="2199533" cy="2901244"/>
          </a:xfrm>
          <a:prstGeom prst="rect">
            <a:avLst/>
          </a:prstGeom>
        </p:spPr>
      </p:pic>
    </p:spTree>
    <p:extLst>
      <p:ext uri="{BB962C8B-B14F-4D97-AF65-F5344CB8AC3E}">
        <p14:creationId xmlns:p14="http://schemas.microsoft.com/office/powerpoint/2010/main" val="3168057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How Does Your Garden Grow?</a:t>
            </a:r>
            <a:endParaRPr/>
          </a:p>
        </p:txBody>
      </p:sp>
      <p:sp>
        <p:nvSpPr>
          <p:cNvPr id="96" name="Google Shape;96;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Conservation, Ecosystems, and Soil Health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0DDD-6A5E-4CAA-901C-4CFB4B1C9C8A}"/>
              </a:ext>
            </a:extLst>
          </p:cNvPr>
          <p:cNvSpPr>
            <a:spLocks noGrp="1"/>
          </p:cNvSpPr>
          <p:nvPr>
            <p:ph type="title"/>
          </p:nvPr>
        </p:nvSpPr>
        <p:spPr/>
        <p:txBody>
          <a:bodyPr/>
          <a:lstStyle/>
          <a:p>
            <a:r>
              <a:rPr lang="en-US" dirty="0"/>
              <a:t>Metaphorical Thinking</a:t>
            </a:r>
          </a:p>
        </p:txBody>
      </p:sp>
      <p:sp>
        <p:nvSpPr>
          <p:cNvPr id="3" name="Text Placeholder 2">
            <a:extLst>
              <a:ext uri="{FF2B5EF4-FFF2-40B4-BE49-F238E27FC236}">
                <a16:creationId xmlns:a16="http://schemas.microsoft.com/office/drawing/2014/main" id="{D9CF1E9D-995A-4EBE-BBE0-4EC743746064}"/>
              </a:ext>
            </a:extLst>
          </p:cNvPr>
          <p:cNvSpPr>
            <a:spLocks noGrp="1"/>
          </p:cNvSpPr>
          <p:nvPr>
            <p:ph type="body" idx="1"/>
          </p:nvPr>
        </p:nvSpPr>
        <p:spPr>
          <a:xfrm>
            <a:off x="457200" y="1451610"/>
            <a:ext cx="4698059" cy="1600153"/>
          </a:xfrm>
        </p:spPr>
        <p:txBody>
          <a:bodyPr/>
          <a:lstStyle/>
          <a:p>
            <a:r>
              <a:rPr lang="en-US" dirty="0"/>
              <a:t>Create your own metaphors to explain the connections you are making. </a:t>
            </a:r>
          </a:p>
        </p:txBody>
      </p:sp>
      <p:pic>
        <p:nvPicPr>
          <p:cNvPr id="5" name="Picture 4">
            <a:extLst>
              <a:ext uri="{FF2B5EF4-FFF2-40B4-BE49-F238E27FC236}">
                <a16:creationId xmlns:a16="http://schemas.microsoft.com/office/drawing/2014/main" id="{41B5B6AA-AB19-495A-8403-758B7131093E}"/>
              </a:ext>
            </a:extLst>
          </p:cNvPr>
          <p:cNvPicPr>
            <a:picLocks noChangeAspect="1"/>
          </p:cNvPicPr>
          <p:nvPr/>
        </p:nvPicPr>
        <p:blipFill>
          <a:blip r:embed="rId3"/>
          <a:stretch>
            <a:fillRect/>
          </a:stretch>
        </p:blipFill>
        <p:spPr>
          <a:xfrm rot="600000">
            <a:off x="5592071" y="1702837"/>
            <a:ext cx="2329728" cy="3048894"/>
          </a:xfrm>
          <a:prstGeom prst="rect">
            <a:avLst/>
          </a:prstGeom>
        </p:spPr>
      </p:pic>
    </p:spTree>
    <p:extLst>
      <p:ext uri="{BB962C8B-B14F-4D97-AF65-F5344CB8AC3E}">
        <p14:creationId xmlns:p14="http://schemas.microsoft.com/office/powerpoint/2010/main" val="1889660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64C2-5AB1-4ECD-9A19-2CC2854244E7}"/>
              </a:ext>
            </a:extLst>
          </p:cNvPr>
          <p:cNvSpPr>
            <a:spLocks noGrp="1"/>
          </p:cNvSpPr>
          <p:nvPr>
            <p:ph type="title"/>
          </p:nvPr>
        </p:nvSpPr>
        <p:spPr/>
        <p:txBody>
          <a:bodyPr/>
          <a:lstStyle/>
          <a:p>
            <a:r>
              <a:rPr lang="en-US" dirty="0"/>
              <a:t>Cognitive Comics</a:t>
            </a:r>
          </a:p>
        </p:txBody>
      </p:sp>
      <p:sp>
        <p:nvSpPr>
          <p:cNvPr id="3" name="Text Placeholder 2">
            <a:extLst>
              <a:ext uri="{FF2B5EF4-FFF2-40B4-BE49-F238E27FC236}">
                <a16:creationId xmlns:a16="http://schemas.microsoft.com/office/drawing/2014/main" id="{DBAE69BA-8BF5-4DE9-8DEE-2193BE74CB78}"/>
              </a:ext>
            </a:extLst>
          </p:cNvPr>
          <p:cNvSpPr>
            <a:spLocks noGrp="1"/>
          </p:cNvSpPr>
          <p:nvPr>
            <p:ph type="body" idx="1"/>
          </p:nvPr>
        </p:nvSpPr>
        <p:spPr>
          <a:xfrm>
            <a:off x="457200" y="1451610"/>
            <a:ext cx="5277556" cy="3291840"/>
          </a:xfrm>
        </p:spPr>
        <p:txBody>
          <a:bodyPr>
            <a:normAutofit lnSpcReduction="10000"/>
          </a:bodyPr>
          <a:lstStyle/>
          <a:p>
            <a:r>
              <a:rPr lang="en-US" dirty="0"/>
              <a:t>Use three-paneled frame to express your understanding of the connections between soil and its impact on the growing cycle.</a:t>
            </a:r>
          </a:p>
          <a:p>
            <a:r>
              <a:rPr lang="en-US" dirty="0"/>
              <a:t>You may be asked to display your comic strip  for a gallery walk or a brief presentation to the whole class. </a:t>
            </a:r>
          </a:p>
          <a:p>
            <a:endParaRPr lang="en-US" dirty="0"/>
          </a:p>
        </p:txBody>
      </p:sp>
      <p:pic>
        <p:nvPicPr>
          <p:cNvPr id="5" name="Picture 4">
            <a:extLst>
              <a:ext uri="{FF2B5EF4-FFF2-40B4-BE49-F238E27FC236}">
                <a16:creationId xmlns:a16="http://schemas.microsoft.com/office/drawing/2014/main" id="{D38DEA11-B402-4D58-88FF-FDD20530EF65}"/>
              </a:ext>
            </a:extLst>
          </p:cNvPr>
          <p:cNvPicPr>
            <a:picLocks noChangeAspect="1"/>
          </p:cNvPicPr>
          <p:nvPr/>
        </p:nvPicPr>
        <p:blipFill>
          <a:blip r:embed="rId3"/>
          <a:stretch>
            <a:fillRect/>
          </a:stretch>
        </p:blipFill>
        <p:spPr>
          <a:xfrm rot="540000">
            <a:off x="6254801" y="813004"/>
            <a:ext cx="2341167" cy="3034846"/>
          </a:xfrm>
          <a:prstGeom prst="rect">
            <a:avLst/>
          </a:prstGeom>
        </p:spPr>
      </p:pic>
    </p:spTree>
    <p:extLst>
      <p:ext uri="{BB962C8B-B14F-4D97-AF65-F5344CB8AC3E}">
        <p14:creationId xmlns:p14="http://schemas.microsoft.com/office/powerpoint/2010/main" val="3689642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txBox="1">
            <a:spLocks noGrp="1"/>
          </p:cNvSpPr>
          <p:nvPr>
            <p:ph type="title"/>
          </p:nvPr>
        </p:nvSpPr>
        <p:spPr>
          <a:xfrm>
            <a:off x="457199" y="268090"/>
            <a:ext cx="8229600" cy="6979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2600"/>
              <a:buFont typeface="Calibri"/>
              <a:buNone/>
            </a:pPr>
            <a:r>
              <a:rPr lang="en-US" sz="3600">
                <a:solidFill>
                  <a:schemeClr val="accent4"/>
                </a:solidFill>
              </a:rPr>
              <a:t>Ecosystem Functions</a:t>
            </a:r>
            <a:endParaRPr/>
          </a:p>
        </p:txBody>
      </p:sp>
      <p:sp>
        <p:nvSpPr>
          <p:cNvPr id="258" name="Google Shape;258;p24"/>
          <p:cNvSpPr txBox="1"/>
          <p:nvPr/>
        </p:nvSpPr>
        <p:spPr>
          <a:xfrm>
            <a:off x="457199" y="965997"/>
            <a:ext cx="8229600" cy="560070"/>
          </a:xfrm>
          <a:prstGeom prst="rect">
            <a:avLst/>
          </a:prstGeom>
          <a:noFill/>
          <a:ln>
            <a:noFill/>
          </a:ln>
        </p:spPr>
        <p:txBody>
          <a:bodyPr spcFirstLastPara="1" wrap="square" lIns="91425" tIns="91425" rIns="91425" bIns="91425" anchor="ctr" anchorCtr="0">
            <a:normAutofit/>
          </a:bodyPr>
          <a:lstStyle/>
          <a:p>
            <a:pPr marL="0" marR="0" lvl="0" indent="0" algn="ctr" rtl="0">
              <a:lnSpc>
                <a:spcPct val="90000"/>
              </a:lnSpc>
              <a:spcBef>
                <a:spcPts val="0"/>
              </a:spcBef>
              <a:spcAft>
                <a:spcPts val="0"/>
              </a:spcAft>
              <a:buClr>
                <a:schemeClr val="accent4"/>
              </a:buClr>
              <a:buSzPts val="1300"/>
              <a:buFont typeface="Arial"/>
              <a:buNone/>
            </a:pPr>
            <a:r>
              <a:rPr lang="en-US" sz="2600" b="0" i="0" u="none" strike="noStrike" cap="none">
                <a:solidFill>
                  <a:schemeClr val="dk1"/>
                </a:solidFill>
                <a:latin typeface="Calibri"/>
                <a:ea typeface="Calibri"/>
                <a:cs typeface="Calibri"/>
                <a:sym typeface="Calibri"/>
              </a:rPr>
              <a:t>What are the functions of these groups in an ecosystem?</a:t>
            </a:r>
            <a:endParaRPr/>
          </a:p>
        </p:txBody>
      </p:sp>
      <p:grpSp>
        <p:nvGrpSpPr>
          <p:cNvPr id="259" name="Google Shape;259;p24"/>
          <p:cNvGrpSpPr/>
          <p:nvPr/>
        </p:nvGrpSpPr>
        <p:grpSpPr>
          <a:xfrm>
            <a:off x="3166618" y="1551671"/>
            <a:ext cx="2798064" cy="3506172"/>
            <a:chOff x="3237652" y="1616617"/>
            <a:chExt cx="2798064" cy="3489031"/>
          </a:xfrm>
        </p:grpSpPr>
        <p:grpSp>
          <p:nvGrpSpPr>
            <p:cNvPr id="260" name="Google Shape;260;p24"/>
            <p:cNvGrpSpPr/>
            <p:nvPr/>
          </p:nvGrpSpPr>
          <p:grpSpPr>
            <a:xfrm>
              <a:off x="3237652" y="1616617"/>
              <a:ext cx="2798064" cy="3366740"/>
              <a:chOff x="3237652" y="1616617"/>
              <a:chExt cx="2798064" cy="3366740"/>
            </a:xfrm>
          </p:grpSpPr>
          <p:sp>
            <p:nvSpPr>
              <p:cNvPr id="261" name="Google Shape;261;p24"/>
              <p:cNvSpPr/>
              <p:nvPr/>
            </p:nvSpPr>
            <p:spPr>
              <a:xfrm>
                <a:off x="3237652" y="1616617"/>
                <a:ext cx="2798064" cy="336674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Producers</a:t>
                </a:r>
                <a:endParaRPr/>
              </a:p>
            </p:txBody>
          </p:sp>
          <p:pic>
            <p:nvPicPr>
              <p:cNvPr id="262" name="Google Shape;262;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45780" y="1962736"/>
                <a:ext cx="2779776" cy="3011867"/>
              </a:xfrm>
              <a:prstGeom prst="rect">
                <a:avLst/>
              </a:prstGeom>
              <a:noFill/>
              <a:ln w="12700" cap="flat" cmpd="sng">
                <a:solidFill>
                  <a:schemeClr val="dk1"/>
                </a:solidFill>
                <a:prstDash val="solid"/>
                <a:round/>
                <a:headEnd type="none" w="sm" len="sm"/>
                <a:tailEnd type="none" w="sm" len="sm"/>
              </a:ln>
            </p:spPr>
          </p:pic>
        </p:grpSp>
        <p:sp>
          <p:nvSpPr>
            <p:cNvPr id="263" name="Google Shape;263;p24"/>
            <p:cNvSpPr/>
            <p:nvPr/>
          </p:nvSpPr>
          <p:spPr>
            <a:xfrm>
              <a:off x="4237770" y="5013766"/>
              <a:ext cx="810526" cy="9188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600"/>
                <a:buFont typeface="Calibri"/>
                <a:buNone/>
              </a:pPr>
              <a:r>
                <a:rPr lang="en-US" sz="600" b="0" i="0" u="none" strike="noStrike" cap="none">
                  <a:solidFill>
                    <a:schemeClr val="dk1"/>
                  </a:solidFill>
                  <a:latin typeface="Calibri"/>
                  <a:ea typeface="Calibri"/>
                  <a:cs typeface="Calibri"/>
                  <a:sym typeface="Calibri"/>
                </a:rPr>
                <a:t>Photo by </a:t>
              </a:r>
              <a:r>
                <a:rPr lang="en-US" sz="600" b="0" i="0" u="sng" strike="noStrike" cap="none">
                  <a:solidFill>
                    <a:schemeClr val="dk1"/>
                  </a:solidFill>
                  <a:latin typeface="Calibri"/>
                  <a:ea typeface="Calibri"/>
                  <a:cs typeface="Calibri"/>
                  <a:sym typeface="Calibri"/>
                  <a:hlinkClick r:id="rId4"/>
                </a:rPr>
                <a:t>Alberta Tessaro</a:t>
              </a:r>
              <a:endParaRPr sz="600" b="0" i="0" u="none" strike="noStrike" cap="none">
                <a:solidFill>
                  <a:schemeClr val="dk1"/>
                </a:solidFill>
                <a:latin typeface="Calibri"/>
                <a:ea typeface="Calibri"/>
                <a:cs typeface="Calibri"/>
                <a:sym typeface="Calibri"/>
              </a:endParaRPr>
            </a:p>
          </p:txBody>
        </p:sp>
      </p:grpSp>
      <p:grpSp>
        <p:nvGrpSpPr>
          <p:cNvPr id="264" name="Google Shape;264;p24"/>
          <p:cNvGrpSpPr/>
          <p:nvPr/>
        </p:nvGrpSpPr>
        <p:grpSpPr>
          <a:xfrm>
            <a:off x="178330" y="1551671"/>
            <a:ext cx="2798064" cy="3380833"/>
            <a:chOff x="255771" y="1607090"/>
            <a:chExt cx="2788920" cy="3380833"/>
          </a:xfrm>
        </p:grpSpPr>
        <p:sp>
          <p:nvSpPr>
            <p:cNvPr id="265" name="Google Shape;265;p24"/>
            <p:cNvSpPr/>
            <p:nvPr/>
          </p:nvSpPr>
          <p:spPr>
            <a:xfrm>
              <a:off x="255771" y="1607090"/>
              <a:ext cx="2788920" cy="338083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Decomposers</a:t>
              </a:r>
              <a:endParaRPr/>
            </a:p>
          </p:txBody>
        </p:sp>
        <p:pic>
          <p:nvPicPr>
            <p:cNvPr id="266" name="Google Shape;2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4915" y="1954909"/>
              <a:ext cx="2770632" cy="3026664"/>
            </a:xfrm>
            <a:prstGeom prst="rect">
              <a:avLst/>
            </a:prstGeom>
            <a:solidFill>
              <a:schemeClr val="dk1"/>
            </a:solidFill>
            <a:ln w="12700" cap="flat" cmpd="sng">
              <a:solidFill>
                <a:schemeClr val="dk1"/>
              </a:solidFill>
              <a:prstDash val="solid"/>
              <a:round/>
              <a:headEnd type="none" w="sm" len="sm"/>
              <a:tailEnd type="none" w="sm" len="sm"/>
            </a:ln>
          </p:spPr>
        </p:pic>
      </p:grpSp>
      <p:sp>
        <p:nvSpPr>
          <p:cNvPr id="267" name="Google Shape;267;p24"/>
          <p:cNvSpPr/>
          <p:nvPr/>
        </p:nvSpPr>
        <p:spPr>
          <a:xfrm>
            <a:off x="1172099" y="4965510"/>
            <a:ext cx="810526"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600"/>
              <a:buFont typeface="Calibri"/>
              <a:buNone/>
            </a:pPr>
            <a:r>
              <a:rPr lang="en-US" sz="600" b="0" i="0" u="none" strike="noStrike" cap="none">
                <a:solidFill>
                  <a:schemeClr val="dk1"/>
                </a:solidFill>
                <a:latin typeface="Calibri"/>
                <a:ea typeface="Calibri"/>
                <a:cs typeface="Calibri"/>
                <a:sym typeface="Calibri"/>
              </a:rPr>
              <a:t>Photo by </a:t>
            </a:r>
            <a:r>
              <a:rPr lang="en-US" sz="600" b="0" i="0" u="sng" strike="noStrike" cap="none">
                <a:solidFill>
                  <a:schemeClr val="dk1"/>
                </a:solidFill>
                <a:latin typeface="Calibri"/>
                <a:ea typeface="Calibri"/>
                <a:cs typeface="Calibri"/>
                <a:sym typeface="Calibri"/>
                <a:hlinkClick r:id="rId6"/>
              </a:rPr>
              <a:t>Roberto Arias</a:t>
            </a:r>
            <a:endParaRPr sz="600" b="0" i="0" u="none" strike="noStrike" cap="none">
              <a:solidFill>
                <a:schemeClr val="dk1"/>
              </a:solidFill>
              <a:latin typeface="Calibri"/>
              <a:ea typeface="Calibri"/>
              <a:cs typeface="Calibri"/>
              <a:sym typeface="Calibri"/>
            </a:endParaRPr>
          </a:p>
        </p:txBody>
      </p:sp>
      <p:grpSp>
        <p:nvGrpSpPr>
          <p:cNvPr id="268" name="Google Shape;268;p24"/>
          <p:cNvGrpSpPr/>
          <p:nvPr/>
        </p:nvGrpSpPr>
        <p:grpSpPr>
          <a:xfrm>
            <a:off x="6154906" y="1551672"/>
            <a:ext cx="2798064" cy="3509414"/>
            <a:chOff x="6154906" y="1551672"/>
            <a:chExt cx="2798064" cy="3509414"/>
          </a:xfrm>
        </p:grpSpPr>
        <p:grpSp>
          <p:nvGrpSpPr>
            <p:cNvPr id="269" name="Google Shape;269;p24"/>
            <p:cNvGrpSpPr/>
            <p:nvPr/>
          </p:nvGrpSpPr>
          <p:grpSpPr>
            <a:xfrm>
              <a:off x="6154906" y="1551672"/>
              <a:ext cx="2798064" cy="3509414"/>
              <a:chOff x="6154906" y="1551672"/>
              <a:chExt cx="2798064" cy="3509414"/>
            </a:xfrm>
          </p:grpSpPr>
          <p:sp>
            <p:nvSpPr>
              <p:cNvPr id="270" name="Google Shape;270;p24"/>
              <p:cNvSpPr/>
              <p:nvPr/>
            </p:nvSpPr>
            <p:spPr>
              <a:xfrm>
                <a:off x="6154906" y="1551672"/>
                <a:ext cx="2798064" cy="3380833"/>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Consumers</a:t>
                </a:r>
                <a:endParaRPr/>
              </a:p>
            </p:txBody>
          </p:sp>
          <p:sp>
            <p:nvSpPr>
              <p:cNvPr id="271" name="Google Shape;271;p24"/>
              <p:cNvSpPr/>
              <p:nvPr/>
            </p:nvSpPr>
            <p:spPr>
              <a:xfrm>
                <a:off x="7148675" y="4968753"/>
                <a:ext cx="810526"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600"/>
                  <a:buFont typeface="Calibri"/>
                  <a:buNone/>
                </a:pPr>
                <a:r>
                  <a:rPr lang="en-US" sz="600" b="0" i="0" u="none" strike="noStrike" cap="none">
                    <a:solidFill>
                      <a:schemeClr val="dk1"/>
                    </a:solidFill>
                    <a:latin typeface="Calibri"/>
                    <a:ea typeface="Calibri"/>
                    <a:cs typeface="Calibri"/>
                    <a:sym typeface="Calibri"/>
                  </a:rPr>
                  <a:t>Photo by </a:t>
                </a:r>
                <a:r>
                  <a:rPr lang="en-US" sz="600" b="0" i="0" u="sng" strike="noStrike" cap="none">
                    <a:solidFill>
                      <a:schemeClr val="dk1"/>
                    </a:solidFill>
                    <a:latin typeface="Calibri"/>
                    <a:ea typeface="Calibri"/>
                    <a:cs typeface="Calibri"/>
                    <a:sym typeface="Calibri"/>
                    <a:hlinkClick r:id="rId7"/>
                  </a:rPr>
                  <a:t>Josh Felise</a:t>
                </a:r>
                <a:endParaRPr sz="600" b="0" i="0" u="none" strike="noStrike" cap="none">
                  <a:solidFill>
                    <a:schemeClr val="dk1"/>
                  </a:solidFill>
                  <a:latin typeface="Calibri"/>
                  <a:ea typeface="Calibri"/>
                  <a:cs typeface="Calibri"/>
                  <a:sym typeface="Calibri"/>
                </a:endParaRPr>
              </a:p>
            </p:txBody>
          </p:sp>
        </p:grpSp>
        <p:pic>
          <p:nvPicPr>
            <p:cNvPr id="272" name="Google Shape;272;p2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64050" y="1899490"/>
              <a:ext cx="2779776" cy="3026664"/>
            </a:xfrm>
            <a:prstGeom prst="rect">
              <a:avLst/>
            </a:prstGeom>
            <a:noFill/>
            <a:ln w="12700" cap="flat" cmpd="sng">
              <a:solidFill>
                <a:schemeClr val="dk1"/>
              </a:solidFill>
              <a:prstDash val="solid"/>
              <a:round/>
              <a:headEnd type="none" w="sm" len="sm"/>
              <a:tailEnd type="none" w="sm" len="sm"/>
            </a:ln>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Food Webs</a:t>
            </a:r>
            <a:endParaRPr/>
          </a:p>
        </p:txBody>
      </p:sp>
      <p:sp>
        <p:nvSpPr>
          <p:cNvPr id="279" name="Google Shape;279;p2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dirty="0"/>
              <a:t>Construct model food webs of the school or neighborhood ecosystem.</a:t>
            </a:r>
            <a:endParaRPr dirty="0"/>
          </a:p>
          <a:p>
            <a:pPr marL="205730" lvl="0" indent="-205730" algn="l" rtl="0">
              <a:spcBef>
                <a:spcPts val="520"/>
              </a:spcBef>
              <a:spcAft>
                <a:spcPts val="0"/>
              </a:spcAft>
              <a:buClr>
                <a:schemeClr val="accent4"/>
              </a:buClr>
              <a:buSzPts val="2600"/>
              <a:buFont typeface="Arial"/>
              <a:buChar char="•"/>
            </a:pPr>
            <a:r>
              <a:rPr lang="en-US" dirty="0"/>
              <a:t>Use arrows to show where matter and energy flow.</a:t>
            </a:r>
            <a:endParaRPr dirty="0"/>
          </a:p>
          <a:p>
            <a:pPr marL="205730" lvl="0" indent="-205730" algn="l" rtl="0">
              <a:spcBef>
                <a:spcPts val="520"/>
              </a:spcBef>
              <a:spcAft>
                <a:spcPts val="0"/>
              </a:spcAft>
              <a:buClr>
                <a:schemeClr val="accent4"/>
              </a:buClr>
              <a:buSzPts val="2600"/>
              <a:buFont typeface="Arial"/>
              <a:buChar char="•"/>
            </a:pPr>
            <a:r>
              <a:rPr lang="en-US" dirty="0"/>
              <a:t>Label the arrows with what causes matter and energy to flow.</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468861" y="272024"/>
            <a:ext cx="8305800" cy="857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600"/>
              <a:buFont typeface="Calibri"/>
              <a:buNone/>
            </a:pPr>
            <a:r>
              <a:rPr lang="en-US" sz="3600">
                <a:solidFill>
                  <a:schemeClr val="accent4"/>
                </a:solidFill>
              </a:rPr>
              <a:t>Food Webs</a:t>
            </a:r>
            <a:endParaRPr/>
          </a:p>
        </p:txBody>
      </p:sp>
      <p:pic>
        <p:nvPicPr>
          <p:cNvPr id="286" name="Google Shape;286;p26"/>
          <p:cNvPicPr preferRelativeResize="0"/>
          <p:nvPr/>
        </p:nvPicPr>
        <p:blipFill rotWithShape="1">
          <a:blip r:embed="rId3">
            <a:alphaModFix/>
          </a:blip>
          <a:srcRect/>
          <a:stretch/>
        </p:blipFill>
        <p:spPr>
          <a:xfrm>
            <a:off x="261754" y="654392"/>
            <a:ext cx="8620491" cy="38347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Ecosystem Webs</a:t>
            </a:r>
            <a:endParaRPr/>
          </a:p>
        </p:txBody>
      </p:sp>
      <p:sp>
        <p:nvSpPr>
          <p:cNvPr id="298" name="Google Shape;298;p28"/>
          <p:cNvSpPr txBox="1">
            <a:spLocks noGrp="1"/>
          </p:cNvSpPr>
          <p:nvPr>
            <p:ph type="body" idx="1"/>
          </p:nvPr>
        </p:nvSpPr>
        <p:spPr>
          <a:xfrm>
            <a:off x="457200" y="1451610"/>
            <a:ext cx="6451600" cy="3291840"/>
          </a:xfrm>
          <a:prstGeom prst="rect">
            <a:avLst/>
          </a:prstGeom>
          <a:noFill/>
          <a:ln>
            <a:noFill/>
          </a:ln>
        </p:spPr>
        <p:txBody>
          <a:bodyPr spcFirstLastPara="1" wrap="square" lIns="91425" tIns="45700" rIns="91425" bIns="45700" anchor="t" anchorCtr="0">
            <a:normAutofit lnSpcReduction="10000"/>
          </a:bodyPr>
          <a:lstStyle/>
          <a:p>
            <a:pPr marL="205730" lvl="0" indent="-205730" algn="l" rtl="0">
              <a:spcBef>
                <a:spcPts val="0"/>
              </a:spcBef>
              <a:spcAft>
                <a:spcPts val="0"/>
              </a:spcAft>
              <a:buClr>
                <a:schemeClr val="accent4"/>
              </a:buClr>
              <a:buSzPts val="2600"/>
              <a:buFont typeface="Arial"/>
              <a:buChar char="•"/>
            </a:pPr>
            <a:r>
              <a:rPr lang="en-US" dirty="0"/>
              <a:t>Add parts of the environment to your food web.</a:t>
            </a:r>
            <a:endParaRPr dirty="0"/>
          </a:p>
          <a:p>
            <a:pPr marL="205730" lvl="0" indent="-205730" algn="l" rtl="0">
              <a:spcBef>
                <a:spcPts val="520"/>
              </a:spcBef>
              <a:spcAft>
                <a:spcPts val="0"/>
              </a:spcAft>
              <a:buClr>
                <a:schemeClr val="accent4"/>
              </a:buClr>
              <a:buSzPts val="2600"/>
              <a:buFont typeface="Arial"/>
              <a:buChar char="•"/>
            </a:pPr>
            <a:r>
              <a:rPr lang="en-US" dirty="0"/>
              <a:t>Pick one nutrient you measured in the soil investigations.</a:t>
            </a:r>
            <a:endParaRPr dirty="0"/>
          </a:p>
          <a:p>
            <a:pPr marL="205730" lvl="0" indent="-205730" algn="l" rtl="0">
              <a:spcBef>
                <a:spcPts val="520"/>
              </a:spcBef>
              <a:spcAft>
                <a:spcPts val="0"/>
              </a:spcAft>
              <a:buClr>
                <a:schemeClr val="accent4"/>
              </a:buClr>
              <a:buSzPts val="2600"/>
              <a:buFont typeface="Arial"/>
              <a:buChar char="•"/>
            </a:pPr>
            <a:r>
              <a:rPr lang="en-US" dirty="0"/>
              <a:t>Use arrows in a new color to show where that nutrient flows in and out of the system.</a:t>
            </a:r>
            <a:endParaRPr dirty="0"/>
          </a:p>
          <a:p>
            <a:pPr marL="205730" lvl="0" indent="-205730" algn="l" rtl="0">
              <a:spcBef>
                <a:spcPts val="520"/>
              </a:spcBef>
              <a:spcAft>
                <a:spcPts val="0"/>
              </a:spcAft>
              <a:buClr>
                <a:schemeClr val="accent4"/>
              </a:buClr>
              <a:buSzPts val="2600"/>
              <a:buFont typeface="Arial"/>
              <a:buChar char="•"/>
            </a:pPr>
            <a:r>
              <a:rPr lang="en-US" dirty="0"/>
              <a:t>Label the arrows with what causes the nutrient to flow in and out of the system.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9"/>
          <p:cNvSpPr txBox="1">
            <a:spLocks noGrp="1"/>
          </p:cNvSpPr>
          <p:nvPr>
            <p:ph type="title"/>
          </p:nvPr>
        </p:nvSpPr>
        <p:spPr>
          <a:xfrm>
            <a:off x="5746340" y="90166"/>
            <a:ext cx="3271289" cy="6656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2600"/>
              <a:buFont typeface="Calibri"/>
              <a:buNone/>
            </a:pPr>
            <a:r>
              <a:rPr lang="en-US" sz="3600">
                <a:solidFill>
                  <a:schemeClr val="accent4"/>
                </a:solidFill>
              </a:rPr>
              <a:t>Ecosystem Webs</a:t>
            </a:r>
            <a:endParaRPr/>
          </a:p>
        </p:txBody>
      </p:sp>
      <p:pic>
        <p:nvPicPr>
          <p:cNvPr id="304" name="Google Shape;304;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9151" y="335213"/>
            <a:ext cx="7622226" cy="43744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A866-73EF-4FAE-B411-3FAB3AC693FA}"/>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FF669547-682D-47F0-A36D-CFD4F408D101}"/>
              </a:ext>
            </a:extLst>
          </p:cNvPr>
          <p:cNvSpPr>
            <a:spLocks noGrp="1"/>
          </p:cNvSpPr>
          <p:nvPr>
            <p:ph type="body" idx="1"/>
          </p:nvPr>
        </p:nvSpPr>
        <p:spPr/>
        <p:txBody>
          <a:bodyPr>
            <a:normAutofit/>
          </a:bodyPr>
          <a:lstStyle/>
          <a:p>
            <a:pPr marL="685800" indent="-457200">
              <a:buClr>
                <a:schemeClr val="bg1"/>
              </a:buClr>
              <a:buFont typeface="Arial" panose="020B0604020202020204" pitchFamily="34" charset="0"/>
              <a:buChar char="•"/>
            </a:pPr>
            <a:r>
              <a:rPr lang="en-US" dirty="0"/>
              <a:t>Why should we care about soil health?</a:t>
            </a:r>
          </a:p>
        </p:txBody>
      </p:sp>
    </p:spTree>
    <p:extLst>
      <p:ext uri="{BB962C8B-B14F-4D97-AF65-F5344CB8AC3E}">
        <p14:creationId xmlns:p14="http://schemas.microsoft.com/office/powerpoint/2010/main" val="3035579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F008-BB05-45C3-8902-38A385DA8651}"/>
              </a:ext>
            </a:extLst>
          </p:cNvPr>
          <p:cNvSpPr>
            <a:spLocks noGrp="1"/>
          </p:cNvSpPr>
          <p:nvPr>
            <p:ph type="title"/>
          </p:nvPr>
        </p:nvSpPr>
        <p:spPr/>
        <p:txBody>
          <a:bodyPr/>
          <a:lstStyle/>
          <a:p>
            <a:r>
              <a:rPr lang="en-US" dirty="0"/>
              <a:t>Learning Objective</a:t>
            </a:r>
          </a:p>
        </p:txBody>
      </p:sp>
      <p:sp>
        <p:nvSpPr>
          <p:cNvPr id="3" name="Text Placeholder 2">
            <a:extLst>
              <a:ext uri="{FF2B5EF4-FFF2-40B4-BE49-F238E27FC236}">
                <a16:creationId xmlns:a16="http://schemas.microsoft.com/office/drawing/2014/main" id="{73A08850-FA1A-417B-BB4C-FB83AB545A75}"/>
              </a:ext>
            </a:extLst>
          </p:cNvPr>
          <p:cNvSpPr>
            <a:spLocks noGrp="1"/>
          </p:cNvSpPr>
          <p:nvPr>
            <p:ph type="body" idx="1"/>
          </p:nvPr>
        </p:nvSpPr>
        <p:spPr/>
        <p:txBody>
          <a:bodyPr/>
          <a:lstStyle/>
          <a:p>
            <a:r>
              <a:rPr lang="en-US" sz="2400" dirty="0"/>
              <a:t>Develop a model to describe matter cycles and energy flows among living and nonliving parts of a local ecosystem.</a:t>
            </a:r>
            <a:endParaRPr lang="en-US" dirty="0"/>
          </a:p>
          <a:p>
            <a:endParaRPr lang="en-US" dirty="0"/>
          </a:p>
        </p:txBody>
      </p:sp>
    </p:spTree>
    <p:extLst>
      <p:ext uri="{BB962C8B-B14F-4D97-AF65-F5344CB8AC3E}">
        <p14:creationId xmlns:p14="http://schemas.microsoft.com/office/powerpoint/2010/main" val="2359634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4EF1-08F9-4B91-B534-3293DCF784C1}"/>
              </a:ext>
            </a:extLst>
          </p:cNvPr>
          <p:cNvSpPr>
            <a:spLocks noGrp="1"/>
          </p:cNvSpPr>
          <p:nvPr>
            <p:ph type="title"/>
          </p:nvPr>
        </p:nvSpPr>
        <p:spPr>
          <a:xfrm>
            <a:off x="533690" y="222107"/>
            <a:ext cx="8305800" cy="857250"/>
          </a:xfrm>
        </p:spPr>
        <p:txBody>
          <a:bodyPr/>
          <a:lstStyle/>
          <a:p>
            <a:r>
              <a:rPr lang="en-US" dirty="0"/>
              <a:t>What do you notice? What is the cause?</a:t>
            </a:r>
          </a:p>
        </p:txBody>
      </p:sp>
      <p:pic>
        <p:nvPicPr>
          <p:cNvPr id="3" name="Picture 2">
            <a:extLst>
              <a:ext uri="{FF2B5EF4-FFF2-40B4-BE49-F238E27FC236}">
                <a16:creationId xmlns:a16="http://schemas.microsoft.com/office/drawing/2014/main" id="{767BB42A-74DA-4DD4-AA44-22AF47ED5E4E}"/>
              </a:ext>
            </a:extLst>
          </p:cNvPr>
          <p:cNvPicPr>
            <a:picLocks noChangeAspect="1"/>
          </p:cNvPicPr>
          <p:nvPr/>
        </p:nvPicPr>
        <p:blipFill>
          <a:blip r:embed="rId3"/>
          <a:stretch>
            <a:fillRect/>
          </a:stretch>
        </p:blipFill>
        <p:spPr>
          <a:xfrm>
            <a:off x="1056949" y="1161257"/>
            <a:ext cx="5413387" cy="3826987"/>
          </a:xfrm>
          <a:prstGeom prst="rect">
            <a:avLst/>
          </a:prstGeom>
        </p:spPr>
      </p:pic>
    </p:spTree>
    <p:extLst>
      <p:ext uri="{BB962C8B-B14F-4D97-AF65-F5344CB8AC3E}">
        <p14:creationId xmlns:p14="http://schemas.microsoft.com/office/powerpoint/2010/main" val="531768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33D9-5B7A-48F5-BE8F-9B93880C9821}"/>
              </a:ext>
            </a:extLst>
          </p:cNvPr>
          <p:cNvSpPr>
            <a:spLocks noGrp="1"/>
          </p:cNvSpPr>
          <p:nvPr>
            <p:ph type="title"/>
          </p:nvPr>
        </p:nvSpPr>
        <p:spPr>
          <a:xfrm>
            <a:off x="469368" y="274259"/>
            <a:ext cx="8196281" cy="778602"/>
          </a:xfrm>
        </p:spPr>
        <p:txBody>
          <a:bodyPr>
            <a:noAutofit/>
          </a:bodyPr>
          <a:lstStyle/>
          <a:p>
            <a:r>
              <a:rPr lang="en-US" sz="3000" dirty="0"/>
              <a:t>Summarize in one sentence what you think you know about these images.</a:t>
            </a:r>
          </a:p>
        </p:txBody>
      </p:sp>
      <p:grpSp>
        <p:nvGrpSpPr>
          <p:cNvPr id="4" name="Google Shape;140;p9">
            <a:extLst>
              <a:ext uri="{FF2B5EF4-FFF2-40B4-BE49-F238E27FC236}">
                <a16:creationId xmlns:a16="http://schemas.microsoft.com/office/drawing/2014/main" id="{216461D7-6B86-4190-8BE2-A7466E3B2B36}"/>
              </a:ext>
            </a:extLst>
          </p:cNvPr>
          <p:cNvGrpSpPr/>
          <p:nvPr/>
        </p:nvGrpSpPr>
        <p:grpSpPr>
          <a:xfrm>
            <a:off x="1036088" y="1095194"/>
            <a:ext cx="5611565" cy="3980943"/>
            <a:chOff x="1400137" y="344863"/>
            <a:chExt cx="6700786" cy="4725099"/>
          </a:xfrm>
        </p:grpSpPr>
        <p:grpSp>
          <p:nvGrpSpPr>
            <p:cNvPr id="5" name="Google Shape;141;p9">
              <a:extLst>
                <a:ext uri="{FF2B5EF4-FFF2-40B4-BE49-F238E27FC236}">
                  <a16:creationId xmlns:a16="http://schemas.microsoft.com/office/drawing/2014/main" id="{F793B746-3981-4C3F-B8F6-2B7D2181F9A8}"/>
                </a:ext>
              </a:extLst>
            </p:cNvPr>
            <p:cNvGrpSpPr/>
            <p:nvPr/>
          </p:nvGrpSpPr>
          <p:grpSpPr>
            <a:xfrm>
              <a:off x="4859625" y="344875"/>
              <a:ext cx="3241298" cy="4725077"/>
              <a:chOff x="4859625" y="344875"/>
              <a:chExt cx="3241298" cy="4725077"/>
            </a:xfrm>
          </p:grpSpPr>
          <p:pic>
            <p:nvPicPr>
              <p:cNvPr id="10" name="Google Shape;142;p9">
                <a:extLst>
                  <a:ext uri="{FF2B5EF4-FFF2-40B4-BE49-F238E27FC236}">
                    <a16:creationId xmlns:a16="http://schemas.microsoft.com/office/drawing/2014/main" id="{43C0B37E-A2C3-4B85-8EF3-1E56C4E3A6A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61785" y="344875"/>
                <a:ext cx="3236974" cy="2191582"/>
              </a:xfrm>
              <a:prstGeom prst="rect">
                <a:avLst/>
              </a:prstGeom>
              <a:noFill/>
              <a:ln w="9525" cap="flat" cmpd="sng">
                <a:solidFill>
                  <a:srgbClr val="000000"/>
                </a:solidFill>
                <a:prstDash val="solid"/>
                <a:round/>
                <a:headEnd type="none" w="sm" len="sm"/>
                <a:tailEnd type="none" w="sm" len="sm"/>
              </a:ln>
            </p:spPr>
          </p:pic>
          <p:pic>
            <p:nvPicPr>
              <p:cNvPr id="11" name="Google Shape;143;p9">
                <a:extLst>
                  <a:ext uri="{FF2B5EF4-FFF2-40B4-BE49-F238E27FC236}">
                    <a16:creationId xmlns:a16="http://schemas.microsoft.com/office/drawing/2014/main" id="{6F98E662-F22A-492D-8875-70254C535AD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59625" y="2875388"/>
                <a:ext cx="3241298" cy="2194564"/>
              </a:xfrm>
              <a:prstGeom prst="rect">
                <a:avLst/>
              </a:prstGeom>
              <a:noFill/>
              <a:ln w="9525" cap="flat" cmpd="sng">
                <a:solidFill>
                  <a:srgbClr val="000000"/>
                </a:solidFill>
                <a:prstDash val="solid"/>
                <a:round/>
                <a:headEnd type="none" w="sm" len="sm"/>
                <a:tailEnd type="none" w="sm" len="sm"/>
              </a:ln>
            </p:spPr>
          </p:pic>
          <p:sp>
            <p:nvSpPr>
              <p:cNvPr id="12" name="Google Shape;144;p9">
                <a:extLst>
                  <a:ext uri="{FF2B5EF4-FFF2-40B4-BE49-F238E27FC236}">
                    <a16:creationId xmlns:a16="http://schemas.microsoft.com/office/drawing/2014/main" id="{9D40A6CC-8F3E-4EB4-9627-8B8BD1320AC7}"/>
                  </a:ext>
                </a:extLst>
              </p:cNvPr>
              <p:cNvSpPr txBox="1"/>
              <p:nvPr/>
            </p:nvSpPr>
            <p:spPr>
              <a:xfrm>
                <a:off x="5816971" y="2503343"/>
                <a:ext cx="1326601" cy="33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dirty="0">
                    <a:solidFill>
                      <a:srgbClr val="000000"/>
                    </a:solidFill>
                    <a:latin typeface="Lato"/>
                    <a:ea typeface="Lato"/>
                    <a:cs typeface="Lato"/>
                    <a:sym typeface="Lato"/>
                  </a:rPr>
                  <a:t>Grasslands </a:t>
                </a:r>
                <a:endParaRPr sz="1400" b="0" i="0" u="none" strike="noStrike" cap="none" dirty="0">
                  <a:solidFill>
                    <a:srgbClr val="000000"/>
                  </a:solidFill>
                  <a:latin typeface="Lato"/>
                  <a:ea typeface="Lato"/>
                  <a:cs typeface="Lato"/>
                  <a:sym typeface="Lato"/>
                </a:endParaRPr>
              </a:p>
            </p:txBody>
          </p:sp>
        </p:grpSp>
        <p:grpSp>
          <p:nvGrpSpPr>
            <p:cNvPr id="6" name="Google Shape;145;p9">
              <a:extLst>
                <a:ext uri="{FF2B5EF4-FFF2-40B4-BE49-F238E27FC236}">
                  <a16:creationId xmlns:a16="http://schemas.microsoft.com/office/drawing/2014/main" id="{75465E22-2B92-4382-BB5E-48773DE4E079}"/>
                </a:ext>
              </a:extLst>
            </p:cNvPr>
            <p:cNvGrpSpPr/>
            <p:nvPr/>
          </p:nvGrpSpPr>
          <p:grpSpPr>
            <a:xfrm>
              <a:off x="1400137" y="344863"/>
              <a:ext cx="3236980" cy="4725099"/>
              <a:chOff x="1427887" y="393438"/>
              <a:chExt cx="3236980" cy="4725099"/>
            </a:xfrm>
          </p:grpSpPr>
          <p:pic>
            <p:nvPicPr>
              <p:cNvPr id="7" name="Google Shape;146;p9">
                <a:extLst>
                  <a:ext uri="{FF2B5EF4-FFF2-40B4-BE49-F238E27FC236}">
                    <a16:creationId xmlns:a16="http://schemas.microsoft.com/office/drawing/2014/main" id="{3C65CE96-2542-4F69-BAB6-41CD0B387A5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27888" y="393438"/>
                <a:ext cx="3236974" cy="2194560"/>
              </a:xfrm>
              <a:prstGeom prst="rect">
                <a:avLst/>
              </a:prstGeom>
              <a:noFill/>
              <a:ln w="9525" cap="flat" cmpd="sng">
                <a:solidFill>
                  <a:srgbClr val="000000"/>
                </a:solidFill>
                <a:prstDash val="solid"/>
                <a:round/>
                <a:headEnd type="none" w="sm" len="sm"/>
                <a:tailEnd type="none" w="sm" len="sm"/>
              </a:ln>
            </p:spPr>
          </p:pic>
          <p:pic>
            <p:nvPicPr>
              <p:cNvPr id="8" name="Google Shape;147;p9">
                <a:extLst>
                  <a:ext uri="{FF2B5EF4-FFF2-40B4-BE49-F238E27FC236}">
                    <a16:creationId xmlns:a16="http://schemas.microsoft.com/office/drawing/2014/main" id="{2F13D08A-A49E-4DCB-A4E4-EF7E11E53557}"/>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27887" y="2923975"/>
                <a:ext cx="3236980" cy="2194562"/>
              </a:xfrm>
              <a:prstGeom prst="rect">
                <a:avLst/>
              </a:prstGeom>
              <a:noFill/>
              <a:ln w="9525" cap="flat" cmpd="sng">
                <a:solidFill>
                  <a:srgbClr val="000000"/>
                </a:solidFill>
                <a:prstDash val="solid"/>
                <a:round/>
                <a:headEnd type="none" w="sm" len="sm"/>
                <a:tailEnd type="none" w="sm" len="sm"/>
              </a:ln>
            </p:spPr>
          </p:pic>
          <p:sp>
            <p:nvSpPr>
              <p:cNvPr id="9" name="Google Shape;148;p9">
                <a:extLst>
                  <a:ext uri="{FF2B5EF4-FFF2-40B4-BE49-F238E27FC236}">
                    <a16:creationId xmlns:a16="http://schemas.microsoft.com/office/drawing/2014/main" id="{7386397F-B4EB-45E4-9D6A-48230020393C}"/>
                  </a:ext>
                </a:extLst>
              </p:cNvPr>
              <p:cNvSpPr txBox="1"/>
              <p:nvPr/>
            </p:nvSpPr>
            <p:spPr>
              <a:xfrm>
                <a:off x="1809327" y="2588743"/>
                <a:ext cx="2474100" cy="33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Lato"/>
                  <a:buNone/>
                </a:pPr>
                <a:r>
                  <a:rPr lang="en-US" sz="1400" b="0" i="0" u="none" strike="noStrike" cap="none">
                    <a:solidFill>
                      <a:srgbClr val="000000"/>
                    </a:solidFill>
                    <a:latin typeface="Lato"/>
                    <a:ea typeface="Lato"/>
                    <a:cs typeface="Lato"/>
                    <a:sym typeface="Lato"/>
                  </a:rPr>
                  <a:t>Harvested Wheat Fields</a:t>
                </a:r>
                <a:endParaRPr sz="1400" b="0" i="0" u="none" strike="noStrike" cap="none">
                  <a:solidFill>
                    <a:srgbClr val="000000"/>
                  </a:solidFill>
                  <a:latin typeface="Lato"/>
                  <a:ea typeface="Lato"/>
                  <a:cs typeface="Lato"/>
                  <a:sym typeface="Lato"/>
                </a:endParaRPr>
              </a:p>
            </p:txBody>
          </p:sp>
        </p:grpSp>
      </p:grpSp>
    </p:spTree>
    <p:extLst>
      <p:ext uri="{BB962C8B-B14F-4D97-AF65-F5344CB8AC3E}">
        <p14:creationId xmlns:p14="http://schemas.microsoft.com/office/powerpoint/2010/main" val="4043896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ASSESSING SOIL CHEMISTRY</a:t>
            </a:r>
            <a:endParaRPr/>
          </a:p>
        </p:txBody>
      </p:sp>
      <p:sp>
        <p:nvSpPr>
          <p:cNvPr id="160" name="Google Shape;160;p1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a:t>Lab Investigation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57D-1EC7-4E0F-AA57-3D68ED541023}"/>
              </a:ext>
            </a:extLst>
          </p:cNvPr>
          <p:cNvSpPr>
            <a:spLocks noGrp="1"/>
          </p:cNvSpPr>
          <p:nvPr>
            <p:ph type="title"/>
          </p:nvPr>
        </p:nvSpPr>
        <p:spPr>
          <a:xfrm>
            <a:off x="502398" y="211677"/>
            <a:ext cx="8229600" cy="857250"/>
          </a:xfrm>
        </p:spPr>
        <p:txBody>
          <a:bodyPr>
            <a:normAutofit/>
          </a:bodyPr>
          <a:lstStyle/>
          <a:p>
            <a:r>
              <a:rPr lang="en-US" sz="2800" dirty="0"/>
              <a:t>Soil Chemistry Investigation: Preparing the sample</a:t>
            </a:r>
          </a:p>
        </p:txBody>
      </p:sp>
      <p:sp>
        <p:nvSpPr>
          <p:cNvPr id="3" name="Text Placeholder 2">
            <a:extLst>
              <a:ext uri="{FF2B5EF4-FFF2-40B4-BE49-F238E27FC236}">
                <a16:creationId xmlns:a16="http://schemas.microsoft.com/office/drawing/2014/main" id="{CB9FE00E-3AFD-4481-B586-2D9223AF3774}"/>
              </a:ext>
            </a:extLst>
          </p:cNvPr>
          <p:cNvSpPr>
            <a:spLocks noGrp="1"/>
          </p:cNvSpPr>
          <p:nvPr>
            <p:ph type="body" idx="1"/>
          </p:nvPr>
        </p:nvSpPr>
        <p:spPr>
          <a:xfrm>
            <a:off x="457200" y="1451610"/>
            <a:ext cx="5686316" cy="3291840"/>
          </a:xfrm>
        </p:spPr>
        <p:txBody>
          <a:bodyPr>
            <a:normAutofit/>
          </a:bodyPr>
          <a:lstStyle/>
          <a:p>
            <a:pPr marL="231775" lvl="0" indent="-231775" algn="l" rtl="0">
              <a:spcBef>
                <a:spcPts val="0"/>
              </a:spcBef>
              <a:spcAft>
                <a:spcPts val="0"/>
              </a:spcAft>
              <a:buSzPts val="2210"/>
              <a:buChar char="•"/>
            </a:pPr>
            <a:r>
              <a:rPr lang="en-US" sz="2800" dirty="0"/>
              <a:t>Add 100 mg of soil to 200 ml of water to your breaker. </a:t>
            </a:r>
          </a:p>
          <a:p>
            <a:pPr marL="231775" lvl="0" indent="-231775" algn="l" rtl="0">
              <a:spcBef>
                <a:spcPts val="0"/>
              </a:spcBef>
              <a:spcAft>
                <a:spcPts val="0"/>
              </a:spcAft>
              <a:buSzPts val="2210"/>
              <a:buChar char="•"/>
            </a:pPr>
            <a:r>
              <a:rPr lang="en-US" sz="2800" dirty="0"/>
              <a:t>Stir the solution to blend the soil and water.</a:t>
            </a:r>
          </a:p>
          <a:p>
            <a:pPr marL="800100" lvl="1" indent="-342900">
              <a:spcBef>
                <a:spcPts val="0"/>
              </a:spcBef>
              <a:buSzPts val="2210"/>
              <a:buFont typeface="Wingdings" panose="05000000000000000000" pitchFamily="2" charset="2"/>
              <a:buChar char="§"/>
            </a:pPr>
            <a:r>
              <a:rPr lang="en-US" sz="2000" dirty="0"/>
              <a:t>Use a different stirring utensil for each soil sample. </a:t>
            </a:r>
          </a:p>
          <a:p>
            <a:pPr marL="231775" lvl="0" indent="-231775" algn="l" rtl="0">
              <a:spcBef>
                <a:spcPts val="0"/>
              </a:spcBef>
              <a:spcAft>
                <a:spcPts val="0"/>
              </a:spcAft>
              <a:buSzPts val="2210"/>
              <a:buChar char="•"/>
            </a:pPr>
            <a:r>
              <a:rPr lang="en-US" sz="2800" dirty="0"/>
              <a:t>Let the soil and water mixture sit overnight.</a:t>
            </a:r>
          </a:p>
          <a:p>
            <a:pPr marL="63500" indent="0">
              <a:buNone/>
            </a:pPr>
            <a:endParaRPr lang="en-US" dirty="0"/>
          </a:p>
        </p:txBody>
      </p:sp>
      <p:pic>
        <p:nvPicPr>
          <p:cNvPr id="5" name="Picture 4" descr="A picture containing ground, outdoor, person, vegetable&#10;&#10;Description automatically generated">
            <a:extLst>
              <a:ext uri="{FF2B5EF4-FFF2-40B4-BE49-F238E27FC236}">
                <a16:creationId xmlns:a16="http://schemas.microsoft.com/office/drawing/2014/main" id="{FD83935F-91BE-4B52-A572-DABAB290E06B}"/>
              </a:ext>
            </a:extLst>
          </p:cNvPr>
          <p:cNvPicPr>
            <a:picLocks noChangeAspect="1"/>
          </p:cNvPicPr>
          <p:nvPr/>
        </p:nvPicPr>
        <p:blipFill>
          <a:blip r:embed="rId3"/>
          <a:stretch>
            <a:fillRect/>
          </a:stretch>
        </p:blipFill>
        <p:spPr>
          <a:xfrm>
            <a:off x="6226960" y="1564563"/>
            <a:ext cx="2138291" cy="2285593"/>
          </a:xfrm>
          <a:prstGeom prst="rect">
            <a:avLst/>
          </a:prstGeom>
        </p:spPr>
      </p:pic>
    </p:spTree>
    <p:extLst>
      <p:ext uri="{BB962C8B-B14F-4D97-AF65-F5344CB8AC3E}">
        <p14:creationId xmlns:p14="http://schemas.microsoft.com/office/powerpoint/2010/main" val="1312303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267D-41AF-4365-8B92-93D6F05FABF0}"/>
              </a:ext>
            </a:extLst>
          </p:cNvPr>
          <p:cNvSpPr>
            <a:spLocks noGrp="1"/>
          </p:cNvSpPr>
          <p:nvPr>
            <p:ph type="title"/>
          </p:nvPr>
        </p:nvSpPr>
        <p:spPr>
          <a:xfrm>
            <a:off x="432862" y="218630"/>
            <a:ext cx="8229600" cy="857250"/>
          </a:xfrm>
        </p:spPr>
        <p:txBody>
          <a:bodyPr>
            <a:normAutofit fontScale="90000"/>
          </a:bodyPr>
          <a:lstStyle/>
          <a:p>
            <a:r>
              <a:rPr lang="en-US" dirty="0"/>
              <a:t>Soil Chemistry Investigation: Recording the data</a:t>
            </a:r>
          </a:p>
        </p:txBody>
      </p:sp>
      <p:sp>
        <p:nvSpPr>
          <p:cNvPr id="3" name="Text Placeholder 2">
            <a:extLst>
              <a:ext uri="{FF2B5EF4-FFF2-40B4-BE49-F238E27FC236}">
                <a16:creationId xmlns:a16="http://schemas.microsoft.com/office/drawing/2014/main" id="{17F44F8A-924A-4CFD-BF92-245A47D2F524}"/>
              </a:ext>
            </a:extLst>
          </p:cNvPr>
          <p:cNvSpPr>
            <a:spLocks noGrp="1"/>
          </p:cNvSpPr>
          <p:nvPr>
            <p:ph type="body" idx="1"/>
          </p:nvPr>
        </p:nvSpPr>
        <p:spPr>
          <a:xfrm>
            <a:off x="464154" y="1138697"/>
            <a:ext cx="5413732" cy="3291840"/>
          </a:xfrm>
        </p:spPr>
        <p:txBody>
          <a:bodyPr/>
          <a:lstStyle/>
          <a:p>
            <a:pPr marL="231775" lvl="0" indent="-231775" algn="l" rtl="0">
              <a:lnSpc>
                <a:spcPct val="80000"/>
              </a:lnSpc>
              <a:spcBef>
                <a:spcPts val="0"/>
              </a:spcBef>
              <a:spcAft>
                <a:spcPts val="0"/>
              </a:spcAft>
              <a:buSzPts val="2210"/>
              <a:buChar char="•"/>
            </a:pPr>
            <a:r>
              <a:rPr lang="en-US" sz="2210" dirty="0"/>
              <a:t>Record the soil water sample type in your data table.</a:t>
            </a:r>
            <a:endParaRPr lang="en-US" dirty="0"/>
          </a:p>
          <a:p>
            <a:pPr marL="231775" lvl="0" indent="-231775" algn="l" rtl="0">
              <a:lnSpc>
                <a:spcPct val="80000"/>
              </a:lnSpc>
              <a:spcBef>
                <a:spcPts val="442"/>
              </a:spcBef>
              <a:spcAft>
                <a:spcPts val="0"/>
              </a:spcAft>
              <a:buSzPts val="2210"/>
              <a:buChar char="•"/>
            </a:pPr>
            <a:r>
              <a:rPr lang="en-US" sz="2210" dirty="0"/>
              <a:t>Dip each test strip into the sample solution. </a:t>
            </a:r>
            <a:endParaRPr lang="en-US" dirty="0"/>
          </a:p>
          <a:p>
            <a:pPr marL="580629" lvl="1" indent="-285750" algn="l" rtl="0">
              <a:lnSpc>
                <a:spcPct val="80000"/>
              </a:lnSpc>
              <a:spcBef>
                <a:spcPts val="306"/>
              </a:spcBef>
              <a:spcAft>
                <a:spcPts val="0"/>
              </a:spcAft>
              <a:buSzPts val="1301"/>
              <a:buFont typeface="Wingdings" panose="05000000000000000000" pitchFamily="2" charset="2"/>
              <a:buChar char="§"/>
            </a:pPr>
            <a:r>
              <a:rPr lang="en-US" sz="1530" dirty="0"/>
              <a:t>Do not touch the sample with your fingers or put more than ½ the pH strip in the sample. </a:t>
            </a:r>
            <a:endParaRPr lang="en-US" dirty="0"/>
          </a:p>
          <a:p>
            <a:pPr marL="231775" lvl="0" indent="-231775" algn="l" rtl="0">
              <a:lnSpc>
                <a:spcPct val="80000"/>
              </a:lnSpc>
              <a:spcBef>
                <a:spcPts val="442"/>
              </a:spcBef>
              <a:spcAft>
                <a:spcPts val="0"/>
              </a:spcAft>
              <a:buSzPts val="2210"/>
              <a:buChar char="•"/>
            </a:pPr>
            <a:r>
              <a:rPr lang="en-US" sz="2210" dirty="0"/>
              <a:t>Wait for 50-60 seconds.</a:t>
            </a:r>
            <a:endParaRPr lang="en-US" dirty="0"/>
          </a:p>
          <a:p>
            <a:pPr marL="231775" lvl="0" indent="-231775" algn="l" rtl="0">
              <a:lnSpc>
                <a:spcPct val="80000"/>
              </a:lnSpc>
              <a:spcBef>
                <a:spcPts val="442"/>
              </a:spcBef>
              <a:spcAft>
                <a:spcPts val="0"/>
              </a:spcAft>
              <a:buSzPts val="2210"/>
              <a:buChar char="•"/>
            </a:pPr>
            <a:r>
              <a:rPr lang="en-US" sz="2210" dirty="0"/>
              <a:t>Compare the color of your strip/pads on the strip to the color chart as soon as time is up.</a:t>
            </a:r>
            <a:endParaRPr lang="en-US" dirty="0"/>
          </a:p>
          <a:p>
            <a:pPr marL="231775" lvl="0" indent="-231775" algn="l" rtl="0">
              <a:lnSpc>
                <a:spcPct val="80000"/>
              </a:lnSpc>
              <a:spcBef>
                <a:spcPts val="442"/>
              </a:spcBef>
              <a:spcAft>
                <a:spcPts val="0"/>
              </a:spcAft>
              <a:buSzPts val="2210"/>
              <a:buChar char="•"/>
            </a:pPr>
            <a:r>
              <a:rPr lang="en-US" sz="2210" dirty="0"/>
              <a:t>Record the measurement in your table.</a:t>
            </a:r>
            <a:endParaRPr lang="en-US" dirty="0"/>
          </a:p>
          <a:p>
            <a:pPr marL="231775" lvl="0" indent="-231775" algn="l" rtl="0">
              <a:lnSpc>
                <a:spcPct val="80000"/>
              </a:lnSpc>
              <a:spcBef>
                <a:spcPts val="442"/>
              </a:spcBef>
              <a:spcAft>
                <a:spcPts val="0"/>
              </a:spcAft>
              <a:buSzPts val="2210"/>
              <a:buChar char="•"/>
            </a:pPr>
            <a:r>
              <a:rPr lang="en-US" sz="2210" dirty="0"/>
              <a:t>Repeat for the next sample.</a:t>
            </a:r>
            <a:endParaRPr lang="en-US" dirty="0"/>
          </a:p>
          <a:p>
            <a:endParaRPr lang="en-US" dirty="0"/>
          </a:p>
        </p:txBody>
      </p:sp>
      <p:pic>
        <p:nvPicPr>
          <p:cNvPr id="4" name="Google Shape;168;p12">
            <a:extLst>
              <a:ext uri="{FF2B5EF4-FFF2-40B4-BE49-F238E27FC236}">
                <a16:creationId xmlns:a16="http://schemas.microsoft.com/office/drawing/2014/main" id="{9A768617-73CC-4BE7-9154-34CE555DF96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5987059" y="3237997"/>
            <a:ext cx="1882806" cy="1481970"/>
          </a:xfrm>
          <a:prstGeom prst="rect">
            <a:avLst/>
          </a:prstGeom>
          <a:noFill/>
          <a:ln>
            <a:noFill/>
          </a:ln>
        </p:spPr>
      </p:pic>
      <p:pic>
        <p:nvPicPr>
          <p:cNvPr id="5" name="Google Shape;169;p12">
            <a:extLst>
              <a:ext uri="{FF2B5EF4-FFF2-40B4-BE49-F238E27FC236}">
                <a16:creationId xmlns:a16="http://schemas.microsoft.com/office/drawing/2014/main" id="{ADAF43DC-C1B7-41F2-A4B8-17DF6D4BD4F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01293" y="1512411"/>
            <a:ext cx="1205505" cy="1521876"/>
          </a:xfrm>
          <a:prstGeom prst="rect">
            <a:avLst/>
          </a:prstGeom>
          <a:noFill/>
          <a:ln>
            <a:noFill/>
          </a:ln>
        </p:spPr>
      </p:pic>
    </p:spTree>
    <p:extLst>
      <p:ext uri="{BB962C8B-B14F-4D97-AF65-F5344CB8AC3E}">
        <p14:creationId xmlns:p14="http://schemas.microsoft.com/office/powerpoint/2010/main" val="208695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20 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F2516-1B4D-4514-9F16-631A720D8978}">
  <ds:schemaRefs>
    <ds:schemaRef ds:uri="http://schemas.microsoft.com/sharepoint/v3/contenttype/forms"/>
  </ds:schemaRefs>
</ds:datastoreItem>
</file>

<file path=customXml/itemProps2.xml><?xml version="1.0" encoding="utf-8"?>
<ds:datastoreItem xmlns:ds="http://schemas.openxmlformats.org/officeDocument/2006/customXml" ds:itemID="{205D5C7A-4E3D-46C7-B2D1-F46037B9B2CA}">
  <ds:schemaRefs>
    <ds:schemaRef ds:uri="http://www.w3.org/XML/1998/namespace"/>
    <ds:schemaRef ds:uri="966e68ee-ec3c-4f12-bd4f-fedbbec8de0b"/>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d06b737b-b789-4524-96b5-d3d460658ae2"/>
    <ds:schemaRef ds:uri="http://purl.org/dc/elements/1.1/"/>
  </ds:schemaRefs>
</ds:datastoreItem>
</file>

<file path=customXml/itemProps3.xml><?xml version="1.0" encoding="utf-8"?>
<ds:datastoreItem xmlns:ds="http://schemas.openxmlformats.org/officeDocument/2006/customXml" ds:itemID="{39D4951E-B3AC-4D73-9DB7-C95EA082A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2230</TotalTime>
  <Words>2804</Words>
  <Application>Microsoft Office PowerPoint</Application>
  <PresentationFormat>On-screen Show (16:9)</PresentationFormat>
  <Paragraphs>230</Paragraphs>
  <Slides>26</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Constantia</vt:lpstr>
      <vt:lpstr>Calibri</vt:lpstr>
      <vt:lpstr>Noto Sans Symbols</vt:lpstr>
      <vt:lpstr>Georgia</vt:lpstr>
      <vt:lpstr>Lato</vt:lpstr>
      <vt:lpstr>Arial</vt:lpstr>
      <vt:lpstr>Wingdings</vt:lpstr>
      <vt:lpstr>K20 LEARN</vt:lpstr>
      <vt:lpstr>K20 LEARN</vt:lpstr>
      <vt:lpstr>PowerPoint Presentation</vt:lpstr>
      <vt:lpstr>How Does Your Garden Grow?</vt:lpstr>
      <vt:lpstr>Essential Question</vt:lpstr>
      <vt:lpstr>Learning Objective</vt:lpstr>
      <vt:lpstr>What do you notice? What is the cause?</vt:lpstr>
      <vt:lpstr>Summarize in one sentence what you think you know about these images.</vt:lpstr>
      <vt:lpstr>ASSESSING SOIL CHEMISTRY</vt:lpstr>
      <vt:lpstr>Soil Chemistry Investigation: Preparing the sample</vt:lpstr>
      <vt:lpstr>Soil Chemistry Investigation: Recording the data</vt:lpstr>
      <vt:lpstr>Soil Chemistry Clean-Up</vt:lpstr>
      <vt:lpstr>INVESTIGATING SOIL AND SOIL HEALTH</vt:lpstr>
      <vt:lpstr>Soil and Soil Health Research</vt:lpstr>
      <vt:lpstr>Soil and Soil Health Research</vt:lpstr>
      <vt:lpstr>PowerPoint Presentation</vt:lpstr>
      <vt:lpstr>Breakout!</vt:lpstr>
      <vt:lpstr>Three Sticky Notes</vt:lpstr>
      <vt:lpstr>Nutrient Cycles</vt:lpstr>
      <vt:lpstr>Soil Health</vt:lpstr>
      <vt:lpstr>Concept Card Mapping</vt:lpstr>
      <vt:lpstr>Metaphorical Thinking</vt:lpstr>
      <vt:lpstr>Cognitive Comics</vt:lpstr>
      <vt:lpstr>Ecosystem Functions</vt:lpstr>
      <vt:lpstr>Food Webs</vt:lpstr>
      <vt:lpstr>Food Webs</vt:lpstr>
      <vt:lpstr>Ecosystem Webs</vt:lpstr>
      <vt:lpstr>Ecosystem Webs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Shaffery, Heather M.</dc:creator>
  <cp:lastModifiedBy>McLeod Porter, Delma</cp:lastModifiedBy>
  <cp:revision>16</cp:revision>
  <dcterms:modified xsi:type="dcterms:W3CDTF">2021-05-20T20:23:27Z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