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4"/>
  </p:notesMasterIdLst>
  <p:sldIdLst>
    <p:sldId id="267" r:id="rId2"/>
    <p:sldId id="256" r:id="rId3"/>
    <p:sldId id="257" r:id="rId4"/>
    <p:sldId id="258" r:id="rId5"/>
    <p:sldId id="259" r:id="rId6"/>
    <p:sldId id="260" r:id="rId7"/>
    <p:sldId id="261" r:id="rId8"/>
    <p:sldId id="262" r:id="rId9"/>
    <p:sldId id="263" r:id="rId10"/>
    <p:sldId id="264" r:id="rId11"/>
    <p:sldId id="265" r:id="rId12"/>
    <p:sldId id="266"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
      <p:font typeface="Georgia" panose="02040502050405020303" pitchFamily="18"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139" d="100"/>
          <a:sy n="139" d="100"/>
        </p:scale>
        <p:origin x="176" y="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Thurston" userId="10285e41d43c4120" providerId="LiveId" clId="{744D4793-8633-4D4E-8E89-684011B1737A}"/>
    <pc:docChg chg="custSel modSld sldOrd">
      <pc:chgData name="Taylor Thurston" userId="10285e41d43c4120" providerId="LiveId" clId="{744D4793-8633-4D4E-8E89-684011B1737A}" dt="2021-02-12T15:31:36.478" v="62" actId="20577"/>
      <pc:docMkLst>
        <pc:docMk/>
      </pc:docMkLst>
      <pc:sldChg chg="modSp mod">
        <pc:chgData name="Taylor Thurston" userId="10285e41d43c4120" providerId="LiveId" clId="{744D4793-8633-4D4E-8E89-684011B1737A}" dt="2021-02-11T20:05:56.757" v="20" actId="20577"/>
        <pc:sldMkLst>
          <pc:docMk/>
          <pc:sldMk cId="0" sldId="256"/>
        </pc:sldMkLst>
        <pc:spChg chg="mod">
          <ac:chgData name="Taylor Thurston" userId="10285e41d43c4120" providerId="LiveId" clId="{744D4793-8633-4D4E-8E89-684011B1737A}" dt="2021-02-11T20:05:56.757" v="20" actId="20577"/>
          <ac:spMkLst>
            <pc:docMk/>
            <pc:sldMk cId="0" sldId="256"/>
            <ac:spMk id="76" creationId="{00000000-0000-0000-0000-000000000000}"/>
          </ac:spMkLst>
        </pc:spChg>
      </pc:sldChg>
      <pc:sldChg chg="modSp mod ord">
        <pc:chgData name="Taylor Thurston" userId="10285e41d43c4120" providerId="LiveId" clId="{744D4793-8633-4D4E-8E89-684011B1737A}" dt="2021-02-11T20:06:57.379" v="38" actId="20577"/>
        <pc:sldMkLst>
          <pc:docMk/>
          <pc:sldMk cId="0" sldId="257"/>
        </pc:sldMkLst>
        <pc:spChg chg="mod">
          <ac:chgData name="Taylor Thurston" userId="10285e41d43c4120" providerId="LiveId" clId="{744D4793-8633-4D4E-8E89-684011B1737A}" dt="2021-02-11T20:06:57.379" v="38" actId="20577"/>
          <ac:spMkLst>
            <pc:docMk/>
            <pc:sldMk cId="0" sldId="257"/>
            <ac:spMk id="82" creationId="{00000000-0000-0000-0000-000000000000}"/>
          </ac:spMkLst>
        </pc:spChg>
      </pc:sldChg>
      <pc:sldChg chg="modSp mod ord">
        <pc:chgData name="Taylor Thurston" userId="10285e41d43c4120" providerId="LiveId" clId="{744D4793-8633-4D4E-8E89-684011B1737A}" dt="2021-02-11T20:08:37.672" v="48" actId="404"/>
        <pc:sldMkLst>
          <pc:docMk/>
          <pc:sldMk cId="0" sldId="258"/>
        </pc:sldMkLst>
        <pc:spChg chg="mod">
          <ac:chgData name="Taylor Thurston" userId="10285e41d43c4120" providerId="LiveId" clId="{744D4793-8633-4D4E-8E89-684011B1737A}" dt="2021-02-11T20:08:37.672" v="48" actId="404"/>
          <ac:spMkLst>
            <pc:docMk/>
            <pc:sldMk cId="0" sldId="258"/>
            <ac:spMk id="87" creationId="{00000000-0000-0000-0000-000000000000}"/>
          </ac:spMkLst>
        </pc:spChg>
        <pc:picChg chg="mod">
          <ac:chgData name="Taylor Thurston" userId="10285e41d43c4120" providerId="LiveId" clId="{744D4793-8633-4D4E-8E89-684011B1737A}" dt="2021-02-11T20:07:10.024" v="40" actId="1076"/>
          <ac:picMkLst>
            <pc:docMk/>
            <pc:sldMk cId="0" sldId="258"/>
            <ac:picMk id="88" creationId="{00000000-0000-0000-0000-000000000000}"/>
          </ac:picMkLst>
        </pc:picChg>
      </pc:sldChg>
      <pc:sldChg chg="ord">
        <pc:chgData name="Taylor Thurston" userId="10285e41d43c4120" providerId="LiveId" clId="{744D4793-8633-4D4E-8E89-684011B1737A}" dt="2021-02-11T20:14:29.952" v="50"/>
        <pc:sldMkLst>
          <pc:docMk/>
          <pc:sldMk cId="0" sldId="259"/>
        </pc:sldMkLst>
      </pc:sldChg>
      <pc:sldChg chg="modSp mod">
        <pc:chgData name="Taylor Thurston" userId="10285e41d43c4120" providerId="LiveId" clId="{744D4793-8633-4D4E-8E89-684011B1737A}" dt="2021-02-12T15:00:36.851" v="52" actId="20577"/>
        <pc:sldMkLst>
          <pc:docMk/>
          <pc:sldMk cId="0" sldId="262"/>
        </pc:sldMkLst>
        <pc:spChg chg="mod">
          <ac:chgData name="Taylor Thurston" userId="10285e41d43c4120" providerId="LiveId" clId="{744D4793-8633-4D4E-8E89-684011B1737A}" dt="2021-02-12T15:00:36.851" v="52" actId="20577"/>
          <ac:spMkLst>
            <pc:docMk/>
            <pc:sldMk cId="0" sldId="262"/>
            <ac:spMk id="112" creationId="{00000000-0000-0000-0000-000000000000}"/>
          </ac:spMkLst>
        </pc:spChg>
      </pc:sldChg>
      <pc:sldChg chg="modSp mod">
        <pc:chgData name="Taylor Thurston" userId="10285e41d43c4120" providerId="LiveId" clId="{744D4793-8633-4D4E-8E89-684011B1737A}" dt="2021-02-12T15:31:36.478" v="62" actId="20577"/>
        <pc:sldMkLst>
          <pc:docMk/>
          <pc:sldMk cId="0" sldId="264"/>
        </pc:sldMkLst>
        <pc:spChg chg="mod">
          <ac:chgData name="Taylor Thurston" userId="10285e41d43c4120" providerId="LiveId" clId="{744D4793-8633-4D4E-8E89-684011B1737A}" dt="2021-02-12T15:31:36.478" v="62" actId="20577"/>
          <ac:spMkLst>
            <pc:docMk/>
            <pc:sldMk cId="0" sldId="264"/>
            <ac:spMk id="12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a061db888d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a061db888d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94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bb2fa8219d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bb2fa8219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bb2fa8219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bb2fa8219d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b2fa8219d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bb2fa8219d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58959ac4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58959ac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 notice, I wonder card here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a58959ac4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a58959ac4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Star Wars video here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bb2fa8219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bb2fa8219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 notice, I wonder card here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752defcc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752defcc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752defcc5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752defcc5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bb2fa8219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bb2fa8219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bb2fa8219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bb2fa8219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accent4"/>
              </a:buClr>
              <a:buSzPts val="2600"/>
              <a:buFont typeface="Arial"/>
              <a:buChar char="•"/>
              <a:defRPr sz="2600"/>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8" name="Google Shape;18;p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8"/>
        <p:cNvGrpSpPr/>
        <p:nvPr/>
      </p:nvGrpSpPr>
      <p:grpSpPr>
        <a:xfrm>
          <a:off x="0" y="0"/>
          <a:ext cx="0" cy="0"/>
          <a:chOff x="0" y="0"/>
          <a:chExt cx="0" cy="0"/>
        </a:xfrm>
      </p:grpSpPr>
      <p:sp>
        <p:nvSpPr>
          <p:cNvPr id="49" name="Google Shape;49;p13"/>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0" name="Google Shape;50;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3"/>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2" name="Google Shape;52;p1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lvl="0" algn="l">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55" name="Google Shape;55;p14"/>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sp>
        <p:nvSpPr>
          <p:cNvPr id="56" name="Google Shape;56;p14"/>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pic>
        <p:nvPicPr>
          <p:cNvPr id="57" name="Google Shape;57;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8"/>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9"/>
        <p:cNvGrpSpPr/>
        <p:nvPr/>
      </p:nvGrpSpPr>
      <p:grpSpPr>
        <a:xfrm>
          <a:off x="0" y="0"/>
          <a:ext cx="0" cy="0"/>
          <a:chOff x="0" y="0"/>
          <a:chExt cx="0" cy="0"/>
        </a:xfrm>
      </p:grpSpPr>
      <p:sp>
        <p:nvSpPr>
          <p:cNvPr id="60" name="Google Shape;60;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1A2836"/>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62" name="Google Shape;62;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971D20"/>
              </a:buClr>
              <a:buSzPts val="3600"/>
              <a:buFont typeface="Calibri"/>
              <a:buNone/>
              <a:defRPr>
                <a:solidFill>
                  <a:srgbClr val="971D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66" name="Google Shape;66;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9A8219"/>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70" name="Google Shape;70;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24" name="Google Shape;24;p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7"/>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228600" algn="l">
              <a:spcBef>
                <a:spcPts val="520"/>
              </a:spcBef>
              <a:spcAft>
                <a:spcPts val="0"/>
              </a:spcAft>
              <a:buSzPts val="2600"/>
              <a:buNone/>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8" name="Google Shape;28;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2" name="Google Shape;32;p8"/>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3" name="Google Shape;33;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7" name="Google Shape;37;p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8" name="Google Shape;38;p9"/>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9" name="Google Shape;39;p9"/>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0" name="Google Shape;40;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10"/>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3" name="Google Shape;43;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4"/>
        <p:cNvGrpSpPr/>
        <p:nvPr/>
      </p:nvGrpSpPr>
      <p:grpSpPr>
        <a:xfrm>
          <a:off x="0" y="0"/>
          <a:ext cx="0" cy="0"/>
          <a:chOff x="0" y="0"/>
          <a:chExt cx="0" cy="0"/>
        </a:xfrm>
      </p:grpSpPr>
      <p:pic>
        <p:nvPicPr>
          <p:cNvPr id="45" name="Google Shape;45;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46"/>
        <p:cNvGrpSpPr/>
        <p:nvPr/>
      </p:nvGrpSpPr>
      <p:grpSpPr>
        <a:xfrm>
          <a:off x="0" y="0"/>
          <a:ext cx="0" cy="0"/>
          <a:chOff x="0" y="0"/>
          <a:chExt cx="0" cy="0"/>
        </a:xfrm>
      </p:grpSpPr>
      <p:pic>
        <p:nvPicPr>
          <p:cNvPr id="47" name="Google Shape;47;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Lbjru5CQIW4"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hyperlink" Target="http://www.youtube.com/watch?v=Lbjru5CQIW4"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Tree>
    <p:extLst>
      <p:ext uri="{BB962C8B-B14F-4D97-AF65-F5344CB8AC3E}">
        <p14:creationId xmlns:p14="http://schemas.microsoft.com/office/powerpoint/2010/main" val="84799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i="1" dirty="0"/>
              <a:t>Tangerine</a:t>
            </a:r>
            <a:r>
              <a:rPr lang="en-US" dirty="0"/>
              <a:t> by Edward Bloor</a:t>
            </a:r>
            <a:endParaRPr dirty="0"/>
          </a:p>
        </p:txBody>
      </p:sp>
      <p:sp>
        <p:nvSpPr>
          <p:cNvPr id="124" name="Google Shape;124;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you read </a:t>
            </a:r>
            <a:r>
              <a:rPr lang="en-US" dirty="0" err="1"/>
              <a:t>Schmoop’s</a:t>
            </a:r>
            <a:r>
              <a:rPr lang="en-US" dirty="0"/>
              <a:t> introduction to </a:t>
            </a:r>
            <a:r>
              <a:rPr lang="en-US" i="1" dirty="0"/>
              <a:t>Tangerine</a:t>
            </a:r>
            <a:r>
              <a:rPr lang="en-US" dirty="0"/>
              <a:t> by Edward Bloor, annotate the text for:</a:t>
            </a:r>
            <a:endParaRPr dirty="0"/>
          </a:p>
          <a:p>
            <a:pPr marL="457200" lvl="0" indent="-393700" algn="l" rtl="0">
              <a:spcBef>
                <a:spcPts val="0"/>
              </a:spcBef>
              <a:spcAft>
                <a:spcPts val="0"/>
              </a:spcAft>
              <a:buSzPts val="2600"/>
              <a:buChar char="•"/>
            </a:pPr>
            <a:r>
              <a:rPr lang="en-US" dirty="0"/>
              <a:t>specific information about character development in the story</a:t>
            </a:r>
            <a:endParaRPr dirty="0"/>
          </a:p>
          <a:p>
            <a:pPr marL="457200" lvl="0" indent="-393700" algn="l" rtl="0">
              <a:spcBef>
                <a:spcPts val="0"/>
              </a:spcBef>
              <a:spcAft>
                <a:spcPts val="0"/>
              </a:spcAft>
              <a:buSzPts val="2600"/>
              <a:buChar char="•"/>
            </a:pPr>
            <a:r>
              <a:rPr lang="en-US" dirty="0"/>
              <a:t>clues about character development in the story</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Predictions: What is the main problem?</a:t>
            </a:r>
            <a:endParaRPr/>
          </a:p>
        </p:txBody>
      </p:sp>
      <p:sp>
        <p:nvSpPr>
          <p:cNvPr id="130" name="Google Shape;130;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On the Prediction Handout, answer the following questions:</a:t>
            </a:r>
            <a:endParaRPr/>
          </a:p>
          <a:p>
            <a:pPr marL="457200" lvl="0" indent="-393700" algn="l" rtl="0">
              <a:spcBef>
                <a:spcPts val="0"/>
              </a:spcBef>
              <a:spcAft>
                <a:spcPts val="0"/>
              </a:spcAft>
              <a:buSzPts val="2600"/>
              <a:buChar char="•"/>
            </a:pPr>
            <a:r>
              <a:rPr lang="en-US"/>
              <a:t>What do you predict the main problem in the novel Tangerine will be?</a:t>
            </a:r>
            <a:endParaRPr/>
          </a:p>
          <a:p>
            <a:pPr marL="457200" lvl="0" indent="-393700" algn="l" rtl="0">
              <a:spcBef>
                <a:spcPts val="0"/>
              </a:spcBef>
              <a:spcAft>
                <a:spcPts val="0"/>
              </a:spcAft>
              <a:buSzPts val="2600"/>
              <a:buChar char="•"/>
            </a:pPr>
            <a:r>
              <a:rPr lang="en-US"/>
              <a:t>What makes you think this? Refer to the introduction we read for support.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Predictions: Peer Review</a:t>
            </a:r>
            <a:endParaRPr/>
          </a:p>
        </p:txBody>
      </p:sp>
      <p:sp>
        <p:nvSpPr>
          <p:cNvPr id="136" name="Google Shape;136;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On the Anchor Chart, post your predictions.</a:t>
            </a:r>
            <a:endParaRPr/>
          </a:p>
          <a:p>
            <a:pPr marL="0" lvl="0" indent="0" algn="l" rtl="0">
              <a:spcBef>
                <a:spcPts val="0"/>
              </a:spcBef>
              <a:spcAft>
                <a:spcPts val="0"/>
              </a:spcAft>
              <a:buNone/>
            </a:pPr>
            <a:endParaRPr/>
          </a:p>
          <a:p>
            <a:pPr marL="0" lvl="0" indent="0" algn="l" rtl="0">
              <a:spcBef>
                <a:spcPts val="0"/>
              </a:spcBef>
              <a:spcAft>
                <a:spcPts val="0"/>
              </a:spcAft>
              <a:buNone/>
            </a:pPr>
            <a:r>
              <a:rPr lang="en-US"/>
              <a:t>We will refer to your predictions throughout reading the novel.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9"/>
          <p:cNvSpPr txBox="1">
            <a:spLocks noGrp="1"/>
          </p:cNvSpPr>
          <p:nvPr>
            <p:ph type="ctrTitle"/>
          </p:nvPr>
        </p:nvSpPr>
        <p:spPr>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dirty="0"/>
              <a:t>Conflict and Choice in </a:t>
            </a:r>
            <a:r>
              <a:rPr lang="en-US" i="1" dirty="0"/>
              <a:t>Tangerine</a:t>
            </a:r>
            <a:endParaRPr i="1" dirty="0"/>
          </a:p>
        </p:txBody>
      </p:sp>
      <p:sp>
        <p:nvSpPr>
          <p:cNvPr id="76" name="Google Shape;76;p19"/>
          <p:cNvSpPr txBox="1">
            <a:spLocks noGrp="1"/>
          </p:cNvSpPr>
          <p:nvPr>
            <p:ph type="subTitle" idx="1"/>
          </p:nvPr>
        </p:nvSpPr>
        <p:spPr>
          <a:prstGeom prst="rect">
            <a:avLst/>
          </a:prstGeom>
          <a:noFill/>
          <a:ln>
            <a:noFill/>
          </a:ln>
        </p:spPr>
        <p:txBody>
          <a:bodyPr spcFirstLastPara="1" wrap="square" lIns="0" tIns="45700" rIns="18275" bIns="45700" anchor="t" anchorCtr="0">
            <a:noAutofit/>
          </a:bodyPr>
          <a:lstStyle/>
          <a:p>
            <a:pPr marL="0" marR="34288" lvl="0" indent="0" algn="l" rtl="0">
              <a:spcBef>
                <a:spcPts val="0"/>
              </a:spcBef>
              <a:spcAft>
                <a:spcPts val="0"/>
              </a:spcAft>
              <a:buSzPts val="2600"/>
              <a:buNone/>
            </a:pPr>
            <a:r>
              <a:rPr lang="en-US" dirty="0"/>
              <a:t>Character Development</a:t>
            </a:r>
            <a:endParaRPr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 Notice, I Wonder</a:t>
            </a:r>
            <a:endParaRPr/>
          </a:p>
        </p:txBody>
      </p:sp>
      <p:sp>
        <p:nvSpPr>
          <p:cNvPr id="82" name="Google Shape;82;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SzPts val="2600"/>
              <a:buChar char="•"/>
            </a:pPr>
            <a:r>
              <a:rPr lang="en-US" dirty="0"/>
              <a:t>You are about to watch a video clip.</a:t>
            </a:r>
            <a:endParaRPr dirty="0"/>
          </a:p>
          <a:p>
            <a:pPr marL="457200" lvl="0" indent="-393700" algn="l" rtl="0">
              <a:spcBef>
                <a:spcPts val="0"/>
              </a:spcBef>
              <a:spcAft>
                <a:spcPts val="0"/>
              </a:spcAft>
              <a:buSzPts val="2600"/>
              <a:buChar char="•"/>
            </a:pPr>
            <a:r>
              <a:rPr lang="en-US" dirty="0"/>
              <a:t>As you watch, consider:</a:t>
            </a:r>
            <a:endParaRPr dirty="0"/>
          </a:p>
          <a:p>
            <a:pPr marL="1001395" lvl="1" indent="-457200">
              <a:buSzPts val="2230"/>
              <a:buFont typeface="Arial" panose="020B0604020202020204" pitchFamily="34" charset="0"/>
              <a:buChar char="•"/>
            </a:pPr>
            <a:r>
              <a:rPr lang="en-US" sz="2600" dirty="0"/>
              <a:t>What observations you can make about the characters’ choices?</a:t>
            </a:r>
            <a:endParaRPr sz="2600" dirty="0"/>
          </a:p>
          <a:p>
            <a:pPr marL="1001395" lvl="1" indent="-457200">
              <a:buSzPts val="2230"/>
              <a:buFont typeface="Arial" panose="020B0604020202020204" pitchFamily="34" charset="0"/>
              <a:buChar char="•"/>
            </a:pPr>
            <a:r>
              <a:rPr lang="en-US" sz="2600" dirty="0"/>
              <a:t>What questions do you have?</a:t>
            </a:r>
            <a:endParaRPr sz="2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1"/>
          <p:cNvSpPr txBox="1"/>
          <p:nvPr/>
        </p:nvSpPr>
        <p:spPr>
          <a:xfrm>
            <a:off x="1885864" y="4118374"/>
            <a:ext cx="5270672" cy="3000000"/>
          </a:xfrm>
          <a:prstGeom prst="rect">
            <a:avLst/>
          </a:prstGeom>
          <a:noFill/>
          <a:ln>
            <a:noFill/>
          </a:ln>
        </p:spPr>
        <p:txBody>
          <a:bodyPr spcFirstLastPara="1" wrap="square" lIns="91425" tIns="91425" rIns="91425" bIns="91425" anchor="t" anchorCtr="0">
            <a:noAutofit/>
          </a:bodyPr>
          <a:lstStyle/>
          <a:p>
            <a:pPr algn="ctr"/>
            <a:r>
              <a:rPr lang="en-US" sz="1200" dirty="0" err="1">
                <a:latin typeface="Calibri" panose="020F0502020204030204" pitchFamily="34" charset="0"/>
                <a:cs typeface="Calibri" panose="020F0502020204030204" pitchFamily="34" charset="0"/>
              </a:rPr>
              <a:t>TheTrueVoiceOfRock</a:t>
            </a:r>
            <a:r>
              <a:rPr lang="en-US" sz="1200" dirty="0">
                <a:latin typeface="Calibri" panose="020F0502020204030204" pitchFamily="34" charset="0"/>
                <a:cs typeface="Calibri" panose="020F0502020204030204" pitchFamily="34" charset="0"/>
              </a:rPr>
              <a:t>. (2013, April, 11). Star Wars "I am your father" Scene Full - UNEDITED 2000 </a:t>
            </a:r>
            <a:r>
              <a:rPr lang="en-US" sz="1200" dirty="0" err="1">
                <a:latin typeface="Calibri" panose="020F0502020204030204" pitchFamily="34" charset="0"/>
                <a:cs typeface="Calibri" panose="020F0502020204030204" pitchFamily="34" charset="0"/>
              </a:rPr>
              <a:t>vhs</a:t>
            </a:r>
            <a:r>
              <a:rPr lang="en-US" sz="1200" dirty="0">
                <a:latin typeface="Calibri" panose="020F0502020204030204" pitchFamily="34" charset="0"/>
                <a:cs typeface="Calibri" panose="020F0502020204030204" pitchFamily="34" charset="0"/>
              </a:rPr>
              <a:t> [Video]. </a:t>
            </a:r>
            <a:r>
              <a:rPr lang="en-US" sz="1200" i="1" dirty="0">
                <a:latin typeface="Calibri" panose="020F0502020204030204" pitchFamily="34" charset="0"/>
                <a:cs typeface="Calibri" panose="020F0502020204030204" pitchFamily="34" charset="0"/>
              </a:rPr>
              <a:t>YouTube</a:t>
            </a:r>
            <a:r>
              <a:rPr lang="en-US" sz="1200"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hlinkClick r:id="rId3"/>
              </a:rPr>
              <a:t>https://www.youtube.com/watch?v=Lbjru5CQIW4</a:t>
            </a:r>
            <a:endParaRPr lang="en-US" sz="1200"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pic>
        <p:nvPicPr>
          <p:cNvPr id="88" name="Google Shape;88;p21" descr="alright, the iron wall is down, han dies, kylo is his son, star killer base asploded, kylo is responsible for a couple billon deaths, and he still has action figures&#10;&#10;Straight from VHS, the most iconic scene in sci fi history!&#10;Taken from the 2000 Vhs release of Star Wars Episode 5 The empire Strikes Back.&#10;&#10;EDIT: wow, For those of you wanting to comment and say this isn't the original, please be aware I realize the scream was added in the special edition. it just so happens that I did not alter the scene in any way, making it ORIGINAL. I read every comment, and I'm adding this to make it clear that this was the way it was on the video tape. I didn't alter or change anything in anyway. omgcomeonguysiwantsomeorigonalcommentsforonece&#10;&#10;&#10;You looked at the description?!? Come to my channel to see why you should sub to me!&#10;&#10;&#10;&#10;Copyright Disclaimer Under Section 107 of the Copyright Act 1976, allowance is made for &quot;fair use&quot; for purposes such as criticism, comment, news reporting, teaching, scholarship, and research. Fair use is a use permitted by copyright statute that might otherwise be infringing. Non-profit, educational or personal use tips the balance in favor of fair use.&#10;&#10;i.e. for those of you who thought the saying goes &quot;Luke, I am your father.&quot; I uploaded this because there were no videos of the scene on youtube unedited by the uploader.&#10;&#10;the one sided sound problem was because the tape was in mono-sound. Staying true to the originality I decided not to fix it. Don't use headphones and you'll be fine. &#10;&#10;Again, this isn't my video, and I am not making money on this. I did not edit this, its the same as on the VHS. It is on youtube just for reference. Disney don't sue me. (on second thought, Disney feel free to use this to promote the new star wars free of charge!)" title="Star Wars &quot;I am your father&quot; Scene Full - UNEDITED 2000 vhs">
            <a:hlinkClick r:id="rId4"/>
          </p:cNvPr>
          <p:cNvPicPr preferRelativeResize="0"/>
          <p:nvPr/>
        </p:nvPicPr>
        <p:blipFill>
          <a:blip r:embed="rId5">
            <a:alphaModFix/>
          </a:blip>
          <a:stretch>
            <a:fillRect/>
          </a:stretch>
        </p:blipFill>
        <p:spPr>
          <a:xfrm>
            <a:off x="1987464" y="241570"/>
            <a:ext cx="5169072" cy="387680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5-minute Writing Prompt</a:t>
            </a:r>
            <a:endParaRPr dirty="0"/>
          </a:p>
        </p:txBody>
      </p:sp>
      <p:sp>
        <p:nvSpPr>
          <p:cNvPr id="4" name="Google Shape;112;p25">
            <a:extLst>
              <a:ext uri="{FF2B5EF4-FFF2-40B4-BE49-F238E27FC236}">
                <a16:creationId xmlns:a16="http://schemas.microsoft.com/office/drawing/2014/main" id="{7A55744F-ABFF-354A-BF14-547A02C73D39}"/>
              </a:ext>
            </a:extLst>
          </p:cNvPr>
          <p:cNvSpPr txBox="1">
            <a:spLocks/>
          </p:cNvSpPr>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pPr>
              <a:lnSpc>
                <a:spcPct val="115000"/>
              </a:lnSpc>
            </a:pPr>
            <a:r>
              <a:rPr lang="en-US" dirty="0"/>
              <a:t>Has one of your family members ever done something bad or something you thought was wrong? </a:t>
            </a:r>
          </a:p>
          <a:p>
            <a:pPr>
              <a:lnSpc>
                <a:spcPct val="115000"/>
              </a:lnSpc>
            </a:pPr>
            <a:r>
              <a:rPr lang="en-US" dirty="0"/>
              <a:t>How did it make you feel? How did you react?</a:t>
            </a:r>
          </a:p>
          <a:p>
            <a:pPr>
              <a:lnSpc>
                <a:spcPct val="115000"/>
              </a:lnSpc>
            </a:pPr>
            <a:r>
              <a:rPr lang="en-US" dirty="0"/>
              <a:t>How did other members of your family react?</a:t>
            </a:r>
          </a:p>
          <a:p>
            <a:pPr>
              <a:lnSpc>
                <a:spcPct val="115000"/>
              </a:lnSpc>
            </a:pPr>
            <a:r>
              <a:rPr lang="en-US" dirty="0"/>
              <a:t>Did they tell them they were wrong, or did they try to help?</a:t>
            </a:r>
          </a:p>
          <a:p>
            <a:pPr marL="63500" indent="0">
              <a:lnSpc>
                <a:spcPct val="115000"/>
              </a:lnSpc>
              <a:buNone/>
            </a:pPr>
            <a:endParaRPr lang="en-US" dirty="0"/>
          </a:p>
          <a:p>
            <a:pPr>
              <a:lnSpc>
                <a:spcPct val="115000"/>
              </a:lnSpc>
            </a:pPr>
            <a:endParaRPr lang="en-US" dirty="0"/>
          </a:p>
        </p:txBody>
      </p:sp>
      <p:sp>
        <p:nvSpPr>
          <p:cNvPr id="3" name="Text Placeholder 2">
            <a:extLst>
              <a:ext uri="{FF2B5EF4-FFF2-40B4-BE49-F238E27FC236}">
                <a16:creationId xmlns:a16="http://schemas.microsoft.com/office/drawing/2014/main" id="{5ECA3B4C-FC74-5E47-8967-A035FAC14D8E}"/>
              </a:ext>
            </a:extLst>
          </p:cNvPr>
          <p:cNvSpPr>
            <a:spLocks noGrp="1"/>
          </p:cNvSpPr>
          <p:nvPr>
            <p:ph type="body" idx="1"/>
          </p:nvPr>
        </p:nvSpPr>
        <p:spPr/>
        <p:txBody>
          <a:bodyPr/>
          <a:lstStyle/>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3"/>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Essential Question</a:t>
            </a:r>
            <a:endParaRPr dirty="0"/>
          </a:p>
        </p:txBody>
      </p:sp>
      <p:sp>
        <p:nvSpPr>
          <p:cNvPr id="100" name="Google Shape;100;p23"/>
          <p:cNvSpPr txBox="1">
            <a:spLocks noGrp="1"/>
          </p:cNvSpPr>
          <p:nvPr>
            <p:ph type="body" idx="1"/>
          </p:nvPr>
        </p:nvSpPr>
        <p:spPr>
          <a:xfrm>
            <a:off x="530352" y="2028498"/>
            <a:ext cx="7772400" cy="1132200"/>
          </a:xfrm>
          <a:prstGeom prst="rect">
            <a:avLst/>
          </a:prstGeom>
        </p:spPr>
        <p:txBody>
          <a:bodyPr spcFirstLastPara="1" wrap="square" lIns="45700" tIns="45700" rIns="45700" bIns="45700" anchor="t" anchorCtr="0">
            <a:noAutofit/>
          </a:bodyPr>
          <a:lstStyle/>
          <a:p>
            <a:pPr marL="0" lvl="0" indent="0" algn="l" rtl="0">
              <a:spcBef>
                <a:spcPts val="520"/>
              </a:spcBef>
              <a:spcAft>
                <a:spcPts val="0"/>
              </a:spcAft>
              <a:buNone/>
            </a:pPr>
            <a:r>
              <a:rPr lang="en-US" dirty="0"/>
              <a:t>How do a character’s choices affect the development of that character?</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Character Development</a:t>
            </a:r>
            <a:endParaRPr/>
          </a:p>
        </p:txBody>
      </p:sp>
      <p:sp>
        <p:nvSpPr>
          <p:cNvPr id="4" name="Google Shape;112;p25">
            <a:extLst>
              <a:ext uri="{FF2B5EF4-FFF2-40B4-BE49-F238E27FC236}">
                <a16:creationId xmlns:a16="http://schemas.microsoft.com/office/drawing/2014/main" id="{1429B1A3-B489-9E46-9F2C-AED80D7B832F}"/>
              </a:ext>
            </a:extLst>
          </p:cNvPr>
          <p:cNvSpPr txBox="1">
            <a:spLocks/>
          </p:cNvSpPr>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pPr>
              <a:lnSpc>
                <a:spcPct val="115000"/>
              </a:lnSpc>
            </a:pPr>
            <a:r>
              <a:rPr lang="en-US" dirty="0"/>
              <a:t>What does it mean when a character develops in a story? </a:t>
            </a:r>
          </a:p>
          <a:p>
            <a:pPr>
              <a:lnSpc>
                <a:spcPct val="115000"/>
              </a:lnSpc>
            </a:pPr>
            <a:r>
              <a:rPr lang="en-US" dirty="0"/>
              <a:t>Do characters always develop in a story?</a:t>
            </a:r>
          </a:p>
          <a:p>
            <a:pPr>
              <a:lnSpc>
                <a:spcPct val="115000"/>
              </a:lnSpc>
            </a:pPr>
            <a:r>
              <a:rPr lang="en-US" dirty="0"/>
              <a:t>What can affect character development?</a:t>
            </a:r>
          </a:p>
        </p:txBody>
      </p:sp>
      <p:sp>
        <p:nvSpPr>
          <p:cNvPr id="3" name="Text Placeholder 2">
            <a:extLst>
              <a:ext uri="{FF2B5EF4-FFF2-40B4-BE49-F238E27FC236}">
                <a16:creationId xmlns:a16="http://schemas.microsoft.com/office/drawing/2014/main" id="{00F4B9FB-83EA-4F4E-BEB0-50C1A9F8631A}"/>
              </a:ext>
            </a:extLst>
          </p:cNvPr>
          <p:cNvSpPr>
            <a:spLocks noGrp="1"/>
          </p:cNvSpPr>
          <p:nvPr>
            <p:ph type="body" idx="1"/>
          </p:nvPr>
        </p:nvSpPr>
        <p:spPr/>
        <p:txBody>
          <a:bodyP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Virtual Field Trip</a:t>
            </a:r>
            <a:endParaRPr/>
          </a:p>
        </p:txBody>
      </p:sp>
      <p:sp>
        <p:nvSpPr>
          <p:cNvPr id="112" name="Google Shape;112;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a:lnSpc>
                <a:spcPct val="115000"/>
              </a:lnSpc>
            </a:pPr>
            <a:r>
              <a:rPr lang="en-US" dirty="0"/>
              <a:t>Go to </a:t>
            </a:r>
            <a:r>
              <a:rPr lang="en-US" dirty="0" err="1"/>
              <a:t>maps.google.com</a:t>
            </a:r>
            <a:r>
              <a:rPr lang="en-US" dirty="0"/>
              <a:t>. </a:t>
            </a:r>
          </a:p>
          <a:p>
            <a:pPr>
              <a:lnSpc>
                <a:spcPct val="115000"/>
              </a:lnSpc>
            </a:pPr>
            <a:r>
              <a:rPr lang="en-US" dirty="0"/>
              <a:t>Type in “Tangerine, Florida.”</a:t>
            </a:r>
            <a:endParaRPr dirty="0"/>
          </a:p>
          <a:p>
            <a:pPr>
              <a:lnSpc>
                <a:spcPct val="115000"/>
              </a:lnSpc>
            </a:pPr>
            <a:r>
              <a:rPr lang="en-US" dirty="0"/>
              <a:t>Follow the steps on the Virtual Field Trip handout.</a:t>
            </a:r>
            <a:endParaRPr dirty="0"/>
          </a:p>
          <a:p>
            <a:pPr marL="457200" lvl="0" indent="0" algn="l" rtl="0">
              <a:spcBef>
                <a:spcPts val="1200"/>
              </a:spcBef>
              <a:spcAft>
                <a:spcPts val="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Virtual Field Trip Reflection</a:t>
            </a:r>
            <a:endParaRPr/>
          </a:p>
        </p:txBody>
      </p:sp>
      <p:sp>
        <p:nvSpPr>
          <p:cNvPr id="118" name="Google Shape;118;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93700" algn="l" rtl="0">
              <a:lnSpc>
                <a:spcPct val="115000"/>
              </a:lnSpc>
              <a:spcBef>
                <a:spcPts val="1200"/>
              </a:spcBef>
              <a:spcAft>
                <a:spcPts val="0"/>
              </a:spcAft>
              <a:buSzPts val="2600"/>
              <a:buChar char="•"/>
            </a:pPr>
            <a:r>
              <a:rPr lang="en-US"/>
              <a:t>What did you find out about the city of Tangerine?</a:t>
            </a:r>
            <a:endParaRPr/>
          </a:p>
          <a:p>
            <a:pPr marL="457200" lvl="0" indent="-393700" algn="l" rtl="0">
              <a:lnSpc>
                <a:spcPct val="115000"/>
              </a:lnSpc>
              <a:spcBef>
                <a:spcPts val="0"/>
              </a:spcBef>
              <a:spcAft>
                <a:spcPts val="0"/>
              </a:spcAft>
              <a:buSzPts val="2600"/>
              <a:buChar char="•"/>
            </a:pPr>
            <a:r>
              <a:rPr lang="en-US"/>
              <a:t>How would you feel if you had to move there?</a:t>
            </a:r>
            <a:endParaRPr/>
          </a:p>
          <a:p>
            <a:pPr marL="457200" lvl="0" indent="0" algn="l" rtl="0">
              <a:spcBef>
                <a:spcPts val="1200"/>
              </a:spcBef>
              <a:spcAft>
                <a:spcPts val="0"/>
              </a:spcAft>
              <a:buNone/>
            </a:pPr>
            <a:endParaRPr/>
          </a:p>
        </p:txBody>
      </p:sp>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1255</TotalTime>
  <Words>361</Words>
  <Application>Microsoft Macintosh PowerPoint</Application>
  <PresentationFormat>On-screen Show (16:9)</PresentationFormat>
  <Paragraphs>41</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Noto Sans Symbols</vt:lpstr>
      <vt:lpstr>Calibri</vt:lpstr>
      <vt:lpstr>Arial</vt:lpstr>
      <vt:lpstr>Constantia</vt:lpstr>
      <vt:lpstr>Georgia</vt:lpstr>
      <vt:lpstr>LEARN theme</vt:lpstr>
      <vt:lpstr>PowerPoint Presentation</vt:lpstr>
      <vt:lpstr>Conflict and Choice in Tangerine</vt:lpstr>
      <vt:lpstr>I Notice, I Wonder</vt:lpstr>
      <vt:lpstr>PowerPoint Presentation</vt:lpstr>
      <vt:lpstr>5-minute Writing Prompt</vt:lpstr>
      <vt:lpstr>Essential Question</vt:lpstr>
      <vt:lpstr>Character Development</vt:lpstr>
      <vt:lpstr>Virtual Field Trip</vt:lpstr>
      <vt:lpstr>Virtual Field Trip Reflection</vt:lpstr>
      <vt:lpstr>Tangerine by Edward Bloor</vt:lpstr>
      <vt:lpstr>Predictions: What is the main problem?</vt:lpstr>
      <vt:lpstr>Predictions: Peer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Lunsford, Janaye N.</cp:lastModifiedBy>
  <cp:revision>8</cp:revision>
  <dcterms:modified xsi:type="dcterms:W3CDTF">2021-02-12T20:28:47Z</dcterms:modified>
</cp:coreProperties>
</file>