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4" r:id="rId5"/>
  </p:sldMasterIdLst>
  <p:notesMasterIdLst>
    <p:notesMasterId r:id="rId28"/>
  </p:notesMasterIdLst>
  <p:sldIdLst>
    <p:sldId id="256" r:id="rId6"/>
    <p:sldId id="257" r:id="rId7"/>
    <p:sldId id="260" r:id="rId8"/>
    <p:sldId id="261" r:id="rId9"/>
    <p:sldId id="258" r:id="rId10"/>
    <p:sldId id="259" r:id="rId11"/>
    <p:sldId id="262" r:id="rId12"/>
    <p:sldId id="263" r:id="rId13"/>
    <p:sldId id="269" r:id="rId14"/>
    <p:sldId id="264" r:id="rId15"/>
    <p:sldId id="270" r:id="rId16"/>
    <p:sldId id="265" r:id="rId17"/>
    <p:sldId id="266" r:id="rId18"/>
    <p:sldId id="267" r:id="rId19"/>
    <p:sldId id="272" r:id="rId20"/>
    <p:sldId id="271" r:id="rId21"/>
    <p:sldId id="268" r:id="rId22"/>
    <p:sldId id="273" r:id="rId23"/>
    <p:sldId id="274" r:id="rId24"/>
    <p:sldId id="275" r:id="rId25"/>
    <p:sldId id="277" r:id="rId26"/>
    <p:sldId id="278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nstantia" panose="02030602050306030303" pitchFamily="18" charset="0"/>
      <p:regular r:id="rId33"/>
      <p:bold r:id="rId34"/>
      <p:italic r:id="rId35"/>
      <p:boldItalic r:id="rId36"/>
    </p:embeddedFont>
    <p:embeddedFont>
      <p:font typeface="Georgia" panose="02040502050405020303" pitchFamily="18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iMEqY6iemMtdtXC3mXi4ZqgRTo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745" autoAdjust="0"/>
  </p:normalViewPr>
  <p:slideViewPr>
    <p:cSldViewPr snapToGrid="0">
      <p:cViewPr varScale="1">
        <p:scale>
          <a:sx n="182" d="100"/>
          <a:sy n="182" d="100"/>
        </p:scale>
        <p:origin x="118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5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331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velok.com/music-trail/venues/deep-deuc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78_jimmys-blues_count-basie-and-his-orchestra-jimmy-rushing-rushing_gbia0009218b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teway.okhistory.org/ark:/67531/metadc1593803/m1/1/?q=charlie%3Cand%3E%20christia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331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8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75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60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331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K51s5KBDZ9Y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iETUJXRk7o&amp;t=11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n0hDIkvl0Y&amp;t=7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331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K20 Center. (n.d.) Painting a picture. Strategies. </a:t>
            </a:r>
            <a:r>
              <a:rPr lang="en-US" dirty="0">
                <a:hlinkClick r:id="rId3"/>
              </a:rPr>
              <a:t>https://learn.k20center.ou.edu/strategy/1331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0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  <a:t>Source (Left): The Blue Devils, (n.d.). Oklahoma Historical Society, OKPOP Collections. [Photograph]. </a:t>
            </a:r>
            <a:r>
              <a:rPr lang="en-US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  <a:hlinkClick r:id="rId3"/>
              </a:rPr>
              <a:t>https://www.travelok.com/music-trail/venues/deep-deuce</a:t>
            </a:r>
            <a:r>
              <a:rPr lang="en-US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b="0" i="0" dirty="0">
              <a:effectLst/>
            </a:endParaRPr>
          </a:p>
          <a:p>
            <a:r>
              <a:rPr lang="en-US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  <a:t>Source(Right): The Aldridge Theatre, (n.d.). Oklahoma Historical Society, OKPOP Collections. [Photograph]. </a:t>
            </a:r>
            <a:r>
              <a:rPr lang="en-US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  <a:hlinkClick r:id="rId3"/>
              </a:rPr>
              <a:t>https://www.travelok.com/music-trail/venues/deep-deuce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589455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  <a:t>Source (Left): Gottlieb, W. P. (1946) Portrait of Jimmy Rushing, Aquarium, New York, N.Y., ca. Oct. United States, 1946. , Monographic. [Photograph]Library of Congress, https://www.loc.gov/item/gottlieb.07551/.</a:t>
            </a:r>
            <a:endParaRPr lang="en-US" b="0" i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  <a:t>Source (Right): Count Basie and His Orchestra, Jimmy Rushing (1944). Jimmy’s Blues. Internet Archive. [Photograph]. </a:t>
            </a:r>
            <a:r>
              <a:rPr lang="en-US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  <a:hlinkClick r:id="rId3"/>
              </a:rPr>
              <a:t>https://archive.org/details/78_jimmys-blues_count-basie-and-his-orchestra-jimmy-rushing-rushing_gbia0009218b</a:t>
            </a:r>
            <a:r>
              <a:rPr lang="en-US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  <a:t> </a:t>
            </a:r>
            <a:endParaRPr lang="en-US" b="0" i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13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  <a:t>Source (Top):</a:t>
            </a:r>
            <a:r>
              <a:rPr lang="en-US" sz="1800" b="0" i="1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  <a:t> The Black Dispatch Headline, (1940). Oklahoma Historical Society, OKPOP Collection. https://www.travelok.com/music-trail/artists/charlie-christian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  <a:t>Source (Bottom Left): </a:t>
            </a:r>
            <a:r>
              <a:rPr lang="en-US" sz="1800" b="0" i="1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  <a:t>Sam Hughes, Charlie Christian, Leslie Sheffield, and Dick Wilson (n.d.). Oklahoma Historical Society, https://gateway.okhistory.org/ark:/67531/metadc1595579/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  <a:t>Source (Bottom Right): </a:t>
            </a:r>
            <a:r>
              <a:rPr lang="en-US" sz="1800" b="0" i="1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  <a:t>Benny Goodman Sextet (1941). Oklahoma Historical Society, </a:t>
            </a:r>
            <a:r>
              <a:rPr lang="en-US" sz="1800" b="0" i="1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  <a:hlinkClick r:id="rId3"/>
              </a:rPr>
              <a:t>https://gateway.okhistory.org</a:t>
            </a:r>
            <a:endParaRPr lang="en-US" b="0" dirty="0">
              <a:effectLst/>
            </a:endParaRPr>
          </a:p>
          <a:p>
            <a:r>
              <a:rPr lang="en-US" sz="1800" b="0" i="1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  <a:hlinkClick r:id="rId3"/>
              </a:rPr>
              <a:t>/ark:/67531/metadc1593803/m1/1/?q=charlie%3Cand%3E%20christian</a:t>
            </a:r>
            <a:r>
              <a:rPr lang="en-US" sz="1800" b="0" i="1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04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K20 Center. (n.d.) Painting a picture. Strategies. </a:t>
            </a:r>
            <a:r>
              <a:rPr lang="en-US" dirty="0">
                <a:hlinkClick r:id="rId3"/>
              </a:rPr>
              <a:t>https://learn.k20center.ou.edu/strategy/1331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590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Source: K20 Center. (n.d.). Why-Lighting. Strategies. </a:t>
            </a:r>
            <a:r>
              <a:rPr lang="en-US" dirty="0">
                <a:hlinkClick r:id="rId3"/>
              </a:rPr>
              <a:t>https://learn.k20center.ou.edu/strategy/128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05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Source:  K20 Center. (n.d.). Six Word Memoir. Strategies. </a:t>
            </a:r>
            <a:r>
              <a:rPr lang="en-US" sz="1800" b="0" i="0" u="sng" strike="noStrike" dirty="0">
                <a:solidFill>
                  <a:srgbClr val="2200CC"/>
                </a:solidFill>
                <a:effectLst/>
                <a:latin typeface="Arial" panose="020B0604020202020204" pitchFamily="34" charset="0"/>
                <a:hlinkClick r:id="rId3"/>
              </a:rPr>
              <a:t>https://learn.k20center.ou.edu/strategy/75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197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1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Source: Brewer, S. (2021). The History of Bricktown Mural: 3 Panels. [Photograph].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634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Brewer, S. (2021). The History of Bricktown Mural. Panel 1 [Photograph].</a:t>
            </a:r>
          </a:p>
        </p:txBody>
      </p:sp>
    </p:spTree>
    <p:extLst>
      <p:ext uri="{BB962C8B-B14F-4D97-AF65-F5344CB8AC3E}">
        <p14:creationId xmlns:p14="http://schemas.microsoft.com/office/powerpoint/2010/main" val="4003933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Brewer, S. (2021). The History of Bricktown Mural. Panel 2 [Photograph].</a:t>
            </a:r>
          </a:p>
        </p:txBody>
      </p:sp>
    </p:spTree>
    <p:extLst>
      <p:ext uri="{BB962C8B-B14F-4D97-AF65-F5344CB8AC3E}">
        <p14:creationId xmlns:p14="http://schemas.microsoft.com/office/powerpoint/2010/main" val="1196936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https://learn.k20center.ou.edu/strategy/60u)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7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1e52f4b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1e52f4b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K20 Center. (n.d.) Painting a picture. Strategies. </a:t>
            </a:r>
            <a:r>
              <a:rPr lang="en-US" dirty="0">
                <a:hlinkClick r:id="rId3"/>
              </a:rPr>
              <a:t>https://learn.k20center.ou.edu/strategy/1331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Source:  Page, Walter. (2012, Dec. 23). </a:t>
            </a:r>
            <a:r>
              <a:rPr lang="en-US" sz="11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Walter Page’s Blue Devils: Blue Devil Blues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[Radio Show]. YouTube.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sz="1100" b="0" i="0" u="sng" strike="noStrike" dirty="0">
                <a:solidFill>
                  <a:srgbClr val="2200CC"/>
                </a:solidFill>
                <a:effectLst/>
                <a:latin typeface="Arial" panose="020B0604020202020204" pitchFamily="34" charset="0"/>
                <a:hlinkClick r:id="rId3"/>
              </a:rPr>
              <a:t>https://www.youtube.com/watch</a:t>
            </a:r>
            <a:r>
              <a:rPr lang="en-US" sz="1100" b="0" i="0" u="sng" strike="noStrike" dirty="0">
                <a:solidFill>
                  <a:srgbClr val="2200CC"/>
                </a:solidFill>
                <a:effectLst/>
                <a:latin typeface="Arial" panose="020B0604020202020204" pitchFamily="34" charset="0"/>
                <a:hlinkClick r:id="rId4"/>
              </a:rPr>
              <a:t>?v=K51s5KBDZ9Y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Performance recorded in 1929.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4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Rushing, Jimmy. (2012, Feb. 27). </a:t>
            </a:r>
            <a:r>
              <a:rPr lang="en-US" sz="11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Going to Chicago.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[Music Video]. YouTube.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sz="1100" b="0" i="0" u="sng" strike="noStrike" dirty="0">
                <a:solidFill>
                  <a:srgbClr val="2200CC"/>
                </a:solidFill>
                <a:effectLst/>
                <a:latin typeface="Arial" panose="020B0604020202020204" pitchFamily="34" charset="0"/>
                <a:hlinkClick r:id="rId3"/>
              </a:rPr>
              <a:t>https://www.youtube.com/watch?v=xiETUJXRk7o&amp;t=11s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30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Source: Goodman, B. and C. Christian. (2013, Jan. 1). Flying home. [Music Video].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YouTube.</a:t>
            </a:r>
            <a:r>
              <a:rPr lang="en-US" sz="1800" b="0" i="0" u="sng" strike="noStrike" dirty="0" err="1">
                <a:solidFill>
                  <a:srgbClr val="2200CC"/>
                </a:solidFill>
                <a:effectLst/>
                <a:latin typeface="Arial" panose="020B0604020202020204" pitchFamily="34" charset="0"/>
                <a:hlinkClick r:id="rId3"/>
              </a:rPr>
              <a:t>https</a:t>
            </a:r>
            <a:r>
              <a:rPr lang="en-US" sz="1800" b="0" i="0" u="sng" strike="noStrike" dirty="0">
                <a:solidFill>
                  <a:srgbClr val="2200CC"/>
                </a:solidFill>
                <a:effectLst/>
                <a:latin typeface="Arial" panose="020B0604020202020204" pitchFamily="34" charset="0"/>
                <a:hlinkClick r:id="rId3"/>
              </a:rPr>
              <a:t>://www.youtube.com/watch?v=gn0hDIkvl0Y&amp;t=7s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 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881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K20 Center. (n.d.) Painting a picture. Strategies. </a:t>
            </a:r>
            <a:r>
              <a:rPr lang="en-US" dirty="0">
                <a:hlinkClick r:id="rId3"/>
              </a:rPr>
              <a:t>https://learn.k20center.ou.edu/strategy/1331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643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3575050" y="1428750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2"/>
          </p:nvPr>
        </p:nvSpPr>
        <p:spPr>
          <a:xfrm>
            <a:off x="457200" y="1428750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" name="Google Shape;45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600"/>
              <a:buFont typeface="Georgia"/>
              <a:buNone/>
              <a:defRPr sz="3600" b="0">
                <a:solidFill>
                  <a:srgbClr val="991B1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9pPr>
          </a:lstStyle>
          <a:p>
            <a:endParaRPr/>
          </a:p>
        </p:txBody>
      </p:sp>
      <p:pic>
        <p:nvPicPr>
          <p:cNvPr id="50" name="Google Shape;5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">
  <p:cSld name="Logo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blue">
  <p:cSld name="Title and body blu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A2836"/>
              </a:buClr>
              <a:buSzPts val="36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93700" algn="l"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55" name="Google Shape;5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ed">
  <p:cSld name="Title and body red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71D20"/>
              </a:buClr>
              <a:buSzPts val="3600"/>
              <a:buFont typeface="Calibri"/>
              <a:buNone/>
              <a:defRPr>
                <a:solidFill>
                  <a:srgbClr val="971D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93700" algn="l"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59" name="Google Shape;5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yellow">
  <p:cSld name="Title and body yellow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A8219"/>
              </a:buClr>
              <a:buSzPts val="36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93700" algn="l"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70" name="Google Shape;7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body" idx="3"/>
          </p:nvPr>
        </p:nvSpPr>
        <p:spPr>
          <a:xfrm>
            <a:off x="457200" y="1885950"/>
            <a:ext cx="4040188" cy="288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4"/>
          </p:nvPr>
        </p:nvSpPr>
        <p:spPr>
          <a:xfrm>
            <a:off x="4645027" y="1885950"/>
            <a:ext cx="4041775" cy="288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2" name="Google Shape;22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" name="Google Shape;2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" name="Google Shape;3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457200" y="1440064"/>
            <a:ext cx="4038600" cy="332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 sz="1800"/>
            </a:lvl2pPr>
            <a:lvl3pPr marL="1371600" lvl="2" indent="-295275" algn="l">
              <a:spcBef>
                <a:spcPts val="300"/>
              </a:spcBef>
              <a:spcAft>
                <a:spcPts val="0"/>
              </a:spcAft>
              <a:buSzPts val="1050"/>
              <a:buChar char="⚫"/>
              <a:defRPr sz="1500"/>
            </a:lvl3pPr>
            <a:lvl4pPr marL="1828800" lvl="3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body" idx="2"/>
          </p:nvPr>
        </p:nvSpPr>
        <p:spPr>
          <a:xfrm>
            <a:off x="4648200" y="1440064"/>
            <a:ext cx="4038600" cy="332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 sz="1800"/>
            </a:lvl2pPr>
            <a:lvl3pPr marL="1371600" lvl="2" indent="-295275" algn="l">
              <a:spcBef>
                <a:spcPts val="300"/>
              </a:spcBef>
              <a:spcAft>
                <a:spcPts val="0"/>
              </a:spcAft>
              <a:buSzPts val="1050"/>
              <a:buChar char="⚫"/>
              <a:defRPr sz="1500"/>
            </a:lvl3pPr>
            <a:lvl4pPr marL="1828800" lvl="3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" name="Google Shape;3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51s5KBDZ9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43A5-BEFE-4AF1-951E-2A6E6B601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0" u="none" strike="noStrike" dirty="0">
                <a:solidFill>
                  <a:srgbClr val="991B1E"/>
                </a:solidFill>
                <a:effectLst/>
                <a:latin typeface="Calibri" panose="020F0502020204030204" pitchFamily="34" charset="0"/>
              </a:rPr>
              <a:t>Painting a Picture: Music Inferences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2DF30-9208-45FA-B7F1-407FF924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451610"/>
            <a:ext cx="4599921" cy="2921456"/>
          </a:xfrm>
        </p:spPr>
        <p:txBody>
          <a:bodyPr>
            <a:normAutofit fontScale="62500" lnSpcReduction="20000"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3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 inference is a conclusion you  make based on your observations and prior knowledge.</a:t>
            </a:r>
            <a:endParaRPr lang="en-US" sz="3800" b="0" i="0" u="none" strike="noStrike" dirty="0">
              <a:solidFill>
                <a:srgbClr val="991B1E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Using your observations plus your prior knowledge, record your </a:t>
            </a:r>
            <a:r>
              <a:rPr lang="en-US" sz="3800" b="0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inferences</a:t>
            </a:r>
            <a:r>
              <a:rPr lang="en-US" sz="3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the “inferences” column of the chart.</a:t>
            </a:r>
            <a:endParaRPr lang="en-US" sz="3800" b="0" i="0" u="none" strike="noStrike" dirty="0">
              <a:solidFill>
                <a:srgbClr val="991B1E"/>
              </a:solidFill>
              <a:effectLst/>
              <a:latin typeface="Arial" panose="020B0604020202020204" pitchFamily="34" charset="0"/>
            </a:endParaRPr>
          </a:p>
          <a:p>
            <a:pPr marL="63500" indent="0">
              <a:buNone/>
            </a:pPr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D18A873-D750-4135-80BF-13B15686A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879" y="1776342"/>
            <a:ext cx="3427048" cy="198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50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73BE-77BC-46AD-8B00-A98E9EBA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Painting a Picture: Photograph Observations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B1AA3-9D92-449B-A616-23171080F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147" y="1451609"/>
            <a:ext cx="4474277" cy="3061059"/>
          </a:xfrm>
        </p:spPr>
        <p:txBody>
          <a:bodyPr>
            <a:normAutofit fontScale="77500" lnSpcReduction="20000"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 observation is anything you see in the photographs and their captions.</a:t>
            </a:r>
            <a:endParaRPr lang="en-US" sz="2800" b="0" i="0" u="none" strike="noStrike" dirty="0">
              <a:solidFill>
                <a:srgbClr val="991B1E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 you examine the photographs in the next three slides, record your observations in the “observations” column of the chart.</a:t>
            </a:r>
            <a:endParaRPr lang="en-US" sz="2800" b="0" i="0" u="none" strike="noStrike" dirty="0">
              <a:solidFill>
                <a:srgbClr val="991B1E"/>
              </a:solidFill>
              <a:effectLst/>
              <a:latin typeface="Arial" panose="020B0604020202020204" pitchFamily="34" charset="0"/>
            </a:endParaRPr>
          </a:p>
          <a:p>
            <a:pPr marL="63500" indent="0" rtl="0" fontAlgn="base">
              <a:spcBef>
                <a:spcPts val="520"/>
              </a:spcBef>
              <a:spcAft>
                <a:spcPts val="0"/>
              </a:spcAft>
              <a:buNone/>
            </a:pPr>
            <a:br>
              <a:rPr lang="en-US" b="0" dirty="0">
                <a:effectLst/>
              </a:rPr>
            </a:b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359BCD3-48BD-4A97-894E-D11E8D2B5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707" y="1838872"/>
            <a:ext cx="3555375" cy="205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2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CD394-5245-4CDE-84EB-A04010BD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991B1E"/>
                </a:solidFill>
                <a:effectLst/>
                <a:latin typeface="Calibri" panose="020F0502020204030204" pitchFamily="34" charset="0"/>
              </a:rPr>
              <a:t>Document Set 1:</a:t>
            </a:r>
            <a:br>
              <a:rPr lang="en-US" b="0" dirty="0">
                <a:effectLst/>
              </a:rPr>
            </a:br>
            <a:r>
              <a:rPr lang="en-US" sz="1800" b="1" i="0" u="none" strike="noStrike" dirty="0">
                <a:solidFill>
                  <a:srgbClr val="991B1E"/>
                </a:solidFill>
                <a:effectLst/>
                <a:latin typeface="Calibri" panose="020F0502020204030204" pitchFamily="34" charset="0"/>
              </a:rPr>
              <a:t>Photographs: Oklahoma City Blue Devils </a:t>
            </a: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dirty="0"/>
            </a:br>
            <a:r>
              <a:rPr lang="en-US" b="1" dirty="0">
                <a:effectLst/>
              </a:rPr>
              <a:t>Document Set 1: Photographs: </a:t>
            </a:r>
            <a:br>
              <a:rPr lang="en-US" b="1" dirty="0">
                <a:effectLst/>
              </a:rPr>
            </a:br>
            <a:r>
              <a:rPr lang="en-US" b="1" dirty="0">
                <a:effectLst/>
              </a:rPr>
              <a:t>Oklahoma City Blue Devils</a:t>
            </a:r>
            <a:endParaRPr lang="en-US" b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327E31A-FD65-4CB0-86D9-0E58DCBFF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4" y="1804086"/>
            <a:ext cx="3547328" cy="25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EE4DF2A-D5EC-4594-B6AC-98EA68596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903" y="1809249"/>
            <a:ext cx="3513372" cy="256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5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47AF2-8807-49B6-9978-2169176C7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1800" b="1" i="0" u="none" strike="noStrike" dirty="0">
                <a:solidFill>
                  <a:srgbClr val="991B1E"/>
                </a:solidFill>
                <a:effectLst/>
                <a:latin typeface="Calibri" panose="020F0502020204030204" pitchFamily="34" charset="0"/>
              </a:rPr>
            </a:br>
            <a:br>
              <a:rPr lang="en-US" sz="1800" b="1" i="0" u="none" strike="noStrike" dirty="0">
                <a:solidFill>
                  <a:srgbClr val="991B1E"/>
                </a:solidFill>
                <a:effectLst/>
                <a:latin typeface="Calibri" panose="020F0502020204030204" pitchFamily="34" charset="0"/>
              </a:rPr>
            </a:br>
            <a:br>
              <a:rPr lang="en-US" sz="1800" b="1" i="0" u="none" strike="noStrike" dirty="0">
                <a:solidFill>
                  <a:srgbClr val="991B1E"/>
                </a:solidFill>
                <a:effectLst/>
                <a:latin typeface="Calibri" panose="020F0502020204030204" pitchFamily="34" charset="0"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r>
              <a:rPr lang="en-US" b="0" dirty="0">
                <a:effectLst/>
              </a:rPr>
              <a:t>Document Set 2: </a:t>
            </a: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dirty="0"/>
            </a:br>
            <a:r>
              <a:rPr lang="en-US" sz="4000" b="1" dirty="0">
                <a:effectLst/>
              </a:rPr>
              <a:t>Document Set 2:         </a:t>
            </a:r>
            <a:br>
              <a:rPr lang="en-US" sz="4000" b="1" dirty="0">
                <a:effectLst/>
              </a:rPr>
            </a:br>
            <a:r>
              <a:rPr lang="en-US" sz="4000" b="1" dirty="0">
                <a:effectLst/>
              </a:rPr>
              <a:t>Photographs: Jimmy Rushing</a:t>
            </a:r>
            <a:endParaRPr lang="en-US" sz="4000" b="1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58A27766-0FD5-4251-A462-1013E1C4A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69" y="1521384"/>
            <a:ext cx="3230895" cy="312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A3F4CF-4727-4161-8181-0630EDADD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11" y="1505012"/>
            <a:ext cx="3547543" cy="313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5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3973-D959-42E3-9532-37B45D33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Document Set 3: </a:t>
            </a:r>
            <a:br>
              <a:rPr lang="en-US" b="1" dirty="0"/>
            </a:br>
            <a:r>
              <a:rPr lang="en-US" b="1" dirty="0"/>
              <a:t>Photographs: Charlie Christian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BB490086-5839-4909-AD22-285F658FD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75" y="1483816"/>
            <a:ext cx="7050780" cy="105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176047C5-CCF6-4AA8-87C1-AC3F36B0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4" y="2702858"/>
            <a:ext cx="3231458" cy="228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8E7A316E-DA95-4E3C-B7CE-6ECABFFF3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7701" y="2670251"/>
            <a:ext cx="3443216" cy="235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4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654B5-37DE-4D00-8DBC-244A085E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0" u="none" strike="noStrike" dirty="0">
                <a:solidFill>
                  <a:srgbClr val="991B1E"/>
                </a:solidFill>
                <a:effectLst/>
                <a:latin typeface="Calibri" panose="020F0502020204030204" pitchFamily="34" charset="0"/>
              </a:rPr>
              <a:t>Painting a Picture - Photograph Inferences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DCE3C-6BC6-48A5-9EFC-B98C5D2D6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1609"/>
            <a:ext cx="4833756" cy="3361205"/>
          </a:xfrm>
        </p:spPr>
        <p:txBody>
          <a:bodyPr>
            <a:normAutofit lnSpcReduction="10000"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 inference is a conclusion you make based on your observations and prior knowledge.</a:t>
            </a:r>
            <a:endParaRPr lang="en-US" sz="2400" b="0" i="0" u="none" strike="noStrike" dirty="0">
              <a:solidFill>
                <a:srgbClr val="991B1E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Using your observations, plus your prior knowledge, record your inferences in the “inferences” column of the chart.</a:t>
            </a:r>
            <a:endParaRPr lang="en-US" sz="2400" b="0" i="0" u="none" strike="noStrike" dirty="0">
              <a:solidFill>
                <a:srgbClr val="991B1E"/>
              </a:solidFill>
              <a:effectLst/>
              <a:latin typeface="Arial" panose="020B0604020202020204" pitchFamily="34" charset="0"/>
            </a:endParaRPr>
          </a:p>
          <a:p>
            <a:pPr marL="63500" indent="0">
              <a:buNone/>
            </a:pPr>
            <a:br>
              <a:rPr lang="en-US" b="0" dirty="0">
                <a:effectLst/>
              </a:rPr>
            </a:b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3664B78-E392-412C-A729-81CDD11F9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12" y="1782402"/>
            <a:ext cx="3416568" cy="197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0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9614-DBE6-4C89-B4DA-517FD944D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Why-Lighting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DF4FF-E929-46D4-BB29-3BDC3C7C8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5545731" cy="3375166"/>
          </a:xfrm>
        </p:spPr>
        <p:txBody>
          <a:bodyPr>
            <a:normAutofit fontScale="92500" lnSpcReduction="10000"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 you read the article, 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Deep Deuce and the Cultivation of Jazz in Oklahoma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Why-Light any information that helps to answer this question:</a:t>
            </a:r>
            <a:endParaRPr lang="en-US" b="0" i="0" u="none" strike="noStrike" dirty="0">
              <a:solidFill>
                <a:srgbClr val="991B1E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9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 did Oklahoma musicians contribute to the evolution of jazz music?</a:t>
            </a:r>
            <a:endParaRPr lang="en-US" sz="1900" b="0" i="0" u="none" strike="noStrike" dirty="0">
              <a:solidFill>
                <a:srgbClr val="DCBA25"/>
              </a:solidFill>
              <a:effectLst/>
              <a:latin typeface="Noto Sans Symbols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Justify your decision with notes in the margins that explain your reasoning.</a:t>
            </a:r>
            <a:endParaRPr lang="en-US" b="0" i="0" u="none" strike="noStrike" dirty="0">
              <a:solidFill>
                <a:srgbClr val="991B1E"/>
              </a:solidFill>
              <a:effectLst/>
              <a:latin typeface="Arial" panose="020B0604020202020204" pitchFamily="34" charset="0"/>
            </a:endParaRPr>
          </a:p>
          <a:p>
            <a:pPr marL="63500" indent="0">
              <a:buNone/>
            </a:pPr>
            <a:br>
              <a:rPr lang="en-US" b="0" dirty="0">
                <a:effectLst/>
              </a:rPr>
            </a:br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DD4B04C-D600-4D3B-B6D5-9F70AE78E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62" y="1221963"/>
            <a:ext cx="2938238" cy="149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77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7348-026D-41DD-B3D6-D05DE1FDB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Six-Word Memoirs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A8541-DED5-4B6D-B552-67ED36798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5095511" cy="3291840"/>
          </a:xfrm>
        </p:spPr>
        <p:txBody>
          <a:bodyPr>
            <a:normAutofit/>
          </a:bodyPr>
          <a:lstStyle/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Construct a “memoir” that is exactly six words and captures the significance of the following:</a:t>
            </a:r>
            <a:endParaRPr lang="en-US" sz="2400" b="0" i="0" u="none" strike="noStrike" dirty="0">
              <a:solidFill>
                <a:srgbClr val="991B1E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Blue Devils</a:t>
            </a:r>
            <a:endParaRPr lang="en-US" sz="2000" b="0" i="0" u="none" strike="noStrike" dirty="0">
              <a:solidFill>
                <a:srgbClr val="DCBA25"/>
              </a:solidFill>
              <a:effectLst/>
              <a:latin typeface="Noto Sans Symbols"/>
            </a:endParaRPr>
          </a:p>
          <a:p>
            <a:pPr lvl="1"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Jimmy Rushing</a:t>
            </a:r>
            <a:endParaRPr lang="en-US" sz="2000" b="0" i="0" u="none" strike="noStrike" dirty="0">
              <a:solidFill>
                <a:srgbClr val="DCBA25"/>
              </a:solidFill>
              <a:effectLst/>
              <a:latin typeface="Noto Sans Symbols"/>
            </a:endParaRPr>
          </a:p>
          <a:p>
            <a:pPr lvl="1"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Charlie Christian</a:t>
            </a:r>
            <a:endParaRPr lang="en-US" sz="2000" b="0" i="0" u="none" strike="noStrike" dirty="0">
              <a:solidFill>
                <a:srgbClr val="DCBA25"/>
              </a:solidFill>
              <a:effectLst/>
              <a:latin typeface="Noto Sans Symbols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sz="2400" b="0" i="0" u="none" strike="noStrike" dirty="0">
              <a:solidFill>
                <a:srgbClr val="991B1E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CFAC3B7E-3F6A-412D-A908-ECB41774B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5926149" y="732915"/>
            <a:ext cx="2203402" cy="338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8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B704-0975-4FF3-A780-CAF78A99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Bricktown Mural – 3 Panels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A367E1C-8803-4A07-B42C-584A13196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48" y="1476303"/>
            <a:ext cx="6261197" cy="341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88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9798F-55C7-47D2-A40C-3F295BF10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857250"/>
          </a:xfrm>
        </p:spPr>
        <p:txBody>
          <a:bodyPr/>
          <a:lstStyle/>
          <a:p>
            <a:r>
              <a:rPr lang="en-US" b="1" dirty="0"/>
              <a:t>Bricktown Mural – Panel 1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18FCE64-6572-42A2-8109-561B1727C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25" y="1094948"/>
            <a:ext cx="3884454" cy="401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78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Jazz in Oklahoma</a:t>
            </a:r>
            <a:endParaRPr dirty="0"/>
          </a:p>
        </p:txBody>
      </p:sp>
      <p:sp>
        <p:nvSpPr>
          <p:cNvPr id="80" name="Google Shape;80;p2"/>
          <p:cNvSpPr txBox="1"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marR="34289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The Contributions of Oklahoma’s Jazz Musicians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0712-2CDC-44E6-A3D1-ED652F73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01212"/>
            <a:ext cx="8305800" cy="857250"/>
          </a:xfrm>
        </p:spPr>
        <p:txBody>
          <a:bodyPr/>
          <a:lstStyle/>
          <a:p>
            <a:r>
              <a:rPr lang="en-US" b="1" dirty="0"/>
              <a:t>Bricktown Mural – Panel 2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E98170AF-ACFE-4CD4-A476-7BF79ABD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48" y="1092150"/>
            <a:ext cx="3807674" cy="395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8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350A-2AAF-4B45-B3E0-83EA181B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Small Group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6455B-BF36-4ADA-9F41-BE2EC3165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4809325" cy="3291840"/>
          </a:xfrm>
        </p:spPr>
        <p:txBody>
          <a:bodyPr/>
          <a:lstStyle/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story does the mural tell?</a:t>
            </a:r>
            <a:endParaRPr lang="en-US" b="0" dirty="0">
              <a:effectLst/>
            </a:endParaRPr>
          </a:p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purpose does the mural serve?</a:t>
            </a:r>
            <a:endParaRPr lang="en-US" sz="2600" b="0" i="0" u="none" strike="noStrike" dirty="0">
              <a:solidFill>
                <a:srgbClr val="991B1E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A8F1101-3E5A-47CE-99A7-0D89E2F19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209" y="1287351"/>
            <a:ext cx="3088829" cy="22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11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44819-7488-4CCE-8B8F-0BCD3A56B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Small Group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95301-D4DE-4066-AA19-7E6383B5C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6603224" cy="3291840"/>
          </a:xfrm>
        </p:spPr>
        <p:txBody>
          <a:bodyPr/>
          <a:lstStyle/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 do these murals help us, as a collective society or community, remember our past and honor the legacy of those who have come before us?  </a:t>
            </a:r>
            <a:endParaRPr lang="en-US" sz="2400" b="0" i="0" u="none" strike="noStrike" dirty="0">
              <a:solidFill>
                <a:srgbClr val="991B1E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Why is it important to do so?</a:t>
            </a:r>
            <a:endParaRPr lang="en-US" sz="2400" b="0" i="0" u="none" strike="noStrike" dirty="0">
              <a:solidFill>
                <a:srgbClr val="991B1E"/>
              </a:solidFill>
              <a:effectLst/>
              <a:latin typeface="Arial" panose="020B0604020202020204" pitchFamily="34" charset="0"/>
            </a:endParaRPr>
          </a:p>
          <a:p>
            <a:pPr marL="635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94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A925C7-A39D-43DA-A2F2-B0E8679B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7109"/>
            <a:ext cx="8229600" cy="857250"/>
          </a:xfrm>
        </p:spPr>
        <p:txBody>
          <a:bodyPr/>
          <a:lstStyle/>
          <a:p>
            <a:r>
              <a:rPr lang="en-US" dirty="0"/>
              <a:t>Fiction and Facts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7C2F4B-335D-43FF-92EE-8C690CF31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1609"/>
            <a:ext cx="5474043" cy="3404781"/>
          </a:xfrm>
        </p:spPr>
        <p:txBody>
          <a:bodyPr>
            <a:normAutofit fontScale="77500" lnSpcReduction="20000"/>
          </a:bodyPr>
          <a:lstStyle/>
          <a:p>
            <a:pPr marL="577850" indent="-514350">
              <a:buFont typeface="+mj-lt"/>
              <a:buAutoNum type="arabicPeriod"/>
            </a:pPr>
            <a:r>
              <a:rPr lang="en-US" sz="3100" dirty="0"/>
              <a:t>Even though jazz is rooted in both the musical traditions of West Africa and Europe, it is considered an American art form. </a:t>
            </a:r>
          </a:p>
          <a:p>
            <a:pPr marL="577850" indent="-514350">
              <a:buFont typeface="+mj-lt"/>
              <a:buAutoNum type="arabicPeriod"/>
            </a:pPr>
            <a:r>
              <a:rPr lang="en-US" sz="3100" dirty="0"/>
              <a:t>Jazz music was originally developed by Black musicians across the American South.</a:t>
            </a:r>
          </a:p>
          <a:p>
            <a:pPr marL="577850" indent="-514350">
              <a:buFont typeface="+mj-lt"/>
              <a:buAutoNum type="arabicPeriod"/>
            </a:pPr>
            <a:r>
              <a:rPr lang="en-US" sz="3100" dirty="0"/>
              <a:t>Oklahoma City, Oklahoma, is considered the birthplace of jazz music.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BF61B8-9591-4F3C-ADA2-2F4E19230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62" y="1186249"/>
            <a:ext cx="1396344" cy="242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8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27C10-8BB2-4B3C-B0F0-EE5BDF8FD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3" y="523957"/>
            <a:ext cx="7789947" cy="1021842"/>
          </a:xfrm>
        </p:spPr>
        <p:txBody>
          <a:bodyPr/>
          <a:lstStyle/>
          <a:p>
            <a:r>
              <a:rPr lang="en-US" dirty="0"/>
              <a:t>Essential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A1B1B-CBCD-49A0-A103-CBD3FED2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2080124"/>
          </a:xfrm>
        </p:spPr>
        <p:txBody>
          <a:bodyPr>
            <a:normAutofit fontScale="92500" lnSpcReduction="10000"/>
          </a:bodyPr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How did Oklahoma jazz musicians contribute to the evolution of jazz music?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Why and how do we honor the contributions of people of the past?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1e52f4b48_0_0"/>
          <p:cNvSpPr txBox="1">
            <a:spLocks noGrp="1"/>
          </p:cNvSpPr>
          <p:nvPr>
            <p:ph type="title"/>
          </p:nvPr>
        </p:nvSpPr>
        <p:spPr>
          <a:xfrm>
            <a:off x="499460" y="601404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Objectives</a:t>
            </a:r>
            <a:endParaRPr dirty="0"/>
          </a:p>
        </p:txBody>
      </p:sp>
      <p:sp>
        <p:nvSpPr>
          <p:cNvPr id="86" name="Google Shape;86;g71e52f4b48_0_0"/>
          <p:cNvSpPr txBox="1">
            <a:spLocks noGrp="1"/>
          </p:cNvSpPr>
          <p:nvPr>
            <p:ph type="body" idx="1"/>
          </p:nvPr>
        </p:nvSpPr>
        <p:spPr>
          <a:xfrm>
            <a:off x="539620" y="1880216"/>
            <a:ext cx="6821918" cy="2661879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Describe the contributions of Oklahoma jazz musicians, including the Oklahoma City Blue Devils, Jimmy Rushing, and Charlie Christian.</a:t>
            </a:r>
          </a:p>
          <a:p>
            <a:pPr marL="228600" indent="0" rtl="0" fontAlgn="base">
              <a:spcBef>
                <a:spcPts val="520"/>
              </a:spcBef>
              <a:spcAft>
                <a:spcPts val="0"/>
              </a:spcAft>
            </a:pPr>
            <a:endParaRPr lang="en-US" sz="24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Analyze how the contributions of Oklahoma’s jazz musicians are honored and remembered today.</a:t>
            </a:r>
            <a:endParaRPr lang="en-US" sz="24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sz="3600" b="1" i="0" u="none" strike="noStrike" dirty="0">
                <a:solidFill>
                  <a:srgbClr val="991B1E"/>
                </a:solidFill>
                <a:effectLst/>
                <a:latin typeface="Calibri" panose="020F0502020204030204" pitchFamily="34" charset="0"/>
              </a:rPr>
              <a:t>Painting a Picture: Music Observations</a:t>
            </a:r>
            <a:endParaRPr dirty="0"/>
          </a:p>
        </p:txBody>
      </p: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457200" y="1557869"/>
            <a:ext cx="4874741" cy="1770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 observation is anything you see or hear in the resources.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 you engage with articles, music recordings, and photographs, record your </a:t>
            </a:r>
            <a:r>
              <a:rPr lang="en-US" sz="2400" b="0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observations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the “observations” column of the chart.</a:t>
            </a:r>
            <a:endParaRPr lang="en-US" sz="2400" b="0" i="0" u="none" strike="noStrike" dirty="0">
              <a:solidFill>
                <a:srgbClr val="991B1E"/>
              </a:solidFill>
              <a:effectLst/>
              <a:latin typeface="Arial" panose="020B0604020202020204" pitchFamily="34" charset="0"/>
            </a:endParaRPr>
          </a:p>
          <a:p>
            <a:pPr marL="63500" indent="0" rtl="0" fontAlgn="base">
              <a:spcBef>
                <a:spcPts val="520"/>
              </a:spcBef>
              <a:spcAft>
                <a:spcPts val="0"/>
              </a:spcAft>
              <a:buNone/>
            </a:pP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1C2EA-1B78-441E-B78E-BE843A654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835" y="1984677"/>
            <a:ext cx="2815185" cy="162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4C23C2-B69F-4986-BF31-CAAD0DB22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46" y="336536"/>
            <a:ext cx="8229600" cy="857250"/>
          </a:xfrm>
        </p:spPr>
        <p:txBody>
          <a:bodyPr>
            <a:normAutofit/>
          </a:bodyPr>
          <a:lstStyle/>
          <a:p>
            <a:r>
              <a:rPr lang="en-US" b="1" i="1" u="none" strike="noStrike" dirty="0">
                <a:solidFill>
                  <a:srgbClr val="991B1E"/>
                </a:solidFill>
                <a:effectLst/>
                <a:latin typeface="Calibri" panose="020F0502020204030204" pitchFamily="34" charset="0"/>
              </a:rPr>
              <a:t>Blue Devil Blues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C87F08-A09D-40A6-975C-F9EABFC40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0" indent="0">
              <a:buNone/>
            </a:pPr>
            <a:r>
              <a:rPr lang="en-US" b="0" dirty="0">
                <a:effectLst/>
              </a:rPr>
              <a:t>     </a:t>
            </a:r>
            <a:endParaRPr lang="en-US" dirty="0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6BB00162-B550-45A6-A1D0-C884B7A25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3" r="6168"/>
          <a:stretch/>
        </p:blipFill>
        <p:spPr>
          <a:xfrm>
            <a:off x="1424116" y="1238766"/>
            <a:ext cx="5029199" cy="38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0D43C-3CC3-482E-8FD4-33678EDB3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Goin</a:t>
            </a:r>
            <a:r>
              <a:rPr lang="en-US" b="1" dirty="0"/>
              <a:t>’ to Chicago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7745F-0C54-4E03-871F-A77728B47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378" y="1361468"/>
            <a:ext cx="5101281" cy="35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4AE51-2B85-447F-8245-C155BDF29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Flying Home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F2BFF-C97D-492D-B23D-39D69B1B70D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84202" y="1450975"/>
            <a:ext cx="3891435" cy="3414191"/>
          </a:xfrm>
        </p:spPr>
        <p:txBody>
          <a:bodyPr/>
          <a:lstStyle/>
          <a:p>
            <a:pPr marL="63500" indent="0">
              <a:buNone/>
            </a:pPr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95FB1B-BE35-4715-8E64-9C6F8E411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179" y="1450975"/>
            <a:ext cx="3672913" cy="333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ARN theme">
  <a:themeElements>
    <a:clrScheme name="Custom 11">
      <a:dk1>
        <a:srgbClr val="000000"/>
      </a:dk1>
      <a:lt1>
        <a:srgbClr val="FFFFFF"/>
      </a:lt1>
      <a:dk2>
        <a:srgbClr val="534949"/>
      </a:dk2>
      <a:lt2>
        <a:srgbClr val="F2E6B7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5D94C1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089A2566-F2FA-42B7-A0FD-FC4C85F5DDD0}" vid="{FE704F95-DC72-4E84-A9C3-F7ED54C7FE32}"/>
    </a:ext>
  </a:extLst>
</a:theme>
</file>

<file path=ppt/theme/theme2.xml><?xml version="1.0" encoding="utf-8"?>
<a:theme xmlns:a="http://schemas.openxmlformats.org/drawingml/2006/main" name="LEARN theme">
  <a:themeElements>
    <a:clrScheme name="Custom 11">
      <a:dk1>
        <a:srgbClr val="000000"/>
      </a:dk1>
      <a:lt1>
        <a:srgbClr val="FFFFFF"/>
      </a:lt1>
      <a:dk2>
        <a:srgbClr val="534949"/>
      </a:dk2>
      <a:lt2>
        <a:srgbClr val="F2E6B7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5D94C1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089A2566-F2FA-42B7-A0FD-FC4C85F5DDD0}" vid="{7D4B4E81-3454-4D00-8AE0-19258DA9265E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81ECC0E692C48A0B148E61CFECC3A" ma:contentTypeVersion="12" ma:contentTypeDescription="Create a new document." ma:contentTypeScope="" ma:versionID="6032c95b1214d194c89b77317faffa72">
  <xsd:schema xmlns:xsd="http://www.w3.org/2001/XMLSchema" xmlns:xs="http://www.w3.org/2001/XMLSchema" xmlns:p="http://schemas.microsoft.com/office/2006/metadata/properties" xmlns:ns3="966e68ee-ec3c-4f12-bd4f-fedbbec8de0b" xmlns:ns4="d06b737b-b789-4524-96b5-d3d460658ae2" targetNamespace="http://schemas.microsoft.com/office/2006/metadata/properties" ma:root="true" ma:fieldsID="1a9859e18f99c4d8ce53eb7baf51b1eb" ns3:_="" ns4:_="">
    <xsd:import namespace="966e68ee-ec3c-4f12-bd4f-fedbbec8de0b"/>
    <xsd:import namespace="d06b737b-b789-4524-96b5-d3d460658a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e68ee-ec3c-4f12-bd4f-fedbbec8de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b737b-b789-4524-96b5-d3d460658a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2FA1A1-8159-4191-9BD5-4FDF57BEFF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6e68ee-ec3c-4f12-bd4f-fedbbec8de0b"/>
    <ds:schemaRef ds:uri="d06b737b-b789-4524-96b5-d3d460658a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B0BF18-4594-490C-BADF-E0D80F3080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8D88A1-2795-444A-8695-BA8F68ED2C6C}">
  <ds:schemaRefs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d06b737b-b789-4524-96b5-d3d460658ae2"/>
    <ds:schemaRef ds:uri="http://schemas.microsoft.com/office/2006/documentManagement/types"/>
    <ds:schemaRef ds:uri="http://purl.org/dc/dcmitype/"/>
    <ds:schemaRef ds:uri="966e68ee-ec3c-4f12-bd4f-fedbbec8de0b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2102</TotalTime>
  <Words>1186</Words>
  <Application>Microsoft Office PowerPoint</Application>
  <PresentationFormat>On-screen Show (16:9)</PresentationFormat>
  <Paragraphs>80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Noto Sans Symbols</vt:lpstr>
      <vt:lpstr>Wingdings</vt:lpstr>
      <vt:lpstr>Georgia</vt:lpstr>
      <vt:lpstr>Calibri</vt:lpstr>
      <vt:lpstr>Constantia</vt:lpstr>
      <vt:lpstr>Arial</vt:lpstr>
      <vt:lpstr>LEARN theme</vt:lpstr>
      <vt:lpstr>LEARN theme</vt:lpstr>
      <vt:lpstr>PowerPoint Presentation</vt:lpstr>
      <vt:lpstr>Jazz in Oklahoma</vt:lpstr>
      <vt:lpstr>Fiction and Facts</vt:lpstr>
      <vt:lpstr>Essential Questions</vt:lpstr>
      <vt:lpstr>Lesson Objectives</vt:lpstr>
      <vt:lpstr>Painting a Picture: Music Observations</vt:lpstr>
      <vt:lpstr>Blue Devil Blues</vt:lpstr>
      <vt:lpstr>Goin’ to Chicago</vt:lpstr>
      <vt:lpstr>Flying Home</vt:lpstr>
      <vt:lpstr>Painting a Picture: Music Inferences</vt:lpstr>
      <vt:lpstr>Painting a Picture: Photograph Observations</vt:lpstr>
      <vt:lpstr>Document Set 1: Photographs: Oklahoma City Blue Devils      Document Set 1: Photographs:  Oklahoma City Blue Devils</vt:lpstr>
      <vt:lpstr>      Document Set 2:       Document Set 2:          Photographs: Jimmy Rushing</vt:lpstr>
      <vt:lpstr>Document Set 3:  Photographs: Charlie Christian</vt:lpstr>
      <vt:lpstr>Painting a Picture - Photograph Inferences</vt:lpstr>
      <vt:lpstr>Why-Lighting</vt:lpstr>
      <vt:lpstr>Six-Word Memoirs</vt:lpstr>
      <vt:lpstr>Bricktown Mural – 3 Panels</vt:lpstr>
      <vt:lpstr>Bricktown Mural – Panel 1</vt:lpstr>
      <vt:lpstr>Bricktown Mural – Panel 2</vt:lpstr>
      <vt:lpstr>Small Group Discussion</vt:lpstr>
      <vt:lpstr>Small Group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K20 Center</dc:creator>
  <cp:lastModifiedBy>McLeod Porter, Delma</cp:lastModifiedBy>
  <cp:revision>17</cp:revision>
  <dcterms:modified xsi:type="dcterms:W3CDTF">2021-06-16T21:52:52Z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0x010100BB981ECC0E692C48A0B148E61CFECC3A</vt:lpwstr>
  </property>
</Properties>
</file>