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1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onstantia" panose="02030602050306030303" pitchFamily="18" charset="0"/>
      <p:regular r:id="rId25"/>
      <p:bold r:id="rId26"/>
      <p:italic r:id="rId27"/>
      <p:boldItalic r:id="rId28"/>
    </p:embeddedFont>
    <p:embeddedFont>
      <p:font typeface="Georgia" panose="02040502050405020303" pitchFamily="18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gZqtwCLmw7YPk4aVqH6f7yOhT+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6B6FAF6-358B-48EE-A500-19119DB3AE88}">
  <a:tblStyle styleId="{16B6FAF6-358B-48EE-A500-19119DB3AE88}" styleName="Table_0">
    <a:wholeTbl>
      <a:tcTxStyle b="off" i="off">
        <a:font>
          <a:latin typeface="Constantia"/>
          <a:ea typeface="Constantia"/>
          <a:cs typeface="Constanti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8F3E7"/>
          </a:solidFill>
        </a:fill>
      </a:tcStyle>
    </a:wholeTbl>
    <a:band1H>
      <a:tcTxStyle/>
      <a:tcStyle>
        <a:tcBdr/>
        <a:fill>
          <a:solidFill>
            <a:srgbClr val="F2E6C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2E6C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onstantia"/>
          <a:ea typeface="Constantia"/>
          <a:cs typeface="Constantia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onstantia"/>
          <a:ea typeface="Constantia"/>
          <a:cs typeface="Constantia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onstantia"/>
          <a:ea typeface="Constantia"/>
          <a:cs typeface="Constanti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onstantia"/>
          <a:ea typeface="Constantia"/>
          <a:cs typeface="Constanti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61" d="100"/>
          <a:sy n="161" d="100"/>
        </p:scale>
        <p:origin x="7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Text-x-generic_with_pencil.svg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-sa/3.0/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u="sng">
                <a:solidFill>
                  <a:schemeClr val="hlink"/>
                </a:solidFill>
                <a:hlinkClick r:id="rId3"/>
              </a:rPr>
              <a:t>This Photo</a:t>
            </a:r>
            <a:r>
              <a:rPr lang="en-US" sz="1100"/>
              <a:t> by Unknown Author is licensed under </a:t>
            </a:r>
            <a:r>
              <a:rPr lang="en-US" sz="1100" u="sng">
                <a:solidFill>
                  <a:schemeClr val="hlink"/>
                </a:solidFill>
                <a:hlinkClick r:id="rId4"/>
              </a:rPr>
              <a:t>CC BY-SA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Image source: </a:t>
            </a:r>
            <a:r>
              <a:rPr lang="en-US"/>
              <a:t>McFadden Publications, Inc. (1939, November).</a:t>
            </a:r>
            <a:r>
              <a:rPr lang="en-US" i="1"/>
              <a:t> Photograph of John Steinbeck.</a:t>
            </a:r>
            <a:r>
              <a:rPr lang="en-US"/>
              <a:t> Wikimedia Commons. https://commons.wikimedia.org/wiki/File:John-Steinbeck-1939.jpg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Image source: </a:t>
            </a:r>
            <a:r>
              <a:rPr lang="en-US"/>
              <a:t>McFadden Publications, Inc. (1939, November). </a:t>
            </a:r>
            <a:r>
              <a:rPr lang="en-US" i="1"/>
              <a:t>Photograph of John Steinbeck.</a:t>
            </a:r>
            <a:r>
              <a:rPr lang="en-US"/>
              <a:t> Wikimedia Commons. https://commons.wikimedia.org/wiki/File:John-Steinbeck-1939.jpg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Source: </a:t>
            </a:r>
            <a:r>
              <a:rPr lang="en-US" sz="11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Franklin D. Roosevelt Presidential Library &amp; Museum. (1935). </a:t>
            </a:r>
            <a:r>
              <a:rPr lang="en-US" sz="1100" b="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School--Alabama</a:t>
            </a:r>
            <a:r>
              <a:rPr lang="en-US" sz="11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[Image]. http://www.fdrlibrary.marist.edu/archives/collections/franklin/index.php?p=digitallibrary/digitalcontent&amp;id=3325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This photograph is in the public domain.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Source:  </a:t>
            </a:r>
            <a:r>
              <a:rPr lang="en-US" sz="11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Franklin D. Roosevelt Presidential Library and Museum.</a:t>
            </a:r>
            <a:r>
              <a:rPr lang="en-US"/>
              <a:t> (</a:t>
            </a:r>
            <a:r>
              <a:rPr lang="en-US" sz="11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1935). </a:t>
            </a:r>
            <a:r>
              <a:rPr lang="en-US" sz="1100" b="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Migrants</a:t>
            </a:r>
            <a:r>
              <a:rPr lang="en-US" sz="11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[Image]. http://www.fdrlibrary.marist.edu/archives/collections/franklin/index.php?p=digitallibrary/digitalcontent&amp;id=3508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The photograph is in the public domain.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Source: </a:t>
            </a:r>
            <a:r>
              <a:rPr lang="en-US"/>
              <a:t>National Archives. (n.d.). </a:t>
            </a:r>
            <a:r>
              <a:rPr lang="en-US" i="1"/>
              <a:t>Social Security: Public Health nursing made available through child welfare services</a:t>
            </a:r>
            <a:r>
              <a:rPr lang="en-US"/>
              <a:t> [Image]. Franklin D. Roosevelt Library Public Domain Photographs, 1882-1962. https://catalog.archives.gov/id/195887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This photograph is in the public domain.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 </a:t>
            </a:r>
            <a:r>
              <a:rPr lang="en-US" sz="11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Franklin D. Roosevelt Presidential Library and Museum. (1936, June). </a:t>
            </a:r>
            <a:r>
              <a:rPr lang="en-US" sz="1100" b="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Works Progress Administration. Washington, DC</a:t>
            </a:r>
            <a:r>
              <a:rPr lang="en-US" i="1"/>
              <a:t>.</a:t>
            </a:r>
            <a:r>
              <a:rPr lang="en-US" sz="1100" b="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i="1"/>
              <a:t>U</a:t>
            </a:r>
            <a:r>
              <a:rPr lang="en-US" sz="1100" b="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nemployed shown at Volunteers of America soup kitchen</a:t>
            </a:r>
            <a:r>
              <a:rPr lang="en-US" sz="11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[Image]. http://www.fdrlibrary.marist.edu/archives/collections/franklin/index.php?p=digitallibrary/digitalcontent&amp;id=3296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photograph is in the public domain.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1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1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1" name="Google Shape;11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9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1" name="Google Shape;51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4" name="Google Shape;54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61" name="Google Shape;61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6" name="Google Shape;66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70" name="Google Shape;70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74" name="Google Shape;74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5" name="Google Shape;15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" name="Google Shape;22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 type="blank">
  <p:cSld name="BLANK"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6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6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9" name="Google Shape;29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7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7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4" name="Google Shape;34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0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40" name="Google Shape;4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2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4" name="Google Shape;44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"/>
          <p:cNvSpPr txBox="1">
            <a:spLocks noGrp="1"/>
          </p:cNvSpPr>
          <p:nvPr>
            <p:ph type="ctrTitle"/>
          </p:nvPr>
        </p:nvSpPr>
        <p:spPr>
          <a:xfrm>
            <a:off x="473765" y="531744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/>
              <a:t>Of Mice and Men in the Great Depression</a:t>
            </a:r>
            <a:endParaRPr/>
          </a:p>
        </p:txBody>
      </p:sp>
      <p:sp>
        <p:nvSpPr>
          <p:cNvPr id="80" name="Google Shape;80;p1"/>
          <p:cNvSpPr txBox="1">
            <a:spLocks noGrp="1"/>
          </p:cNvSpPr>
          <p:nvPr>
            <p:ph type="subTitle" idx="1"/>
          </p:nvPr>
        </p:nvSpPr>
        <p:spPr>
          <a:xfrm>
            <a:off x="533400" y="2006535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/>
              <a:t>Lesson 1: Introduction to Background &amp; Setting</a:t>
            </a:r>
            <a:endParaRPr/>
          </a:p>
          <a:p>
            <a:pPr marL="0" marR="34289" lvl="0" indent="0" algn="l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High School ELA</a:t>
            </a:r>
            <a:endParaRPr/>
          </a:p>
          <a:p>
            <a:pPr marL="0" marR="34289" lvl="0" indent="0" algn="l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CUS and Discuss</a:t>
            </a:r>
            <a:endParaRPr/>
          </a:p>
        </p:txBody>
      </p:sp>
      <p:sp>
        <p:nvSpPr>
          <p:cNvPr id="137" name="Google Shape;137;p1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6079331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As you read your text: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205730" lvl="0" indent="-20573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>
                <a:solidFill>
                  <a:schemeClr val="accent6"/>
                </a:solidFill>
              </a:rPr>
              <a:t>CIRCLE</a:t>
            </a:r>
            <a:r>
              <a:rPr lang="en-US" dirty="0"/>
              <a:t> important ideas.</a:t>
            </a:r>
            <a:endParaRPr dirty="0"/>
          </a:p>
          <a:p>
            <a:pPr marL="205730" lvl="0" indent="-20573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>
                <a:solidFill>
                  <a:schemeClr val="accent6"/>
                </a:solidFill>
              </a:rPr>
              <a:t>UNDERLINE</a:t>
            </a:r>
            <a:r>
              <a:rPr lang="en-US" dirty="0"/>
              <a:t> supporting details.</a:t>
            </a:r>
            <a:endParaRPr dirty="0"/>
          </a:p>
          <a:p>
            <a:pPr marL="205730" lvl="0" indent="-20573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>
                <a:solidFill>
                  <a:schemeClr val="accent6"/>
                </a:solidFill>
              </a:rPr>
              <a:t>SUMMARIZE </a:t>
            </a:r>
            <a:r>
              <a:rPr lang="en-US" dirty="0"/>
              <a:t>what you read in two or three sentences.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endParaRPr dirty="0"/>
          </a:p>
          <a:p>
            <a:pPr marL="205730" lvl="0" indent="-20573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Be prepared to </a:t>
            </a:r>
            <a:r>
              <a:rPr lang="en-US" dirty="0">
                <a:solidFill>
                  <a:schemeClr val="accent6"/>
                </a:solidFill>
              </a:rPr>
              <a:t>DISCUSS </a:t>
            </a:r>
            <a:r>
              <a:rPr lang="en-US" dirty="0"/>
              <a:t>what you read.</a:t>
            </a:r>
            <a:endParaRPr dirty="0"/>
          </a:p>
        </p:txBody>
      </p:sp>
      <p:pic>
        <p:nvPicPr>
          <p:cNvPr id="138" name="Google Shape;138;p10" descr="Cus and Discuss Strategy Card&#10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762097">
            <a:off x="5876651" y="753663"/>
            <a:ext cx="2380119" cy="29476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Inverted Pyramid Discussion</a:t>
            </a:r>
            <a:endParaRPr/>
          </a:p>
        </p:txBody>
      </p:sp>
      <p:sp>
        <p:nvSpPr>
          <p:cNvPr id="144" name="Google Shape;144;p1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sp>
        <p:nvSpPr>
          <p:cNvPr id="145" name="Google Shape;145;p11"/>
          <p:cNvSpPr/>
          <p:nvPr/>
        </p:nvSpPr>
        <p:spPr>
          <a:xfrm rot="10800000">
            <a:off x="3973956" y="1529779"/>
            <a:ext cx="4712844" cy="3085655"/>
          </a:xfrm>
          <a:prstGeom prst="triangle">
            <a:avLst>
              <a:gd name="adj" fmla="val 50191"/>
            </a:avLst>
          </a:prstGeom>
          <a:solidFill>
            <a:schemeClr val="accent1"/>
          </a:solidFill>
          <a:ln w="25400" cap="flat" cmpd="sng">
            <a:solidFill>
              <a:srgbClr val="A087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6" name="Google Shape;146;p11"/>
          <p:cNvCxnSpPr/>
          <p:nvPr/>
        </p:nvCxnSpPr>
        <p:spPr>
          <a:xfrm>
            <a:off x="5412728" y="3362912"/>
            <a:ext cx="1833134" cy="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7" name="Google Shape;147;p11"/>
          <p:cNvSpPr txBox="1"/>
          <p:nvPr/>
        </p:nvSpPr>
        <p:spPr>
          <a:xfrm>
            <a:off x="457200" y="3674934"/>
            <a:ext cx="465867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Find a partner who read the same text. Discuss your main ideas and summary of the reading.</a:t>
            </a:r>
            <a:endParaRPr/>
          </a:p>
        </p:txBody>
      </p:sp>
      <p:sp>
        <p:nvSpPr>
          <p:cNvPr id="148" name="Google Shape;148;p11"/>
          <p:cNvSpPr/>
          <p:nvPr/>
        </p:nvSpPr>
        <p:spPr>
          <a:xfrm rot="-800995">
            <a:off x="4907859" y="3909154"/>
            <a:ext cx="1009740" cy="46451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25400" cap="flat" cmpd="sng">
            <a:solidFill>
              <a:srgbClr val="A087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1"/>
          <p:cNvSpPr txBox="1"/>
          <p:nvPr/>
        </p:nvSpPr>
        <p:spPr>
          <a:xfrm>
            <a:off x="5742085" y="3530471"/>
            <a:ext cx="118742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Partners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Inverted Pyramid Discussion</a:t>
            </a:r>
            <a:endParaRPr/>
          </a:p>
        </p:txBody>
      </p:sp>
      <p:sp>
        <p:nvSpPr>
          <p:cNvPr id="155" name="Google Shape;155;p1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sp>
        <p:nvSpPr>
          <p:cNvPr id="156" name="Google Shape;156;p12"/>
          <p:cNvSpPr/>
          <p:nvPr/>
        </p:nvSpPr>
        <p:spPr>
          <a:xfrm rot="10800000">
            <a:off x="3973956" y="1529779"/>
            <a:ext cx="4712844" cy="3085655"/>
          </a:xfrm>
          <a:prstGeom prst="triangle">
            <a:avLst>
              <a:gd name="adj" fmla="val 50191"/>
            </a:avLst>
          </a:prstGeom>
          <a:solidFill>
            <a:schemeClr val="accent1"/>
          </a:solidFill>
          <a:ln w="25400" cap="flat" cmpd="sng">
            <a:solidFill>
              <a:srgbClr val="A087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7" name="Google Shape;157;p12"/>
          <p:cNvCxnSpPr/>
          <p:nvPr/>
        </p:nvCxnSpPr>
        <p:spPr>
          <a:xfrm>
            <a:off x="5412728" y="3362912"/>
            <a:ext cx="1833134" cy="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8" name="Google Shape;158;p12"/>
          <p:cNvSpPr txBox="1"/>
          <p:nvPr/>
        </p:nvSpPr>
        <p:spPr>
          <a:xfrm>
            <a:off x="545057" y="2834855"/>
            <a:ext cx="377894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Partners combine with another pair who read the same text. Share main ideas and summary of the reading.</a:t>
            </a:r>
            <a:endParaRPr/>
          </a:p>
        </p:txBody>
      </p:sp>
      <p:sp>
        <p:nvSpPr>
          <p:cNvPr id="159" name="Google Shape;159;p12"/>
          <p:cNvSpPr/>
          <p:nvPr/>
        </p:nvSpPr>
        <p:spPr>
          <a:xfrm rot="-800995">
            <a:off x="4231809" y="2945152"/>
            <a:ext cx="1009740" cy="46451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25400" cap="flat" cmpd="sng">
            <a:solidFill>
              <a:srgbClr val="A087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2"/>
          <p:cNvSpPr txBox="1"/>
          <p:nvPr/>
        </p:nvSpPr>
        <p:spPr>
          <a:xfrm>
            <a:off x="5742085" y="3530471"/>
            <a:ext cx="118742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Partners</a:t>
            </a:r>
            <a:endParaRPr/>
          </a:p>
        </p:txBody>
      </p:sp>
      <p:cxnSp>
        <p:nvCxnSpPr>
          <p:cNvPr id="161" name="Google Shape;161;p12"/>
          <p:cNvCxnSpPr/>
          <p:nvPr/>
        </p:nvCxnSpPr>
        <p:spPr>
          <a:xfrm>
            <a:off x="4867873" y="2631247"/>
            <a:ext cx="2958698" cy="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2" name="Google Shape;162;p12"/>
          <p:cNvSpPr txBox="1"/>
          <p:nvPr/>
        </p:nvSpPr>
        <p:spPr>
          <a:xfrm>
            <a:off x="5304387" y="2790870"/>
            <a:ext cx="211915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Pairs Share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Inverted Pyramid Discussion</a:t>
            </a:r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sp>
        <p:nvSpPr>
          <p:cNvPr id="169" name="Google Shape;169;p13"/>
          <p:cNvSpPr/>
          <p:nvPr/>
        </p:nvSpPr>
        <p:spPr>
          <a:xfrm rot="10800000">
            <a:off x="3973956" y="1529779"/>
            <a:ext cx="4712844" cy="3085655"/>
          </a:xfrm>
          <a:prstGeom prst="triangle">
            <a:avLst>
              <a:gd name="adj" fmla="val 50191"/>
            </a:avLst>
          </a:prstGeom>
          <a:solidFill>
            <a:schemeClr val="accent1"/>
          </a:solidFill>
          <a:ln w="25400" cap="flat" cmpd="sng">
            <a:solidFill>
              <a:srgbClr val="A087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0" name="Google Shape;170;p13"/>
          <p:cNvCxnSpPr/>
          <p:nvPr/>
        </p:nvCxnSpPr>
        <p:spPr>
          <a:xfrm>
            <a:off x="5412728" y="3362912"/>
            <a:ext cx="1833134" cy="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1" name="Google Shape;171;p13"/>
          <p:cNvSpPr txBox="1"/>
          <p:nvPr/>
        </p:nvSpPr>
        <p:spPr>
          <a:xfrm>
            <a:off x="55354" y="1617099"/>
            <a:ext cx="3778942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Form a group of five. Each group should have a representative who read a different text (1-5).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Summarize and share what you read with each other.</a:t>
            </a:r>
            <a:endParaRPr/>
          </a:p>
        </p:txBody>
      </p:sp>
      <p:sp>
        <p:nvSpPr>
          <p:cNvPr id="172" name="Google Shape;172;p13"/>
          <p:cNvSpPr/>
          <p:nvPr/>
        </p:nvSpPr>
        <p:spPr>
          <a:xfrm rot="-800995">
            <a:off x="3646968" y="2056431"/>
            <a:ext cx="1009740" cy="46451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25400" cap="flat" cmpd="sng">
            <a:solidFill>
              <a:srgbClr val="A087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3"/>
          <p:cNvSpPr txBox="1"/>
          <p:nvPr/>
        </p:nvSpPr>
        <p:spPr>
          <a:xfrm>
            <a:off x="5742085" y="3530471"/>
            <a:ext cx="118742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Partners</a:t>
            </a:r>
            <a:endParaRPr/>
          </a:p>
        </p:txBody>
      </p:sp>
      <p:cxnSp>
        <p:nvCxnSpPr>
          <p:cNvPr id="174" name="Google Shape;174;p13"/>
          <p:cNvCxnSpPr/>
          <p:nvPr/>
        </p:nvCxnSpPr>
        <p:spPr>
          <a:xfrm>
            <a:off x="4867873" y="2631247"/>
            <a:ext cx="2958698" cy="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5" name="Google Shape;175;p13"/>
          <p:cNvSpPr txBox="1"/>
          <p:nvPr/>
        </p:nvSpPr>
        <p:spPr>
          <a:xfrm>
            <a:off x="5304387" y="2790870"/>
            <a:ext cx="211915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Pairs Share</a:t>
            </a:r>
            <a:endParaRPr/>
          </a:p>
        </p:txBody>
      </p:sp>
      <p:sp>
        <p:nvSpPr>
          <p:cNvPr id="176" name="Google Shape;176;p13"/>
          <p:cNvSpPr txBox="1"/>
          <p:nvPr/>
        </p:nvSpPr>
        <p:spPr>
          <a:xfrm>
            <a:off x="4897616" y="1980213"/>
            <a:ext cx="289921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One to Five Groups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4"/>
          <p:cNvSpPr txBox="1">
            <a:spLocks noGrp="1"/>
          </p:cNvSpPr>
          <p:nvPr>
            <p:ph type="title"/>
          </p:nvPr>
        </p:nvSpPr>
        <p:spPr>
          <a:xfrm>
            <a:off x="426648" y="202920"/>
            <a:ext cx="8229600" cy="618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Concept Map</a:t>
            </a:r>
            <a:endParaRPr/>
          </a:p>
        </p:txBody>
      </p:sp>
      <p:sp>
        <p:nvSpPr>
          <p:cNvPr id="182" name="Google Shape;182;p14"/>
          <p:cNvSpPr/>
          <p:nvPr/>
        </p:nvSpPr>
        <p:spPr>
          <a:xfrm>
            <a:off x="2984944" y="1308064"/>
            <a:ext cx="3089892" cy="1750795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A087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The Great Depression</a:t>
            </a:r>
            <a:endParaRPr/>
          </a:p>
        </p:txBody>
      </p:sp>
      <p:sp>
        <p:nvSpPr>
          <p:cNvPr id="183" name="Google Shape;183;p14"/>
          <p:cNvSpPr/>
          <p:nvPr/>
        </p:nvSpPr>
        <p:spPr>
          <a:xfrm>
            <a:off x="6003568" y="476932"/>
            <a:ext cx="2255665" cy="932457"/>
          </a:xfrm>
          <a:prstGeom prst="ellipse">
            <a:avLst/>
          </a:prstGeom>
          <a:solidFill>
            <a:srgbClr val="F7F1D3"/>
          </a:solidFill>
          <a:ln w="25400" cap="flat" cmpd="sng">
            <a:solidFill>
              <a:srgbClr val="A087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Calibri"/>
              <a:buNone/>
            </a:pPr>
            <a:r>
              <a:rPr lang="en-US" sz="16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American Society in the Great Depression</a:t>
            </a:r>
            <a:endParaRPr/>
          </a:p>
        </p:txBody>
      </p:sp>
      <p:sp>
        <p:nvSpPr>
          <p:cNvPr id="184" name="Google Shape;184;p14"/>
          <p:cNvSpPr/>
          <p:nvPr/>
        </p:nvSpPr>
        <p:spPr>
          <a:xfrm>
            <a:off x="538418" y="3059315"/>
            <a:ext cx="2255665" cy="932457"/>
          </a:xfrm>
          <a:prstGeom prst="ellipse">
            <a:avLst/>
          </a:prstGeom>
          <a:solidFill>
            <a:srgbClr val="F7F1D3"/>
          </a:solidFill>
          <a:ln w="25400" cap="flat" cmpd="sng">
            <a:solidFill>
              <a:srgbClr val="A087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Minorities in the Great Depression</a:t>
            </a:r>
            <a:endParaRPr/>
          </a:p>
        </p:txBody>
      </p:sp>
      <p:sp>
        <p:nvSpPr>
          <p:cNvPr id="185" name="Google Shape;185;p14"/>
          <p:cNvSpPr/>
          <p:nvPr/>
        </p:nvSpPr>
        <p:spPr>
          <a:xfrm>
            <a:off x="3413625" y="3767700"/>
            <a:ext cx="2255700" cy="932400"/>
          </a:xfrm>
          <a:prstGeom prst="ellipse">
            <a:avLst/>
          </a:prstGeom>
          <a:solidFill>
            <a:srgbClr val="F7F1D3"/>
          </a:solidFill>
          <a:ln w="25400" cap="flat" cmpd="sng">
            <a:solidFill>
              <a:srgbClr val="A087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16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Intellectu</a:t>
            </a:r>
            <a:r>
              <a:rPr lang="en-US" sz="16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ally &amp; Physically Disabled</a:t>
            </a:r>
            <a:endParaRPr/>
          </a:p>
        </p:txBody>
      </p:sp>
      <p:sp>
        <p:nvSpPr>
          <p:cNvPr id="186" name="Google Shape;186;p14"/>
          <p:cNvSpPr/>
          <p:nvPr/>
        </p:nvSpPr>
        <p:spPr>
          <a:xfrm>
            <a:off x="6354717" y="3058859"/>
            <a:ext cx="2255665" cy="932457"/>
          </a:xfrm>
          <a:prstGeom prst="ellipse">
            <a:avLst/>
          </a:prstGeom>
          <a:solidFill>
            <a:srgbClr val="F7F1D3"/>
          </a:solidFill>
          <a:ln w="25400" cap="flat" cmpd="sng">
            <a:solidFill>
              <a:srgbClr val="A087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The Great Migration West</a:t>
            </a:r>
            <a:endParaRPr/>
          </a:p>
        </p:txBody>
      </p:sp>
      <p:sp>
        <p:nvSpPr>
          <p:cNvPr id="187" name="Google Shape;187;p14"/>
          <p:cNvSpPr/>
          <p:nvPr/>
        </p:nvSpPr>
        <p:spPr>
          <a:xfrm>
            <a:off x="588941" y="476932"/>
            <a:ext cx="2255665" cy="932457"/>
          </a:xfrm>
          <a:prstGeom prst="ellipse">
            <a:avLst/>
          </a:prstGeom>
          <a:solidFill>
            <a:srgbClr val="F7F1D3"/>
          </a:solidFill>
          <a:ln w="25400" cap="flat" cmpd="sng">
            <a:solidFill>
              <a:srgbClr val="A087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Women in the Great Depression</a:t>
            </a:r>
            <a:endParaRPr/>
          </a:p>
        </p:txBody>
      </p:sp>
      <p:cxnSp>
        <p:nvCxnSpPr>
          <p:cNvPr id="188" name="Google Shape;188;p14"/>
          <p:cNvCxnSpPr>
            <a:stCxn id="187" idx="5"/>
            <a:endCxn id="182" idx="1"/>
          </p:cNvCxnSpPr>
          <p:nvPr/>
        </p:nvCxnSpPr>
        <p:spPr>
          <a:xfrm>
            <a:off x="2514272" y="1272834"/>
            <a:ext cx="923100" cy="291600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9" name="Google Shape;189;p14"/>
          <p:cNvCxnSpPr>
            <a:stCxn id="184" idx="7"/>
            <a:endCxn id="182" idx="3"/>
          </p:cNvCxnSpPr>
          <p:nvPr/>
        </p:nvCxnSpPr>
        <p:spPr>
          <a:xfrm rot="10800000" flipH="1">
            <a:off x="2463749" y="2802570"/>
            <a:ext cx="973800" cy="393300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0" name="Google Shape;190;p14"/>
          <p:cNvCxnSpPr>
            <a:stCxn id="182" idx="4"/>
            <a:endCxn id="185" idx="0"/>
          </p:cNvCxnSpPr>
          <p:nvPr/>
        </p:nvCxnSpPr>
        <p:spPr>
          <a:xfrm>
            <a:off x="4529890" y="3058859"/>
            <a:ext cx="11700" cy="708900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1" name="Google Shape;191;p14"/>
          <p:cNvCxnSpPr>
            <a:stCxn id="182" idx="7"/>
            <a:endCxn id="183" idx="3"/>
          </p:cNvCxnSpPr>
          <p:nvPr/>
        </p:nvCxnSpPr>
        <p:spPr>
          <a:xfrm rot="10800000" flipH="1">
            <a:off x="5622332" y="1272862"/>
            <a:ext cx="711600" cy="291600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2" name="Google Shape;192;p14"/>
          <p:cNvCxnSpPr>
            <a:stCxn id="182" idx="5"/>
            <a:endCxn id="186" idx="1"/>
          </p:cNvCxnSpPr>
          <p:nvPr/>
        </p:nvCxnSpPr>
        <p:spPr>
          <a:xfrm>
            <a:off x="5622332" y="2802461"/>
            <a:ext cx="1062600" cy="393000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5"/>
          <p:cNvSpPr txBox="1">
            <a:spLocks noGrp="1"/>
          </p:cNvSpPr>
          <p:nvPr>
            <p:ph type="title"/>
          </p:nvPr>
        </p:nvSpPr>
        <p:spPr>
          <a:xfrm>
            <a:off x="457200" y="129589"/>
            <a:ext cx="8229600" cy="66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i="1"/>
              <a:t>Of Mice and Men</a:t>
            </a:r>
            <a:r>
              <a:rPr lang="en-US"/>
              <a:t>:</a:t>
            </a:r>
            <a:r>
              <a:rPr lang="en-US" i="1"/>
              <a:t> </a:t>
            </a:r>
            <a:r>
              <a:rPr lang="en-US"/>
              <a:t>Background &amp; Setting</a:t>
            </a:r>
            <a:endParaRPr/>
          </a:p>
        </p:txBody>
      </p:sp>
      <p:sp>
        <p:nvSpPr>
          <p:cNvPr id="198" name="Google Shape;198;p15"/>
          <p:cNvSpPr txBox="1">
            <a:spLocks noGrp="1"/>
          </p:cNvSpPr>
          <p:nvPr>
            <p:ph type="body" idx="1"/>
          </p:nvPr>
        </p:nvSpPr>
        <p:spPr>
          <a:xfrm>
            <a:off x="457199" y="1127915"/>
            <a:ext cx="5255703" cy="3801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>
                <a:solidFill>
                  <a:schemeClr val="accent6"/>
                </a:solidFill>
              </a:rPr>
              <a:t>Background:</a:t>
            </a:r>
            <a:endParaRPr dirty="0"/>
          </a:p>
          <a:p>
            <a:pPr marL="231775" lvl="0" indent="-231775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/>
              <a:t>The novel was published in 1937.</a:t>
            </a:r>
            <a:endParaRPr dirty="0"/>
          </a:p>
          <a:p>
            <a:pPr marL="231775" lvl="0" indent="-231775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/>
              <a:t>Steinbeck wrote about the Great Depression as a young man.</a:t>
            </a:r>
            <a:endParaRPr dirty="0"/>
          </a:p>
          <a:p>
            <a:pPr marL="231775" lvl="0" indent="-231775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/>
              <a:t>Steinbeck lived in California.</a:t>
            </a: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dirty="0">
                <a:solidFill>
                  <a:schemeClr val="accent6"/>
                </a:solidFill>
              </a:rPr>
              <a:t>Setting:</a:t>
            </a:r>
            <a:endParaRPr dirty="0"/>
          </a:p>
          <a:p>
            <a:pPr marL="231775" lvl="0" indent="-231775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/>
              <a:t>Lenny and George (main characters) are migrant ranch workers in California.</a:t>
            </a:r>
            <a:endParaRPr dirty="0"/>
          </a:p>
          <a:p>
            <a:pPr marL="231775" lvl="0" indent="-231775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/>
              <a:t>Lenny is intellectually disabled.</a:t>
            </a:r>
            <a:endParaRPr dirty="0"/>
          </a:p>
        </p:txBody>
      </p:sp>
      <p:pic>
        <p:nvPicPr>
          <p:cNvPr id="199" name="Google Shape;199;p15" descr="John Steinbeck in 1939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t="13718" r="1" b="17719"/>
          <a:stretch/>
        </p:blipFill>
        <p:spPr>
          <a:xfrm>
            <a:off x="5833979" y="1127915"/>
            <a:ext cx="2953200" cy="2432211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5"/>
          <p:cNvSpPr txBox="1"/>
          <p:nvPr/>
        </p:nvSpPr>
        <p:spPr>
          <a:xfrm>
            <a:off x="6166690" y="3655280"/>
            <a:ext cx="22877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John Steinbeck in 1939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6"/>
          <p:cNvSpPr txBox="1">
            <a:spLocks noGrp="1"/>
          </p:cNvSpPr>
          <p:nvPr>
            <p:ph type="title"/>
          </p:nvPr>
        </p:nvSpPr>
        <p:spPr>
          <a:xfrm>
            <a:off x="457200" y="129589"/>
            <a:ext cx="8229600" cy="66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i="1"/>
              <a:t>Of Mice and Men</a:t>
            </a:r>
            <a:r>
              <a:rPr lang="en-US"/>
              <a:t>: Predictions</a:t>
            </a:r>
            <a:endParaRPr/>
          </a:p>
        </p:txBody>
      </p:sp>
      <p:sp>
        <p:nvSpPr>
          <p:cNvPr id="206" name="Google Shape;206;p16"/>
          <p:cNvSpPr txBox="1">
            <a:spLocks noGrp="1"/>
          </p:cNvSpPr>
          <p:nvPr>
            <p:ph type="body" idx="1"/>
          </p:nvPr>
        </p:nvSpPr>
        <p:spPr>
          <a:xfrm>
            <a:off x="457199" y="1127915"/>
            <a:ext cx="5255703" cy="3801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 dirty="0"/>
              <a:t>Steinbeck wrote about what he knew—the Great Depression, migrant workers, and life in California.</a:t>
            </a:r>
            <a:endParaRPr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sz="2000"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-US" sz="2000" dirty="0"/>
              <a:t>What predictions can you make about what might happen in this story?</a:t>
            </a:r>
            <a:endParaRPr dirty="0"/>
          </a:p>
        </p:txBody>
      </p:sp>
      <p:pic>
        <p:nvPicPr>
          <p:cNvPr id="207" name="Google Shape;207;p16" descr="John Steinbeck in 1939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t="13718" r="1" b="17719"/>
          <a:stretch/>
        </p:blipFill>
        <p:spPr>
          <a:xfrm>
            <a:off x="5833979" y="1127915"/>
            <a:ext cx="2953200" cy="243221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6"/>
          <p:cNvSpPr txBox="1"/>
          <p:nvPr/>
        </p:nvSpPr>
        <p:spPr>
          <a:xfrm>
            <a:off x="6166690" y="3655280"/>
            <a:ext cx="22877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John Steinbeck in 1939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7"/>
          <p:cNvSpPr txBox="1">
            <a:spLocks noGrp="1"/>
          </p:cNvSpPr>
          <p:nvPr>
            <p:ph type="body" idx="1"/>
          </p:nvPr>
        </p:nvSpPr>
        <p:spPr>
          <a:xfrm>
            <a:off x="283139" y="1305845"/>
            <a:ext cx="8403661" cy="3423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AutoNum type="arabicPeriod"/>
            </a:pPr>
            <a:r>
              <a:rPr lang="en-US" sz="2000"/>
              <a:t>What issues exist with poverty today? How do these issues compare with the poverty of the Great Depression?</a:t>
            </a:r>
            <a:endParaRPr/>
          </a:p>
          <a:p>
            <a:pPr marL="457200" lvl="0" indent="-457200" algn="l" rtl="0"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AutoNum type="arabicPeriod"/>
            </a:pPr>
            <a:r>
              <a:rPr lang="en-US" sz="2000"/>
              <a:t>How do women fare in the workplace today as compared to during the Great Depression?</a:t>
            </a:r>
            <a:endParaRPr/>
          </a:p>
          <a:p>
            <a:pPr marL="457200" lvl="0" indent="-457200" algn="l" rtl="0"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AutoNum type="arabicPeriod"/>
            </a:pPr>
            <a:r>
              <a:rPr lang="en-US" sz="2000"/>
              <a:t>What problems do immigrants and minorities face today? Is discrimination better, worse, or the same?</a:t>
            </a:r>
            <a:endParaRPr/>
          </a:p>
          <a:p>
            <a:pPr marL="457200" lvl="0" indent="-457200" algn="l" rtl="0"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AutoNum type="arabicPeriod"/>
            </a:pPr>
            <a:r>
              <a:rPr lang="en-US" sz="2000"/>
              <a:t>How has treatment of the intellectually and physically disabled changed over the decades? Does discrimination still exist for people with disabilities?</a:t>
            </a:r>
            <a:endParaRPr/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</a:pPr>
            <a:endParaRPr sz="2000"/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</a:pPr>
            <a:endParaRPr sz="2000"/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</a:pPr>
            <a:endParaRPr sz="2000"/>
          </a:p>
        </p:txBody>
      </p:sp>
      <p:sp>
        <p:nvSpPr>
          <p:cNvPr id="214" name="Google Shape;214;p17"/>
          <p:cNvSpPr txBox="1">
            <a:spLocks noGrp="1"/>
          </p:cNvSpPr>
          <p:nvPr>
            <p:ph type="title"/>
          </p:nvPr>
        </p:nvSpPr>
        <p:spPr>
          <a:xfrm>
            <a:off x="401500" y="336562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Two-Minute Paper: Choose One Topic</a:t>
            </a:r>
            <a:endParaRPr sz="27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Lesson Objectives</a:t>
            </a:r>
            <a:endParaRPr/>
          </a:p>
        </p:txBody>
      </p:sp>
      <p:sp>
        <p:nvSpPr>
          <p:cNvPr id="86" name="Google Shape;86;p2"/>
          <p:cNvSpPr txBox="1">
            <a:spLocks noGrp="1"/>
          </p:cNvSpPr>
          <p:nvPr>
            <p:ph type="body" idx="1"/>
          </p:nvPr>
        </p:nvSpPr>
        <p:spPr>
          <a:xfrm>
            <a:off x="530350" y="2096225"/>
            <a:ext cx="7883100" cy="15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287338" lvl="0" indent="-28733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/>
              <a:t>Identify and summarize societal issues of the Great Depression.</a:t>
            </a:r>
            <a:endParaRPr/>
          </a:p>
          <a:p>
            <a:pPr marL="287338" lvl="0" indent="-28733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/>
              <a:t>Connect Great Depression issues to the novel’s background and setting.</a:t>
            </a:r>
            <a:endParaRPr/>
          </a:p>
          <a:p>
            <a:pPr marL="287338" lvl="0" indent="-28733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/>
              <a:t>Compare the issues of the Great Depression with today’s societal issues.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sz="20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sz="20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sz="20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sz="2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Essential Questions</a:t>
            </a:r>
            <a:endParaRPr/>
          </a:p>
        </p:txBody>
      </p:sp>
      <p:sp>
        <p:nvSpPr>
          <p:cNvPr id="92" name="Google Shape;92;p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What was society like during the 1930s?</a:t>
            </a:r>
            <a:endParaRPr/>
          </a:p>
          <a:p>
            <a:pPr marL="342900" lvl="0" indent="-3429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How does understanding the 1930s prepare us for reading </a:t>
            </a:r>
            <a:r>
              <a:rPr lang="en-US" i="1"/>
              <a:t>Of Mice and Men</a:t>
            </a:r>
            <a:r>
              <a:rPr lang="en-US"/>
              <a:t>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" name="Google Shape;97;p4"/>
          <p:cNvGraphicFramePr/>
          <p:nvPr/>
        </p:nvGraphicFramePr>
        <p:xfrm>
          <a:off x="429491" y="401950"/>
          <a:ext cx="8397000" cy="4436750"/>
        </p:xfrm>
        <a:graphic>
          <a:graphicData uri="http://schemas.openxmlformats.org/drawingml/2006/table">
            <a:tbl>
              <a:tblPr firstRow="1" bandRow="1">
                <a:noFill/>
                <a:tableStyleId>{16B6FAF6-358B-48EE-A500-19119DB3AE88}</a:tableStyleId>
              </a:tblPr>
              <a:tblGrid>
                <a:gridCol w="4185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1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9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 Think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 Think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6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What do you observe?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this column, write down your observations of each Depression</a:t>
                      </a: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era photo.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5" descr="A group of people standing in front of a build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1338" r="1051" b="1370"/>
          <a:stretch/>
        </p:blipFill>
        <p:spPr>
          <a:xfrm>
            <a:off x="1884218" y="328248"/>
            <a:ext cx="5375563" cy="400929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03" name="Google Shape;103;p5"/>
          <p:cNvSpPr txBox="1"/>
          <p:nvPr/>
        </p:nvSpPr>
        <p:spPr>
          <a:xfrm>
            <a:off x="1884217" y="4562635"/>
            <a:ext cx="537556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Elementary School in Alabama (1935)</a:t>
            </a:r>
            <a:endParaRPr/>
          </a:p>
        </p:txBody>
      </p:sp>
      <p:sp>
        <p:nvSpPr>
          <p:cNvPr id="104" name="Google Shape;104;p5"/>
          <p:cNvSpPr txBox="1"/>
          <p:nvPr/>
        </p:nvSpPr>
        <p:spPr>
          <a:xfrm>
            <a:off x="474921" y="2110085"/>
            <a:ext cx="66375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400"/>
              <a:buFont typeface="Calibri"/>
              <a:buNone/>
            </a:pPr>
            <a:r>
              <a:rPr lang="en-US" sz="54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 descr="A vintage photo of a group of people sitting around a baseball fiel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930" t="1192" r="1595" b="2677"/>
          <a:stretch/>
        </p:blipFill>
        <p:spPr>
          <a:xfrm>
            <a:off x="2172127" y="607256"/>
            <a:ext cx="4799745" cy="383110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10" name="Google Shape;110;p6"/>
          <p:cNvSpPr txBox="1"/>
          <p:nvPr/>
        </p:nvSpPr>
        <p:spPr>
          <a:xfrm>
            <a:off x="2015836" y="4592782"/>
            <a:ext cx="484562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Migrants Eating Lunch (1935)</a:t>
            </a:r>
            <a:endParaRPr/>
          </a:p>
        </p:txBody>
      </p:sp>
      <p:sp>
        <p:nvSpPr>
          <p:cNvPr id="111" name="Google Shape;111;p6"/>
          <p:cNvSpPr txBox="1"/>
          <p:nvPr/>
        </p:nvSpPr>
        <p:spPr>
          <a:xfrm>
            <a:off x="442096" y="2110085"/>
            <a:ext cx="66375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400"/>
              <a:buFont typeface="Calibri"/>
              <a:buNone/>
            </a:pPr>
            <a:r>
              <a:rPr lang="en-US" sz="54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7" descr="A vintage photo of a group of people in a roo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495" t="1304" r="974" b="1388"/>
          <a:stretch/>
        </p:blipFill>
        <p:spPr>
          <a:xfrm>
            <a:off x="1933259" y="697230"/>
            <a:ext cx="5277482" cy="374904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17" name="Google Shape;117;p7"/>
          <p:cNvSpPr txBox="1"/>
          <p:nvPr/>
        </p:nvSpPr>
        <p:spPr>
          <a:xfrm>
            <a:off x="1745672" y="4599709"/>
            <a:ext cx="565265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Visit from the Public Health Nurse (no date), presumed early 1930s</a:t>
            </a:r>
            <a:endParaRPr/>
          </a:p>
        </p:txBody>
      </p:sp>
      <p:sp>
        <p:nvSpPr>
          <p:cNvPr id="118" name="Google Shape;118;p7"/>
          <p:cNvSpPr txBox="1"/>
          <p:nvPr/>
        </p:nvSpPr>
        <p:spPr>
          <a:xfrm>
            <a:off x="452534" y="2122429"/>
            <a:ext cx="66375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400"/>
              <a:buFont typeface="Calibri"/>
              <a:buNone/>
            </a:pPr>
            <a:r>
              <a:rPr lang="en-US" sz="54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8" descr="A group of people posing for the camera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1037" r="666" b="1192"/>
          <a:stretch/>
        </p:blipFill>
        <p:spPr>
          <a:xfrm>
            <a:off x="1994053" y="611168"/>
            <a:ext cx="5155894" cy="392116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24" name="Google Shape;124;p8"/>
          <p:cNvSpPr txBox="1"/>
          <p:nvPr/>
        </p:nvSpPr>
        <p:spPr>
          <a:xfrm>
            <a:off x="1960418" y="4667272"/>
            <a:ext cx="522316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Soup Kitchen in Washington, DC (193</a:t>
            </a: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  <p:sp>
        <p:nvSpPr>
          <p:cNvPr id="125" name="Google Shape;125;p8"/>
          <p:cNvSpPr txBox="1"/>
          <p:nvPr/>
        </p:nvSpPr>
        <p:spPr>
          <a:xfrm>
            <a:off x="431753" y="2110085"/>
            <a:ext cx="66375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400"/>
              <a:buFont typeface="Calibri"/>
              <a:buNone/>
            </a:pPr>
            <a:r>
              <a:rPr lang="en-US" sz="54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" name="Google Shape;130;p9"/>
          <p:cNvGraphicFramePr/>
          <p:nvPr/>
        </p:nvGraphicFramePr>
        <p:xfrm>
          <a:off x="429491" y="401951"/>
          <a:ext cx="8450950" cy="4433475"/>
        </p:xfrm>
        <a:graphic>
          <a:graphicData uri="http://schemas.openxmlformats.org/drawingml/2006/table">
            <a:tbl>
              <a:tblPr firstRow="1" bandRow="1">
                <a:noFill/>
                <a:tableStyleId>{16B6FAF6-358B-48EE-A500-19119DB3AE88}</a:tableStyleId>
              </a:tblPr>
              <a:tblGrid>
                <a:gridCol w="4212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91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 Think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 Think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4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What do you observe?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this column, write down your observations of each Depression-era photo.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What do these pictures tell you about the Great Depression?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With your group, write statements about what life may have been like during the era of the Great Depression. 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1" name="Google Shape;131;p9"/>
          <p:cNvSpPr/>
          <p:nvPr/>
        </p:nvSpPr>
        <p:spPr>
          <a:xfrm rot="1584474">
            <a:off x="4703618" y="225341"/>
            <a:ext cx="1122218" cy="46412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25400" cap="flat" cmpd="sng">
            <a:solidFill>
              <a:srgbClr val="5B101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871</Words>
  <Application>Microsoft Macintosh PowerPoint</Application>
  <PresentationFormat>On-screen Show (16:9)</PresentationFormat>
  <Paragraphs>104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Noto Sans Symbols</vt:lpstr>
      <vt:lpstr>Constantia</vt:lpstr>
      <vt:lpstr>Georgia</vt:lpstr>
      <vt:lpstr>Calibri</vt:lpstr>
      <vt:lpstr>LEARN theme</vt:lpstr>
      <vt:lpstr>LEARN theme</vt:lpstr>
      <vt:lpstr>Of Mice and Men in the Great Depression</vt:lpstr>
      <vt:lpstr>Lesson Objectives</vt:lpstr>
      <vt:lpstr>Essential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 and Discuss</vt:lpstr>
      <vt:lpstr>Inverted Pyramid Discussion</vt:lpstr>
      <vt:lpstr>Inverted Pyramid Discussion</vt:lpstr>
      <vt:lpstr>Inverted Pyramid Discussion</vt:lpstr>
      <vt:lpstr>Concept Map</vt:lpstr>
      <vt:lpstr>Of Mice and Men: Background &amp; Setting</vt:lpstr>
      <vt:lpstr>Of Mice and Men: Predictions</vt:lpstr>
      <vt:lpstr>Two-Minute Paper: Choose One Topic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 Mice and Men in the Great Depression</dc:title>
  <dc:creator>K20 Center</dc:creator>
  <cp:lastModifiedBy>Walters, Darrin J.</cp:lastModifiedBy>
  <cp:revision>1</cp:revision>
  <dcterms:created xsi:type="dcterms:W3CDTF">2020-04-22T18:19:45Z</dcterms:created>
  <dcterms:modified xsi:type="dcterms:W3CDTF">2020-07-29T18:48:10Z</dcterms:modified>
</cp:coreProperties>
</file>