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4"/>
  </p:sldMasterIdLst>
  <p:notesMasterIdLst>
    <p:notesMasterId r:id="rId25"/>
  </p:notesMasterIdLst>
  <p:sldIdLst>
    <p:sldId id="256" r:id="rId5"/>
    <p:sldId id="257" r:id="rId6"/>
    <p:sldId id="28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74" r:id="rId15"/>
    <p:sldId id="277" r:id="rId16"/>
    <p:sldId id="266" r:id="rId17"/>
    <p:sldId id="281" r:id="rId18"/>
    <p:sldId id="282" r:id="rId19"/>
    <p:sldId id="267" r:id="rId20"/>
    <p:sldId id="268" r:id="rId21"/>
    <p:sldId id="271" r:id="rId22"/>
    <p:sldId id="273" r:id="rId23"/>
    <p:sldId id="278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59F4E-877A-4CEA-93DD-E3A2319E84BA}" v="11" dt="2021-05-27T15:12:27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91" d="100"/>
          <a:sy n="191" d="100"/>
        </p:scale>
        <p:origin x="96" y="3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MindMapGuidlines.svgedi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aibasvenca.blogspot.com/2013/01/using-mind-maps-with-students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6604840@N03/616558125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d/2.0/?ref=ccsearch&amp;atype=rich" TargetMode="External"/><Relationship Id="rId4" Type="http://schemas.openxmlformats.org/officeDocument/2006/relationships/hyperlink" Target="https://www.flickr.com/photos/36604840@N03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5853333@N00/626102855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/2.0/?ref=ccsearch&amp;atype=rich" TargetMode="External"/><Relationship Id="rId4" Type="http://schemas.openxmlformats.org/officeDocument/2006/relationships/hyperlink" Target="https://www.flickr.com/photos/85853333@N00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4a0ceed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4a0ceed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35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dirty="0">
                <a:hlinkClick r:id="rId3"/>
              </a:rPr>
              <a:t>https://learn.k20center.ou.edu/strategy/192)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3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4a0ceed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4a0ceed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</a:t>
            </a:r>
            <a:r>
              <a:rPr lang="en-US" dirty="0" err="1"/>
              <a:t>Levent</a:t>
            </a:r>
            <a:r>
              <a:rPr lang="en-US" dirty="0"/>
              <a:t>-Levi, T. </a:t>
            </a:r>
            <a:r>
              <a:rPr lang="en-US" dirty="0" err="1"/>
              <a:t>WebRTConmobile</a:t>
            </a:r>
            <a:r>
              <a:rPr lang="en-US" dirty="0"/>
              <a:t>. WebRTC on mobile. https://creativecommons.org/licenses/by/2.0/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https://learn.k20center.ou.edu/strategy/147)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05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https://learn.k20center.ou.edu/strategy/1277</a:t>
            </a:r>
          </a:p>
        </p:txBody>
      </p:sp>
    </p:spTree>
    <p:extLst>
      <p:ext uri="{BB962C8B-B14F-4D97-AF65-F5344CB8AC3E}">
        <p14:creationId xmlns:p14="http://schemas.microsoft.com/office/powerpoint/2010/main" val="3110944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f6e28462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f6e28462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</a:t>
            </a:r>
            <a:r>
              <a:rPr lang="en-US" dirty="0" err="1"/>
              <a:t>Nicoguaro</a:t>
            </a:r>
            <a:r>
              <a:rPr lang="en-US" dirty="0"/>
              <a:t>. (2011, June 7). Mind map guidelines. </a:t>
            </a:r>
            <a:r>
              <a:rPr lang="en-US" dirty="0">
                <a:hlinkClick r:id="rId3"/>
              </a:rPr>
              <a:t>https://en.wikipedia.org/wiki/File:MindMapGuidlines.svgedia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f6e28462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f6e28462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Explain how the mind map is divided into categories that make connections with one another– outdoors, indoors, in the summer, in the winter.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r>
              <a:rPr lang="en-US" dirty="0"/>
              <a:t>Source: </a:t>
            </a:r>
            <a:r>
              <a:rPr lang="en-US" dirty="0" err="1"/>
              <a:t>Svenca</a:t>
            </a:r>
            <a:r>
              <a:rPr lang="en-US" dirty="0"/>
              <a:t>, B. (2013, Jan. 5).</a:t>
            </a:r>
            <a:r>
              <a:rPr lang="en-US" i="1" dirty="0"/>
              <a:t> Using mind maps with students</a:t>
            </a:r>
            <a:r>
              <a:rPr lang="en-US" dirty="0"/>
              <a:t>. B’s life with English. Blogspot.com. [Image]. </a:t>
            </a:r>
            <a:r>
              <a:rPr lang="en-US" dirty="0">
                <a:hlinkClick r:id="rId3"/>
              </a:rPr>
              <a:t>http://baibasvenca.blogspot.com/2013/01/using-mind-maps-with-students.html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This is a beginning mind map for the student topics.</a:t>
            </a:r>
          </a:p>
        </p:txBody>
      </p:sp>
    </p:spTree>
    <p:extLst>
      <p:ext uri="{BB962C8B-B14F-4D97-AF65-F5344CB8AC3E}">
        <p14:creationId xmlns:p14="http://schemas.microsoft.com/office/powerpoint/2010/main" val="2322536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https://learn.k20center.ou.edu/strategy/118</a:t>
            </a:r>
          </a:p>
        </p:txBody>
      </p:sp>
    </p:spTree>
    <p:extLst>
      <p:ext uri="{BB962C8B-B14F-4D97-AF65-F5344CB8AC3E}">
        <p14:creationId xmlns:p14="http://schemas.microsoft.com/office/powerpoint/2010/main" val="1317600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https://learn.k20center.ou.edu/strategy/152</a:t>
            </a:r>
          </a:p>
        </p:txBody>
      </p:sp>
    </p:spTree>
    <p:extLst>
      <p:ext uri="{BB962C8B-B14F-4D97-AF65-F5344CB8AC3E}">
        <p14:creationId xmlns:p14="http://schemas.microsoft.com/office/powerpoint/2010/main" val="292702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d4a0ceed4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d4a0ceed4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4a0ceed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4a0ceed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Source:  K20 https://learn.k20center.ou.edu/strategy/138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4a0ceed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4a0ceed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"Bank of Ireland Dundalk Branch" by Can Pac Swire is licensed with CC BY-NC 2.0. https://creativecommons.org/licenses/by-nc/2.0/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4a0ceed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d4a0ceed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Source: America's Credit Union" by I-5 Design &amp; Manufacture is licensed with CC BY-NC-ND 2.0. https://creativecommons.org/licenses/by-nc-nd/2.0/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4a0ceed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d4a0ceed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3"/>
              </a:rPr>
              <a:t>"Platinum Credit Card"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lang="en-US" b="0" i="0" u="none" strike="noStrike" dirty="0" err="1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4"/>
              </a:rPr>
              <a:t>Rareclass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5"/>
              </a:rPr>
              <a:t>CC BY-ND 2.0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https://creativecommons.org/licenses/by-nd/2.0/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https://search.creativecommons.org/search?license=&amp;license_type=&amp;categories=&amp;extension=&amp;aspect_ratio=&amp;size=&amp;source=&amp;q=Platinum%20Credit%20Card%20&amp;searchBy=&amp;mature=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d4a0ceed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d4a0ceed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Source:  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3"/>
              </a:rPr>
              <a:t>"Pay Day Loan$"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4"/>
              </a:rPr>
              <a:t>Jeremy Brooks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US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5"/>
              </a:rPr>
              <a:t>CC BY-NC 2.0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https://search.creativecommons.org/photos/c4c14622-1050-4a80-8189-ee79dd8a1059</a:t>
            </a:r>
            <a:endParaRPr lang="en-US" b="0" i="0" u="none" strike="noStrike" dirty="0">
              <a:solidFill>
                <a:srgbClr val="E23600"/>
              </a:solidFill>
              <a:effectLst/>
              <a:latin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4a0ceed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4a0ceed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Source: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"Citywide Mug" by Editor B is licensed with CC BY 2.0. To view a copy of this license, visit https://creativecommons.org/licenses/by/2.0/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4a0ceed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4a0ceed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729450" y="1090050"/>
            <a:ext cx="7688700" cy="5352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7688700" cy="22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rtl="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 rtl="0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691250" cy="89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8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73" name="Google Shape;73;p18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8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8"/>
            <p:cNvSpPr/>
            <p:nvPr/>
          </p:nvSpPr>
          <p:spPr>
            <a:xfrm rot="5400000" flipH="1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8"/>
            <p:cNvSpPr/>
            <p:nvPr/>
          </p:nvSpPr>
          <p:spPr>
            <a:xfrm rot="5400000" flipH="1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85350" y="679625"/>
            <a:ext cx="26832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85350" y="1798300"/>
            <a:ext cx="2683200" cy="25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616161"/>
              </a:buClr>
              <a:buSzPts val="1600"/>
              <a:buChar char="•"/>
              <a:defRPr sz="1600">
                <a:solidFill>
                  <a:srgbClr val="616161"/>
                </a:solidFill>
              </a:defRPr>
            </a:lvl1pPr>
            <a:lvl2pPr marL="914400" lvl="1" indent="-32575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530"/>
              <a:buChar char="⚫"/>
              <a:defRPr sz="1400">
                <a:solidFill>
                  <a:srgbClr val="616161"/>
                </a:solidFill>
              </a:defRPr>
            </a:lvl2pPr>
            <a:lvl3pPr marL="1371600" lvl="2" indent="-29864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103"/>
              <a:buChar char="⚫"/>
              <a:defRPr sz="1400">
                <a:solidFill>
                  <a:srgbClr val="616161"/>
                </a:solidFill>
              </a:defRPr>
            </a:lvl3pPr>
            <a:lvl4pPr marL="1828800" lvl="3" indent="-29051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975"/>
              <a:buChar char="⚫"/>
              <a:defRPr sz="1400">
                <a:solidFill>
                  <a:srgbClr val="616161"/>
                </a:solidFill>
              </a:defRPr>
            </a:lvl4pPr>
            <a:lvl5pPr marL="2286000" lvl="4" indent="-29051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975"/>
              <a:buChar char="⚫"/>
              <a:defRPr sz="1400">
                <a:solidFill>
                  <a:srgbClr val="616161"/>
                </a:solidFill>
              </a:defRPr>
            </a:lvl5pPr>
            <a:lvl6pPr marL="2743200" lvl="5" indent="-29717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080"/>
              <a:buChar char="⚫"/>
              <a:defRPr sz="1400">
                <a:solidFill>
                  <a:srgbClr val="616161"/>
                </a:solidFill>
              </a:defRPr>
            </a:lvl6pPr>
            <a:lvl7pPr marL="3200400" lvl="6" indent="-28956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960"/>
              <a:buChar char="⚫"/>
              <a:defRPr sz="1400">
                <a:solidFill>
                  <a:srgbClr val="616161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•"/>
              <a:defRPr sz="1400">
                <a:solidFill>
                  <a:srgbClr val="616161"/>
                </a:solidFill>
              </a:defRPr>
            </a:lvl8pPr>
            <a:lvl9pPr marL="4114800" lvl="8" indent="-295275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050"/>
              <a:buChar char="•"/>
              <a:defRPr sz="14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Brother Can You Loan Me a Dime?</a:t>
            </a:r>
            <a:endParaRPr sz="4400"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Personal Financial Literacy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Lending or Loan Sources – Answer Key </a:t>
            </a:r>
            <a:endParaRPr b="1"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AutoNum type="alphaUcPeriod"/>
            </a:pPr>
            <a:r>
              <a:rPr lang="en-US" dirty="0"/>
              <a:t>Bank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lphaUcPeriod"/>
            </a:pPr>
            <a:r>
              <a:rPr lang="en-US" dirty="0"/>
              <a:t>Credit Union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lphaUcPeriod"/>
            </a:pPr>
            <a:r>
              <a:rPr lang="en-US" dirty="0"/>
              <a:t>Credit Card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lphaUcPeriod"/>
            </a:pPr>
            <a:r>
              <a:rPr lang="en-US" dirty="0"/>
              <a:t>Pay Day Loan Store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lphaUcPeriod"/>
            </a:pPr>
            <a:r>
              <a:rPr lang="en-US" dirty="0"/>
              <a:t>Mortgage Company</a:t>
            </a:r>
          </a:p>
          <a:p>
            <a:pPr marL="63500" lvl="0" indent="0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396716" y="477825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Group Share</a:t>
            </a:r>
            <a:br>
              <a:rPr lang="en" dirty="0"/>
            </a:b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287482" y="1987937"/>
            <a:ext cx="6556664" cy="24694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Bank</a:t>
            </a:r>
          </a:p>
          <a:p>
            <a:pPr marL="520700" lvl="0" indent="-45720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Credit Union</a:t>
            </a:r>
          </a:p>
          <a:p>
            <a:pPr marL="520700" lvl="0" indent="-45720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Credit Card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Pay Day Loan Store</a:t>
            </a:r>
          </a:p>
          <a:p>
            <a:pPr marL="577850" lvl="0" indent="-514350" rtl="0"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2600"/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Mortgage Company</a:t>
            </a:r>
          </a:p>
          <a:p>
            <a:pPr marL="63500" lvl="0" indent="0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14FA8-2769-4E1C-8DA8-7C74149A3ADB}"/>
              </a:ext>
            </a:extLst>
          </p:cNvPr>
          <p:cNvSpPr txBox="1"/>
          <p:nvPr/>
        </p:nvSpPr>
        <p:spPr>
          <a:xfrm>
            <a:off x="396716" y="1089820"/>
            <a:ext cx="787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tx1"/>
                </a:solidFill>
              </a:rPr>
              <a:t>For each financial service, jot down what you know about it in the second column.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755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2221-1440-4CA5-AB35-9A550F9C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Reading: Categorical Highlighting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B2AF9-F1BD-47FD-B8FB-F0FEC978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172179" cy="329190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As you read the handout about financial services:</a:t>
            </a:r>
          </a:p>
          <a:p>
            <a:pPr marL="63500" indent="0">
              <a:buNone/>
            </a:pPr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Highlight</a:t>
            </a:r>
            <a:r>
              <a:rPr lang="en-US" dirty="0"/>
              <a:t> important ideas about your assigned topic.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EA9767-3ED7-44B1-99CC-68D2C86E8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682034" y="1259041"/>
            <a:ext cx="1794945" cy="24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Reading Group Summary</a:t>
            </a:r>
            <a:r>
              <a:rPr lang="en" dirty="0"/>
              <a:t>	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780116" cy="21666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/>
              <a:t>Create a three-sentence summary about your topic.</a:t>
            </a:r>
          </a:p>
          <a:p>
            <a:pPr indent="-457200"/>
            <a:r>
              <a:rPr lang="en-US" dirty="0"/>
              <a:t>Be prepared to share with the class.</a:t>
            </a:r>
            <a:endParaRPr dirty="0"/>
          </a:p>
        </p:txBody>
      </p:sp>
      <p:pic>
        <p:nvPicPr>
          <p:cNvPr id="3074" name="Picture 2" descr="WebRTC on mobile">
            <a:extLst>
              <a:ext uri="{FF2B5EF4-FFF2-40B4-BE49-F238E27FC236}">
                <a16:creationId xmlns:a16="http://schemas.microsoft.com/office/drawing/2014/main" id="{AAF185DC-A2E3-4D78-9329-E85E2A83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7" y="952817"/>
            <a:ext cx="2620656" cy="26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FE75-E7AA-4DF7-8309-0F91CC3D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5369"/>
            <a:ext cx="8229600" cy="857400"/>
          </a:xfrm>
        </p:spPr>
        <p:txBody>
          <a:bodyPr/>
          <a:lstStyle/>
          <a:p>
            <a:r>
              <a:rPr lang="en-US" b="1" dirty="0"/>
              <a:t>Card Sort (Optional Activity)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7454B-9CB9-446E-816A-BE4E43163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2769"/>
            <a:ext cx="5071806" cy="3933190"/>
          </a:xfrm>
        </p:spPr>
        <p:txBody>
          <a:bodyPr/>
          <a:lstStyle/>
          <a:p>
            <a:r>
              <a:rPr lang="en-US" sz="2000" dirty="0"/>
              <a:t>Write each of the 22 words from the Cars Sort handout on an index card. </a:t>
            </a:r>
          </a:p>
          <a:p>
            <a:r>
              <a:rPr lang="en-US" sz="2000" dirty="0"/>
              <a:t>Create a definition for each word using context clues. </a:t>
            </a:r>
          </a:p>
          <a:p>
            <a:r>
              <a:rPr lang="en-US" sz="2000" dirty="0"/>
              <a:t>Mix up the cards.</a:t>
            </a:r>
          </a:p>
          <a:p>
            <a:r>
              <a:rPr lang="en-US" sz="2000" dirty="0"/>
              <a:t>Turn them face down. </a:t>
            </a:r>
          </a:p>
          <a:p>
            <a:r>
              <a:rPr lang="en-US" sz="2000" dirty="0"/>
              <a:t>Take turns with your partner matching the terms with their definitions.</a:t>
            </a:r>
          </a:p>
          <a:p>
            <a:r>
              <a:rPr lang="en-US" sz="2000" dirty="0"/>
              <a:t>Once you and your partner have mastered your cards, challenge other pairs in the class to a contest.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ED9A5-EDF3-40E1-BF2B-0F1880C0B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191045" y="1522996"/>
            <a:ext cx="19607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66E7-68A8-4562-81A8-F644F0D0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27" y="361812"/>
            <a:ext cx="8229600" cy="857400"/>
          </a:xfrm>
        </p:spPr>
        <p:txBody>
          <a:bodyPr/>
          <a:lstStyle/>
          <a:p>
            <a:r>
              <a:rPr lang="en-US" b="1" dirty="0"/>
              <a:t>Mapping Your 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A6F0E-C32B-4FDA-8B21-D3E5DC8E8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5199627" cy="2553396"/>
          </a:xfrm>
        </p:spPr>
        <p:txBody>
          <a:bodyPr/>
          <a:lstStyle/>
          <a:p>
            <a:pPr marL="342900" indent="-342900">
              <a:buClr>
                <a:srgbClr val="991B1E"/>
              </a:buClr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Your </a:t>
            </a:r>
            <a:r>
              <a:rPr kumimoji="0" lang="en-US" sz="2000" b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mind map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will be a 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diagram used to organize information visually. </a:t>
            </a:r>
          </a:p>
          <a:p>
            <a:pPr marL="342900" indent="-342900">
              <a:buClr>
                <a:srgbClr val="991B1E"/>
              </a:buClr>
              <a:defRPr/>
            </a:pPr>
            <a:r>
              <a:rPr lang="en-US" sz="2000" dirty="0">
                <a:solidFill>
                  <a:srgbClr val="000000"/>
                </a:solidFill>
              </a:rPr>
              <a:t>You and a partner will create a map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around a single concept related to financial literacy.</a:t>
            </a:r>
          </a:p>
          <a:p>
            <a:pPr marL="342900" indent="-342900">
              <a:buClr>
                <a:srgbClr val="991B1E"/>
              </a:buClr>
              <a:defRPr/>
            </a:pPr>
            <a:r>
              <a:rPr lang="en-US" sz="2000" dirty="0">
                <a:solidFill>
                  <a:srgbClr val="000000"/>
                </a:solidFill>
              </a:rPr>
              <a:t>Draw </a:t>
            </a: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an image in the center of a blank page and add relate images, words, and parts of words.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C6BA35-BB4D-45F6-A687-6EECFB96B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6422841" y="1127191"/>
            <a:ext cx="1977827" cy="280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489975" y="23309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Creating Your Financial Literacy Mind Map</a:t>
            </a:r>
            <a:endParaRPr b="1"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489976" y="1225457"/>
            <a:ext cx="5299008" cy="37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" sz="2000" dirty="0"/>
              <a:t>Show the connections between the different financial services. </a:t>
            </a:r>
          </a:p>
          <a:p>
            <a:pPr indent="-457200"/>
            <a:r>
              <a:rPr lang="en" sz="2000" dirty="0"/>
              <a:t>Write your main idea in a circle in the middle of your page.</a:t>
            </a:r>
          </a:p>
          <a:p>
            <a:pPr indent="-457200"/>
            <a:r>
              <a:rPr lang="en" sz="2000" dirty="0"/>
              <a:t>Draw branches from the center with related details that elaborate the main idea.</a:t>
            </a:r>
          </a:p>
          <a:p>
            <a:pPr indent="-457200"/>
            <a:r>
              <a:rPr lang="en" sz="2000" dirty="0"/>
              <a:t>Connect related ideas with arrows and lines.</a:t>
            </a:r>
          </a:p>
          <a:p>
            <a:pPr indent="-457200"/>
            <a:r>
              <a:rPr lang="en" sz="2000" dirty="0"/>
              <a:t>Add a variety of colors, words, pictures, and symbols.</a:t>
            </a:r>
          </a:p>
          <a:p>
            <a:pPr indent="-457200"/>
            <a:r>
              <a:rPr lang="en" sz="2000" dirty="0"/>
              <a:t>Be as creative as you like to make your mind map a work of art.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C934AB0D-BF80-4D5E-8AB7-FC0F2873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020" y="1807348"/>
            <a:ext cx="2780896" cy="204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187" y="782782"/>
            <a:ext cx="6952431" cy="39046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13DCAF-AB94-4CA5-BCA8-48637B80EA1D}"/>
              </a:ext>
            </a:extLst>
          </p:cNvPr>
          <p:cNvSpPr txBox="1"/>
          <p:nvPr/>
        </p:nvSpPr>
        <p:spPr>
          <a:xfrm>
            <a:off x="949036" y="225136"/>
            <a:ext cx="672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</a:rPr>
              <a:t>Sample Mind Map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787DC71-1559-4A27-952D-8C88A4DEE170}"/>
              </a:ext>
            </a:extLst>
          </p:cNvPr>
          <p:cNvSpPr/>
          <p:nvPr/>
        </p:nvSpPr>
        <p:spPr>
          <a:xfrm>
            <a:off x="2532149" y="2412770"/>
            <a:ext cx="2788920" cy="135566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FINANCIAL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LENDING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SOURCES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B4C99C-0DD3-4E37-9CFE-E04FF1886941}"/>
              </a:ext>
            </a:extLst>
          </p:cNvPr>
          <p:cNvSpPr/>
          <p:nvPr/>
        </p:nvSpPr>
        <p:spPr>
          <a:xfrm>
            <a:off x="6680432" y="428450"/>
            <a:ext cx="1542011" cy="1163783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Credit Cards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Easy to use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40B582-3D59-4ACA-930E-DD5BB3896459}"/>
              </a:ext>
            </a:extLst>
          </p:cNvPr>
          <p:cNvSpPr/>
          <p:nvPr/>
        </p:nvSpPr>
        <p:spPr>
          <a:xfrm>
            <a:off x="5392883" y="1852468"/>
            <a:ext cx="1738744" cy="12717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QUICK CASH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EFDEE4-2D38-47CB-8405-AA20CCA73506}"/>
              </a:ext>
            </a:extLst>
          </p:cNvPr>
          <p:cNvSpPr/>
          <p:nvPr/>
        </p:nvSpPr>
        <p:spPr>
          <a:xfrm>
            <a:off x="4393276" y="362641"/>
            <a:ext cx="1542011" cy="11637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Pay Day Loans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High interest rates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D1B172-7F66-448F-A465-6E58DA5BDD84}"/>
              </a:ext>
            </a:extLst>
          </p:cNvPr>
          <p:cNvCxnSpPr>
            <a:cxnSpLocks/>
          </p:cNvCxnSpPr>
          <p:nvPr/>
        </p:nvCxnSpPr>
        <p:spPr>
          <a:xfrm flipV="1">
            <a:off x="6716493" y="1520131"/>
            <a:ext cx="415134" cy="39474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F1412E-C1EB-4B7D-A82E-097D73979D14}"/>
              </a:ext>
            </a:extLst>
          </p:cNvPr>
          <p:cNvCxnSpPr>
            <a:cxnSpLocks/>
          </p:cNvCxnSpPr>
          <p:nvPr/>
        </p:nvCxnSpPr>
        <p:spPr>
          <a:xfrm flipH="1" flipV="1">
            <a:off x="5524792" y="1481514"/>
            <a:ext cx="238699" cy="4719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B635AB01-B013-4DC8-8B9C-33252B237546}"/>
              </a:ext>
            </a:extLst>
          </p:cNvPr>
          <p:cNvCxnSpPr/>
          <p:nvPr/>
        </p:nvCxnSpPr>
        <p:spPr>
          <a:xfrm flipV="1">
            <a:off x="5321069" y="3065318"/>
            <a:ext cx="535940" cy="15586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47B61CDC-2FCE-44D5-A9F1-A649A3DD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Mind Map</a:t>
            </a:r>
          </a:p>
        </p:txBody>
      </p:sp>
    </p:spTree>
    <p:extLst>
      <p:ext uri="{BB962C8B-B14F-4D97-AF65-F5344CB8AC3E}">
        <p14:creationId xmlns:p14="http://schemas.microsoft.com/office/powerpoint/2010/main" val="11384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3E1B-2D1D-4A56-B2A4-DBB239FE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88" y="311498"/>
            <a:ext cx="8229600" cy="857400"/>
          </a:xfrm>
        </p:spPr>
        <p:txBody>
          <a:bodyPr/>
          <a:lstStyle/>
          <a:p>
            <a:r>
              <a:rPr lang="en-US" b="1" dirty="0"/>
              <a:t>Gallery Walk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0356-63BA-41D7-BA72-2B820B3A5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388" y="1204103"/>
            <a:ext cx="5469212" cy="3291900"/>
          </a:xfrm>
        </p:spPr>
        <p:txBody>
          <a:bodyPr/>
          <a:lstStyle/>
          <a:p>
            <a:r>
              <a:rPr lang="en-US" dirty="0"/>
              <a:t>Select one group member to stand by your mind map to explain connections and answer questions.  </a:t>
            </a:r>
          </a:p>
          <a:p>
            <a:r>
              <a:rPr lang="en-US" dirty="0"/>
              <a:t>Consider the following as you walk through the gallery: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connections or similarities do you see?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are the differences among the lending sources?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4B96B-60CD-4DD0-B820-4DD91B8C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220541" y="1022555"/>
            <a:ext cx="1989211" cy="30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04E409-AE82-4BBA-BA55-B74931C16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dirty="0"/>
              <a:t>What types of financial institutions lend money?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F373-AAE1-4D72-B51C-6EEAE3E9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Two-Minute Paper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88317-5F27-4C9A-9249-DB674C64D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005493" cy="3291900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After you have looked at all the Mind Maps, write a brief paper that addresses these questions: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What connections do you see among the financial services?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What differences do you see?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your opinion, which service seems the best source from which to borrow money?  Why?</a:t>
            </a:r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F377BF-07C3-4F55-A9D0-6EF2BCD7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157205" y="1251158"/>
            <a:ext cx="2120418" cy="273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E2D74-01F7-461A-A468-E769902F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4F84B-D33F-469C-92DA-2C242404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607478"/>
          </a:xfrm>
        </p:spPr>
        <p:txBody>
          <a:bodyPr/>
          <a:lstStyle/>
          <a:p>
            <a:r>
              <a:rPr lang="en-US" dirty="0"/>
              <a:t>By the end of this lesson, you will be able to explain the difference between financial institutions and describe the conditions under which they lend  money. </a:t>
            </a:r>
          </a:p>
        </p:txBody>
      </p:sp>
    </p:spTree>
    <p:extLst>
      <p:ext uri="{BB962C8B-B14F-4D97-AF65-F5344CB8AC3E}">
        <p14:creationId xmlns:p14="http://schemas.microsoft.com/office/powerpoint/2010/main" val="30126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Four Corners</a:t>
            </a:r>
            <a:r>
              <a:rPr lang="en" dirty="0"/>
              <a:t>	</a:t>
            </a:r>
            <a:endParaRPr dirty="0"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457200" y="1451599"/>
            <a:ext cx="5636157" cy="30441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“It’s okay to go into debt for what you need in life.”</a:t>
            </a: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" sz="2000" dirty="0"/>
          </a:p>
          <a:p>
            <a:pPr marL="285750" indent="-285750">
              <a:buSzPct val="125000"/>
            </a:pPr>
            <a:r>
              <a:rPr lang="en" sz="1800" dirty="0"/>
              <a:t>Stand in front of the sign that represents your level of agreement with the following statement:  </a:t>
            </a:r>
          </a:p>
          <a:p>
            <a:pPr marL="742950" lvl="1" indent="-285750">
              <a:buSzPct val="131000"/>
              <a:buFont typeface="Wingdings" panose="05000000000000000000" pitchFamily="2" charset="2"/>
              <a:buChar char="§"/>
            </a:pPr>
            <a:r>
              <a:rPr lang="en" sz="1600" b="1" dirty="0"/>
              <a:t>AGREE</a:t>
            </a:r>
          </a:p>
          <a:p>
            <a:pPr marL="742950" lvl="1" indent="-285750">
              <a:buSzPct val="131000"/>
              <a:buFont typeface="Wingdings" panose="05000000000000000000" pitchFamily="2" charset="2"/>
              <a:buChar char="§"/>
            </a:pPr>
            <a:r>
              <a:rPr lang="en" sz="1600" b="1" dirty="0"/>
              <a:t>STRONGLY AGREE</a:t>
            </a:r>
          </a:p>
          <a:p>
            <a:pPr marL="742950" lvl="1" indent="-285750">
              <a:buSzPct val="131000"/>
              <a:buFont typeface="Wingdings" panose="05000000000000000000" pitchFamily="2" charset="2"/>
              <a:buChar char="§"/>
            </a:pPr>
            <a:r>
              <a:rPr lang="en" sz="1600" b="1" dirty="0"/>
              <a:t>DISAGREE  </a:t>
            </a:r>
          </a:p>
          <a:p>
            <a:pPr marL="742950" lvl="1" indent="-285750">
              <a:buSzPct val="131000"/>
              <a:buFont typeface="Wingdings" panose="05000000000000000000" pitchFamily="2" charset="2"/>
              <a:buChar char="§"/>
            </a:pPr>
            <a:r>
              <a:rPr lang="en" sz="1600" b="1" dirty="0"/>
              <a:t>STRONGLY DISAGREE</a:t>
            </a:r>
            <a:endParaRPr sz="1600" b="1" dirty="0"/>
          </a:p>
          <a:p>
            <a:pPr marL="285750" indent="-285750">
              <a:buSzPct val="125000"/>
            </a:pPr>
            <a:r>
              <a:rPr lang="en" sz="1800" dirty="0"/>
              <a:t>Be prepared to share your reasoning with your group. 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12DB3-70BB-4271-A340-6F3C1EB4C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470020" y="1006446"/>
            <a:ext cx="2090814" cy="2780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 idx="4294967295"/>
          </p:nvPr>
        </p:nvSpPr>
        <p:spPr>
          <a:xfrm>
            <a:off x="2178626" y="1529250"/>
            <a:ext cx="689923" cy="10425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A. </a:t>
            </a:r>
            <a:endParaRPr dirty="0"/>
          </a:p>
        </p:txBody>
      </p:sp>
      <p:pic>
        <p:nvPicPr>
          <p:cNvPr id="1026" name="Picture 2" descr="Bank of Ireland Dundalk Branch">
            <a:extLst>
              <a:ext uri="{FF2B5EF4-FFF2-40B4-BE49-F238E27FC236}">
                <a16:creationId xmlns:a16="http://schemas.microsoft.com/office/drawing/2014/main" id="{EEA9A165-950C-41FA-AD89-01CDDA29D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6" b="6998"/>
          <a:stretch/>
        </p:blipFill>
        <p:spPr bwMode="auto">
          <a:xfrm>
            <a:off x="2868549" y="1082402"/>
            <a:ext cx="4778440" cy="360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 idx="4294967295"/>
          </p:nvPr>
        </p:nvSpPr>
        <p:spPr>
          <a:xfrm>
            <a:off x="1714500" y="1714341"/>
            <a:ext cx="11360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 </a:t>
            </a:r>
            <a:endParaRPr dirty="0"/>
          </a:p>
        </p:txBody>
      </p:sp>
      <p:pic>
        <p:nvPicPr>
          <p:cNvPr id="3" name="Picture 2" descr="A picture containing text, building, outdoor, store&#10;&#10;Description automatically generated">
            <a:extLst>
              <a:ext uri="{FF2B5EF4-FFF2-40B4-BE49-F238E27FC236}">
                <a16:creationId xmlns:a16="http://schemas.microsoft.com/office/drawing/2014/main" id="{4E44AAE2-20C6-4AFF-859A-D310A1DDA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653" y="332508"/>
            <a:ext cx="5892801" cy="44196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 idx="4294967295"/>
          </p:nvPr>
        </p:nvSpPr>
        <p:spPr>
          <a:xfrm>
            <a:off x="1984663" y="1859814"/>
            <a:ext cx="102523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 </a:t>
            </a:r>
            <a:endParaRPr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7F16288-8559-460C-8BED-E3D470B1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90" y="1531261"/>
            <a:ext cx="5579919" cy="2789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 idx="4294967295"/>
          </p:nvPr>
        </p:nvSpPr>
        <p:spPr>
          <a:xfrm>
            <a:off x="1551709" y="1762832"/>
            <a:ext cx="95942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D. </a:t>
            </a:r>
            <a:endParaRPr dirty="0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9E5BE0F-9AB1-4466-9598-AFE82E727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774" y="917362"/>
            <a:ext cx="6091739" cy="40631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 idx="4294967295"/>
          </p:nvPr>
        </p:nvSpPr>
        <p:spPr>
          <a:xfrm>
            <a:off x="1413163" y="1794005"/>
            <a:ext cx="10598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E. </a:t>
            </a:r>
            <a:endParaRPr dirty="0"/>
          </a:p>
        </p:txBody>
      </p:sp>
      <p:pic>
        <p:nvPicPr>
          <p:cNvPr id="2050" name="Picture 2" descr="Citywide Mug">
            <a:extLst>
              <a:ext uri="{FF2B5EF4-FFF2-40B4-BE49-F238E27FC236}">
                <a16:creationId xmlns:a16="http://schemas.microsoft.com/office/drawing/2014/main" id="{A3978627-C335-4AD3-9D82-4962088E0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b="12091"/>
          <a:stretch/>
        </p:blipFill>
        <p:spPr bwMode="auto">
          <a:xfrm>
            <a:off x="2473036" y="955756"/>
            <a:ext cx="3167148" cy="32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02F926-607E-4ADC-9EE0-B182817FA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07943A-7C01-40CC-A673-860BB53280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C16EE9-9792-45A1-9AD6-D9BFF7F04E64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d06b737b-b789-4524-96b5-d3d460658ae2"/>
    <ds:schemaRef ds:uri="966e68ee-ec3c-4f12-bd4f-fedbbec8de0b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955</Words>
  <Application>Microsoft Office PowerPoint</Application>
  <PresentationFormat>On-screen Show (16:9)</PresentationFormat>
  <Paragraphs>104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Source Sans Pro</vt:lpstr>
      <vt:lpstr>Constantia</vt:lpstr>
      <vt:lpstr>Calibri</vt:lpstr>
      <vt:lpstr>Noto Sans Symbols</vt:lpstr>
      <vt:lpstr>Georgia</vt:lpstr>
      <vt:lpstr>Arial</vt:lpstr>
      <vt:lpstr>Wingdings</vt:lpstr>
      <vt:lpstr>LEARN theme</vt:lpstr>
      <vt:lpstr>Brother Can You Loan Me a Dime?</vt:lpstr>
      <vt:lpstr>Essential Question</vt:lpstr>
      <vt:lpstr>Objective</vt:lpstr>
      <vt:lpstr>Four Corners </vt:lpstr>
      <vt:lpstr>A. </vt:lpstr>
      <vt:lpstr>B. </vt:lpstr>
      <vt:lpstr>C. </vt:lpstr>
      <vt:lpstr>D. </vt:lpstr>
      <vt:lpstr>E. </vt:lpstr>
      <vt:lpstr>Lending or Loan Sources – Answer Key </vt:lpstr>
      <vt:lpstr>Group Share </vt:lpstr>
      <vt:lpstr>Reading: Categorical Highlighting</vt:lpstr>
      <vt:lpstr>Reading Group Summary </vt:lpstr>
      <vt:lpstr>Card Sort (Optional Activity)</vt:lpstr>
      <vt:lpstr>Mapping Your Mind</vt:lpstr>
      <vt:lpstr>Creating Your Financial Literacy Mind Map</vt:lpstr>
      <vt:lpstr>PowerPoint Presentation</vt:lpstr>
      <vt:lpstr>Sample Mind Map</vt:lpstr>
      <vt:lpstr>Gallery Walk</vt:lpstr>
      <vt:lpstr>Two-Minute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Brother Can You Loan Me a Dime?</dc:title>
  <dc:creator>McHale, Susan</dc:creator>
  <cp:lastModifiedBy>McLeod Porter, Delma</cp:lastModifiedBy>
  <cp:revision>45</cp:revision>
  <dcterms:modified xsi:type="dcterms:W3CDTF">2021-05-27T15:30:52Z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