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6" r:id="rId2"/>
    <p:sldMasterId id="2147483679" r:id="rId3"/>
  </p:sldMasterIdLst>
  <p:notesMasterIdLst>
    <p:notesMasterId r:id="rId23"/>
  </p:notesMasterIdLst>
  <p:sldIdLst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Lato" panose="020F0502020204030203" pitchFamily="34" charset="77"/>
      <p:regular r:id="rId36"/>
      <p:bold r:id="rId37"/>
      <p:italic r:id="rId38"/>
      <p:boldItalic r:id="rId39"/>
    </p:embeddedFont>
    <p:embeddedFont>
      <p:font typeface="Raleway" panose="020B0503030101060003" pitchFamily="34" charset="77"/>
      <p:regular r:id="rId40"/>
      <p:bold r:id="rId41"/>
      <p:italic r:id="rId42"/>
      <p:boldItalic r:id="rId43"/>
    </p:embeddedFont>
    <p:embeddedFont>
      <p:font typeface="Wingdings 2" pitchFamily="2" charset="2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oUl0wWPsjeHpUml0fbGWLNxXc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395" autoAdjust="0"/>
  </p:normalViewPr>
  <p:slideViewPr>
    <p:cSldViewPr snapToGrid="0">
      <p:cViewPr varScale="1">
        <p:scale>
          <a:sx n="139" d="100"/>
          <a:sy n="139" d="100"/>
        </p:scale>
        <p:origin x="17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mescience.com/space/supermassive-black-hole-vs-su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mescience.com/space/supermassive-black-hole-vs-su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ightsky.jpl.nasa.gov/download-view.cfm?Doc_ID=31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414ae2f7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414ae2f7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d9d40ff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d9d40ff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d9d40ffd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d9d40ffd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414ae2f7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414ae2f7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d9d40ffd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d9d40ffd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d9d40ffd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d9d40ffd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414ae2f7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414ae2f7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d9d40ffd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d9d40ffd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414ae2f7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414ae2f7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Video Source: </a:t>
            </a:r>
            <a:r>
              <a:rPr lang="en-US" dirty="0" err="1">
                <a:solidFill>
                  <a:srgbClr val="333333"/>
                </a:solidFill>
                <a:highlight>
                  <a:srgbClr val="F7F7F7"/>
                </a:highlight>
              </a:rPr>
              <a:t>Puiu</a:t>
            </a:r>
            <a:r>
              <a:rPr lang="en-US" dirty="0">
                <a:solidFill>
                  <a:srgbClr val="333333"/>
                </a:solidFill>
                <a:highlight>
                  <a:srgbClr val="F7F7F7"/>
                </a:highlight>
              </a:rPr>
              <a:t>, T. (2017, March 16). </a:t>
            </a:r>
            <a:r>
              <a:rPr lang="en-US" i="1" dirty="0">
                <a:solidFill>
                  <a:srgbClr val="333333"/>
                </a:solidFill>
                <a:highlight>
                  <a:srgbClr val="F7F7F7"/>
                </a:highlight>
              </a:rPr>
              <a:t>The mass of a supermassive black hole relative to the Sun explained in one crazy GIF. </a:t>
            </a:r>
            <a:r>
              <a:rPr lang="en-US" dirty="0">
                <a:solidFill>
                  <a:srgbClr val="333333"/>
                </a:solidFill>
                <a:highlight>
                  <a:srgbClr val="F7F7F7"/>
                </a:highlight>
              </a:rPr>
              <a:t>ZME Science.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https://www.zmescience.com/space/supermassive-black-hole-vs-sun/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414ae2f7d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414ae2f7d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414ae2f7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414ae2f7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b0d89aa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b0d89aa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414ae2f7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414ae2f7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Video Source: </a:t>
            </a:r>
            <a:r>
              <a:rPr lang="en-US" dirty="0" err="1">
                <a:solidFill>
                  <a:srgbClr val="333333"/>
                </a:solidFill>
                <a:highlight>
                  <a:srgbClr val="F7F7F7"/>
                </a:highlight>
              </a:rPr>
              <a:t>Puiu</a:t>
            </a:r>
            <a:r>
              <a:rPr lang="en-US" dirty="0">
                <a:solidFill>
                  <a:srgbClr val="333333"/>
                </a:solidFill>
                <a:highlight>
                  <a:srgbClr val="F7F7F7"/>
                </a:highlight>
              </a:rPr>
              <a:t>, T. (2017, March 16). </a:t>
            </a:r>
            <a:r>
              <a:rPr lang="en-US" i="1" dirty="0">
                <a:solidFill>
                  <a:srgbClr val="333333"/>
                </a:solidFill>
                <a:highlight>
                  <a:srgbClr val="F7F7F7"/>
                </a:highlight>
              </a:rPr>
              <a:t>The mass of a supermassive black hole relative to the Sun explained in one crazy GIF. </a:t>
            </a:r>
            <a:r>
              <a:rPr lang="en-US" dirty="0">
                <a:solidFill>
                  <a:srgbClr val="333333"/>
                </a:solidFill>
                <a:highlight>
                  <a:srgbClr val="F7F7F7"/>
                </a:highlight>
              </a:rPr>
              <a:t>ZME Science.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https://www.zmescience.com/space/supermassive-black-hole-vs-sun/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https://nightsky.jpl.nasa.gov/download-view.cfm?Doc_ID=317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414ae2f7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414ae2f7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414ae2f7d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414ae2f7d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414ae2f7d_0_28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7414ae2f7d_0_28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g7414ae2f7d_0_2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414ae2f7d_0_29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7414ae2f7d_0_29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7414ae2f7d_0_291"/>
          <p:cNvSpPr txBox="1">
            <a:spLocks noGrp="1"/>
          </p:cNvSpPr>
          <p:nvPr>
            <p:ph type="body" idx="2"/>
          </p:nvPr>
        </p:nvSpPr>
        <p:spPr>
          <a:xfrm>
            <a:off x="4645027" y="1394819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7414ae2f7d_0_29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7414ae2f7d_0_29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g7414ae2f7d_0_2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414ae2f7d_0_298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marL="914400" lvl="1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7414ae2f7d_0_29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7414ae2f7d_0_298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g7414ae2f7d_0_2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414ae2f7d_0_3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9" name="Google Shape;119;g7414ae2f7d_0_3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120" name="Google Shape;120;g7414ae2f7d_0_30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121" name="Google Shape;121;g7414ae2f7d_0_3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4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54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7414ae2f7d_0_2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756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06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3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6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414ae2f7d_0_26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7414ae2f7d_0_26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g7414ae2f7d_0_2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414ae2f7d_0_2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2" name="Google Shape;82;g7414ae2f7d_0_266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3" name="Google Shape;83;g7414ae2f7d_0_26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4" name="Google Shape;84;g7414ae2f7d_0_266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414ae2f7d_0_27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7414ae2f7d_0_27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g7414ae2f7d_0_271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g7414ae2f7d_0_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414ae2f7d_0_2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2" name="Google Shape;92;g7414ae2f7d_0_2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14ae2f7d_0_28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sz="3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g7414ae2f7d_0_2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414ae2f7d_0_28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7414ae2f7d_0_28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>
            <a:lvl1pPr marR="38100" lvl="0" algn="l" rtl="0"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g7414ae2f7d_0_2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414ae2f7d_0_25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g7414ae2f7d_0_25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marR="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sz="18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657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byhgEj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byhgEj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dirty="0"/>
              <a:t>The Bigger the Heart, </a:t>
            </a:r>
            <a:br>
              <a:rPr lang="en-US" sz="4200" dirty="0"/>
            </a:br>
            <a:r>
              <a:rPr lang="en-US" sz="4200" dirty="0"/>
              <a:t>the Bigger the Attraction</a:t>
            </a:r>
            <a:endParaRPr dirty="0"/>
          </a:p>
        </p:txBody>
      </p:sp>
      <p:sp>
        <p:nvSpPr>
          <p:cNvPr id="131" name="Google Shape;131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810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Science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414ae2f7d_0_1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</a:t>
            </a:r>
            <a:endParaRPr sz="1800"/>
          </a:p>
        </p:txBody>
      </p:sp>
      <p:sp>
        <p:nvSpPr>
          <p:cNvPr id="189" name="Google Shape;189;g7414ae2f7d_0_13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The farther the ball dipped into the gravity bucket, the lower the gravitational pull it had.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Never True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80000"/>
                </a:solidFill>
              </a:rPr>
              <a:t>The steel ball, which was heaviest, dipped lower.</a:t>
            </a:r>
            <a:endParaRPr b="1" dirty="0">
              <a:solidFill>
                <a:srgbClr val="980000"/>
              </a:solidFill>
            </a:endParaRPr>
          </a:p>
          <a:p>
            <a:pPr marL="0" lvl="0" indent="457200" algn="l" rtl="0">
              <a:spcBef>
                <a:spcPts val="300"/>
              </a:spcBef>
              <a:spcAft>
                <a:spcPts val="0"/>
              </a:spcAft>
              <a:buNone/>
            </a:pPr>
            <a:endParaRPr sz="800"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d9d40ffdc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</a:t>
            </a:r>
            <a:endParaRPr sz="1800"/>
          </a:p>
        </p:txBody>
      </p:sp>
      <p:sp>
        <p:nvSpPr>
          <p:cNvPr id="195" name="Google Shape;195;g7d9d40ffdc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When there was a heavy ball and a light ball in the gravity bucket, the light ball would roll in toward the heavy ball. 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Sometimes True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80000"/>
                </a:solidFill>
              </a:rPr>
              <a:t>Although the light ball would roll toward the heavy ball, sometimes they were too far apart to roll together and would not move. </a:t>
            </a:r>
            <a:endParaRPr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d9d40ffdc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</a:t>
            </a:r>
            <a:endParaRPr sz="1800"/>
          </a:p>
        </p:txBody>
      </p:sp>
      <p:sp>
        <p:nvSpPr>
          <p:cNvPr id="201" name="Google Shape;201;g7d9d40ffdc_0_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Black holes have higher gravitational pull than the sun.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Always True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80000"/>
                </a:solidFill>
              </a:rPr>
              <a:t>It was easier to get things to orbit the baseball than the steel ball.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414ae2f7d_0_8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</a:t>
            </a:r>
            <a:endParaRPr sz="1800"/>
          </a:p>
        </p:txBody>
      </p:sp>
      <p:sp>
        <p:nvSpPr>
          <p:cNvPr id="207" name="Google Shape;207;g7414ae2f7d_0_8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Gravity is greater when objects are closer in distance to each other.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Always True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80000"/>
                </a:solidFill>
              </a:rPr>
              <a:t>Things close together always rolled together.</a:t>
            </a:r>
            <a:endParaRPr dirty="0">
              <a:solidFill>
                <a:srgbClr val="980000"/>
              </a:solidFill>
            </a:endParaRPr>
          </a:p>
          <a:p>
            <a:pPr marL="0" lvl="0" indent="45720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d9d40ffdc_0_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</a:t>
            </a:r>
            <a:endParaRPr sz="1800"/>
          </a:p>
        </p:txBody>
      </p:sp>
      <p:sp>
        <p:nvSpPr>
          <p:cNvPr id="213" name="Google Shape;213;g7d9d40ffdc_0_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The greater the volume of an object, the greater the gravitational pull.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Sometimes True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80000"/>
                </a:solidFill>
              </a:rPr>
              <a:t>Gravity is related to mass. As we increase mass, we often increase volume proportionally. </a:t>
            </a:r>
            <a:endParaRPr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d9d40ffdc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</a:t>
            </a:r>
            <a:endParaRPr sz="1800"/>
          </a:p>
        </p:txBody>
      </p:sp>
      <p:sp>
        <p:nvSpPr>
          <p:cNvPr id="219" name="Google Shape;219;g7d9d40ffdc_0_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The greater the mass of an object, the greater the gravitational pull.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Sometimes True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80000"/>
                </a:solidFill>
              </a:rPr>
              <a:t>Everything rolled quickly toward the steel ball, but if the distance had been greater, this might not have been the case. </a:t>
            </a:r>
            <a:endParaRPr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414ae2f7d_0_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</a:t>
            </a:r>
            <a:endParaRPr sz="1800"/>
          </a:p>
        </p:txBody>
      </p:sp>
      <p:sp>
        <p:nvSpPr>
          <p:cNvPr id="225" name="Google Shape;225;g7414ae2f7d_0_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Distance influences the gravitational pull between two objects. 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Always True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80000"/>
                </a:solidFill>
              </a:rPr>
              <a:t>In the table, the closer the planet, the faster it orbited around the sun. </a:t>
            </a:r>
            <a:endParaRPr dirty="0">
              <a:solidFill>
                <a:srgbClr val="980000"/>
              </a:solidFill>
            </a:endParaRPr>
          </a:p>
          <a:p>
            <a:pPr marL="0" lvl="0" indent="45720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d9d40ffdc_0_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</a:t>
            </a:r>
            <a:endParaRPr sz="1800"/>
          </a:p>
        </p:txBody>
      </p:sp>
      <p:sp>
        <p:nvSpPr>
          <p:cNvPr id="231" name="Google Shape;231;g7d9d40ffdc_0_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Mass influences the gravitational pull between two objects.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Always True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80000"/>
                </a:solidFill>
              </a:rPr>
              <a:t>In the table, Jupiter had a lot of mass and a lot of gravity. </a:t>
            </a:r>
            <a:endParaRPr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414ae2f7d_0_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rgbClr val="910D28"/>
                </a:solidFill>
              </a:rPr>
              <a:t>Mass: Black Hole vs. Sun Revisited</a:t>
            </a:r>
            <a:endParaRPr dirty="0"/>
          </a:p>
        </p:txBody>
      </p:sp>
      <p:pic>
        <p:nvPicPr>
          <p:cNvPr id="156" name="Google Shape;156;g7414ae2f7d_0_7" title="byhgEj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479228"/>
            <a:ext cx="4389218" cy="329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445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414ae2f7d_0_2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C-E-R: Claim, Evidence, Reasoning</a:t>
            </a:r>
            <a:endParaRPr dirty="0"/>
          </a:p>
        </p:txBody>
      </p:sp>
      <p:sp>
        <p:nvSpPr>
          <p:cNvPr id="237" name="Google Shape;237;g7414ae2f7d_0_251"/>
          <p:cNvSpPr txBox="1">
            <a:spLocks noGrp="1"/>
          </p:cNvSpPr>
          <p:nvPr>
            <p:ph type="body" idx="1"/>
          </p:nvPr>
        </p:nvSpPr>
        <p:spPr>
          <a:xfrm>
            <a:off x="457200" y="1211757"/>
            <a:ext cx="7090348" cy="3291900"/>
          </a:xfrm>
          <a:prstGeom prst="rect">
            <a:avLst/>
          </a:prstGeom>
        </p:spPr>
        <p:txBody>
          <a:bodyPr spcFirstLastPara="1" wrap="square" lIns="97525" tIns="48750" rIns="97525" bIns="48750" anchor="ctr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Based on what you have learned, what </a:t>
            </a:r>
            <a:r>
              <a:rPr lang="en-US" sz="2400" b="1" dirty="0">
                <a:solidFill>
                  <a:srgbClr val="333333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claim</a:t>
            </a:r>
            <a:r>
              <a:rPr lang="en-US" sz="2400" dirty="0">
                <a:solidFill>
                  <a:srgbClr val="333333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can you make about the gravitational pull of a black hole versus the sun?</a:t>
            </a:r>
            <a:endParaRPr sz="2400" dirty="0">
              <a:solidFill>
                <a:srgbClr val="333333"/>
              </a:solidFill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What </a:t>
            </a:r>
            <a:r>
              <a:rPr lang="en-US" sz="2400" b="1" dirty="0">
                <a:solidFill>
                  <a:srgbClr val="333333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evidence</a:t>
            </a:r>
            <a:r>
              <a:rPr lang="en-US" sz="2400" dirty="0">
                <a:solidFill>
                  <a:srgbClr val="333333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do you have to support your claim?</a:t>
            </a:r>
            <a:endParaRPr sz="2400" dirty="0">
              <a:solidFill>
                <a:srgbClr val="333333"/>
              </a:solidFill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</a:ext>
              </a:extLs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What </a:t>
            </a:r>
            <a:r>
              <a:rPr lang="en-US" sz="2400" b="1" dirty="0">
                <a:solidFill>
                  <a:srgbClr val="333333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reasoning</a:t>
            </a:r>
            <a:r>
              <a:rPr lang="en-US" sz="2400" dirty="0">
                <a:solidFill>
                  <a:srgbClr val="333333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(supporting details or assurance) do you have to support your evidence and claim</a:t>
            </a:r>
            <a:r>
              <a:rPr lang="en-US" sz="2400" dirty="0">
                <a:solidFill>
                  <a:srgbClr val="333333"/>
                </a:solidFill>
              </a:rPr>
              <a:t>?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14ae2f7d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chemeClr val="tx1"/>
                </a:solidFill>
              </a:rPr>
              <a:t>Essential Question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43" name="Google Shape;143;g7414ae2f7d_0_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i="1" dirty="0"/>
              <a:t>How do physical properties influence gravitational interactions?</a:t>
            </a:r>
            <a:endParaRPr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b0d89aa93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chemeClr val="tx1"/>
                </a:solidFill>
              </a:rPr>
              <a:t>Learning Objective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37" name="Google Shape;137;g6b0d89aa93_0_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/>
              <a:t>Construct and present arguments using evidence to support the claim that gravitational interactions depend on the masses of interacting objects. </a:t>
            </a:r>
            <a:endParaRPr sz="3000"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i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Bell Ringer: Love Letter to Earth</a:t>
            </a:r>
            <a:endParaRPr sz="3700" dirty="0">
              <a:solidFill>
                <a:srgbClr val="910D28"/>
              </a:solidFill>
            </a:endParaRPr>
          </a:p>
        </p:txBody>
      </p:sp>
      <p:sp>
        <p:nvSpPr>
          <p:cNvPr id="150" name="Google Shape;150;p4"/>
          <p:cNvSpPr txBox="1">
            <a:spLocks noGrp="1"/>
          </p:cNvSpPr>
          <p:nvPr>
            <p:ph idx="1"/>
          </p:nvPr>
        </p:nvSpPr>
        <p:spPr>
          <a:xfrm>
            <a:off x="457200" y="1301591"/>
            <a:ext cx="8229600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You want to ask someone out to the football game. You find your crush in the hall, the two of you lock eyes, and you say: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659298"/>
                </a:solidFill>
              </a:rPr>
              <a:t>“Even if Earth didn’t have gravity, I’d still fall for you.”</a:t>
            </a:r>
            <a:endParaRPr sz="2400" i="1" dirty="0">
              <a:solidFill>
                <a:srgbClr val="65929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On your paper, write down an explanation of why this statement is funny. Also, if you want, write down whether you think your crush will like it or not.</a:t>
            </a:r>
            <a:endParaRPr sz="2400"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414ae2f7d_0_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rgbClr val="910D28"/>
                </a:solidFill>
              </a:rPr>
              <a:t>Mass: Black Hole vs. Sun</a:t>
            </a:r>
            <a:endParaRPr dirty="0"/>
          </a:p>
        </p:txBody>
      </p:sp>
      <p:sp>
        <p:nvSpPr>
          <p:cNvPr id="157" name="Google Shape;157;g7414ae2f7d_0_7"/>
          <p:cNvSpPr txBox="1">
            <a:spLocks noGrp="1"/>
          </p:cNvSpPr>
          <p:nvPr>
            <p:ph idx="1"/>
          </p:nvPr>
        </p:nvSpPr>
        <p:spPr>
          <a:xfrm>
            <a:off x="4953000" y="1527800"/>
            <a:ext cx="31911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2E2E2E"/>
                </a:solidFill>
              </a:rPr>
              <a:t>What is the message being presented here?</a:t>
            </a:r>
            <a:endParaRPr sz="2000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u="sng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rgbClr val="2E2E2E"/>
                </a:solidFill>
              </a:rPr>
              <a:t>Context: Video is showing the number of suns that could fit into a black hole</a:t>
            </a:r>
            <a:endParaRPr dirty="0"/>
          </a:p>
        </p:txBody>
      </p:sp>
      <p:pic>
        <p:nvPicPr>
          <p:cNvPr id="156" name="Google Shape;156;g7414ae2f7d_0_7" title="byhgEj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479228"/>
            <a:ext cx="4389218" cy="32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rgbClr val="910D28"/>
                </a:solidFill>
              </a:rPr>
              <a:t>Gravity Bucket Lab</a:t>
            </a:r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idx="1"/>
          </p:nvPr>
        </p:nvSpPr>
        <p:spPr>
          <a:xfrm>
            <a:off x="457200" y="1451600"/>
            <a:ext cx="42795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2E2E2E"/>
                </a:solidFill>
              </a:rPr>
              <a:t>Follow the procedures outlined in the handout, and document all the observations you can.</a:t>
            </a:r>
            <a:endParaRPr sz="240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240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240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240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240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0C0FD7-DC31-C548-B969-E3DDB90E5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612" y="283464"/>
            <a:ext cx="51435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414ae2f7d_0_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10D28"/>
                </a:solidFill>
              </a:rPr>
              <a:t>Let’s Talk &amp; Think it Out</a:t>
            </a:r>
            <a:endParaRPr dirty="0"/>
          </a:p>
        </p:txBody>
      </p:sp>
      <p:sp>
        <p:nvSpPr>
          <p:cNvPr id="171" name="Google Shape;171;g7414ae2f7d_0_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en-US" sz="2000" dirty="0"/>
              <a:t>How was gravity represented in this lab?</a:t>
            </a:r>
            <a:endParaRPr sz="2000" dirty="0"/>
          </a:p>
          <a:p>
            <a:pPr marL="558800" lvl="0" indent="-457200" algn="l" rtl="0">
              <a:spcBef>
                <a:spcPts val="10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en-US" sz="2000" dirty="0"/>
              <a:t>What factors influence the amount of gravity?</a:t>
            </a:r>
            <a:endParaRPr sz="2000" dirty="0"/>
          </a:p>
          <a:p>
            <a:pPr marL="558800" lvl="0" indent="-457200" algn="l" rtl="0">
              <a:spcBef>
                <a:spcPts val="10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en-US" sz="2000" dirty="0"/>
              <a:t>How do the answers in Stage 2, Question 2 influence the amount of gravity?</a:t>
            </a:r>
            <a:endParaRPr sz="2000" dirty="0"/>
          </a:p>
          <a:p>
            <a:pPr marL="558800" lvl="0" indent="-457200" algn="l" rtl="0">
              <a:spcBef>
                <a:spcPts val="10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en-US" sz="2000" dirty="0"/>
              <a:t>Why did we need the gravity bucket to model the system, rather than just using the original system?</a:t>
            </a:r>
            <a:endParaRPr sz="2000" dirty="0"/>
          </a:p>
          <a:p>
            <a:pPr marL="558800" lvl="0" indent="-457200" algn="l" rtl="0">
              <a:spcBef>
                <a:spcPts val="1000"/>
              </a:spcBef>
              <a:spcAft>
                <a:spcPts val="1000"/>
              </a:spcAft>
              <a:buSzPts val="2000"/>
              <a:buFont typeface="+mj-lt"/>
              <a:buAutoNum type="arabicPeriod"/>
            </a:pPr>
            <a:r>
              <a:rPr lang="en-US" sz="2000" dirty="0"/>
              <a:t>How did this lab change the way you think about the solar system? 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ways, Sometimes, or Never True&#10;&#10;Description automatically generated">
            <a:extLst>
              <a:ext uri="{FF2B5EF4-FFF2-40B4-BE49-F238E27FC236}">
                <a16:creationId xmlns:a16="http://schemas.microsoft.com/office/drawing/2014/main" id="{F0536833-0553-4408-B074-196EA471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077706" y="1201692"/>
            <a:ext cx="2166640" cy="2816099"/>
          </a:xfrm>
          <a:prstGeom prst="rect">
            <a:avLst/>
          </a:prstGeom>
        </p:spPr>
      </p:pic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457200" y="19231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Always, Sometimes, or Never True</a:t>
            </a:r>
            <a:endParaRPr dirty="0"/>
          </a:p>
        </p:txBody>
      </p:sp>
      <p:sp>
        <p:nvSpPr>
          <p:cNvPr id="177" name="Google Shape;177;p8"/>
          <p:cNvSpPr txBox="1">
            <a:spLocks noGrp="1"/>
          </p:cNvSpPr>
          <p:nvPr>
            <p:ph idx="1"/>
          </p:nvPr>
        </p:nvSpPr>
        <p:spPr>
          <a:xfrm>
            <a:off x="457201" y="1228725"/>
            <a:ext cx="5913619" cy="350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2E2E2E"/>
                </a:solidFill>
              </a:rPr>
              <a:t>Determine whether each statement is:</a:t>
            </a:r>
            <a:endParaRPr sz="2400" dirty="0">
              <a:solidFill>
                <a:srgbClr val="2E2E2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</a:pPr>
            <a:r>
              <a:rPr lang="en-US" sz="2400" dirty="0">
                <a:solidFill>
                  <a:srgbClr val="2E2E2E"/>
                </a:solidFill>
              </a:rPr>
              <a:t>Always True</a:t>
            </a:r>
            <a:endParaRPr sz="2400" dirty="0">
              <a:solidFill>
                <a:srgbClr val="2E2E2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</a:pPr>
            <a:r>
              <a:rPr lang="en-US" sz="2400" dirty="0">
                <a:solidFill>
                  <a:srgbClr val="2E2E2E"/>
                </a:solidFill>
              </a:rPr>
              <a:t>Sometimes True</a:t>
            </a:r>
            <a:endParaRPr sz="2400" dirty="0">
              <a:solidFill>
                <a:srgbClr val="2E2E2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</a:pPr>
            <a:r>
              <a:rPr lang="en-US" sz="2400" dirty="0">
                <a:solidFill>
                  <a:srgbClr val="2E2E2E"/>
                </a:solidFill>
              </a:rPr>
              <a:t>Never True</a:t>
            </a:r>
            <a:endParaRPr sz="2400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500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500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500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500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rgbClr val="2E2E2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accent2"/>
                </a:solidFill>
              </a:rPr>
              <a:t>Some of the statements will be more difficult to assess right now. Try them all, but don’t get stuck on a statement. Move on if you’re not sure. </a:t>
            </a:r>
            <a:endParaRPr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414ae2f7d_0_19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the Planets Measure Up</a:t>
            </a:r>
            <a:endParaRPr dirty="0"/>
          </a:p>
        </p:txBody>
      </p:sp>
      <p:sp>
        <p:nvSpPr>
          <p:cNvPr id="183" name="Google Shape;183;g7414ae2f7d_0_19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ctr" anchorCtr="0">
            <a:noAutofit/>
          </a:bodyPr>
          <a:lstStyle/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700" dirty="0"/>
              <a:t>Complete the handout comparing data of all the planets in our solar system.</a:t>
            </a:r>
            <a:endParaRPr sz="2700" dirty="0"/>
          </a:p>
          <a:p>
            <a:pPr marL="558800" lvl="0" indent="-457200" algn="l" rtl="0"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700" dirty="0"/>
              <a:t>Again, try not to feel discouraged, and talk it out with your group if you need to.</a:t>
            </a:r>
            <a:endParaRPr sz="2700" dirty="0"/>
          </a:p>
          <a:p>
            <a:pPr marL="558800" lvl="0" indent="-457200" algn="l" rtl="0">
              <a:spcBef>
                <a:spcPts val="100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700" dirty="0"/>
              <a:t>Revisit your Always, Sometimes, or Never True statements. Does your answer for any of them change? Are some easier to answer now?</a:t>
            </a:r>
            <a:endParaRPr sz="2700" dirty="0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20 PD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E1354D5-D584-4014-90F7-79798D7FB97D}" vid="{C25742BA-B1E6-4CE4-8D0D-96E4BE620A0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864</Words>
  <Application>Microsoft Macintosh PowerPoint</Application>
  <PresentationFormat>On-screen Show (16:9)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Noto Sans Symbols</vt:lpstr>
      <vt:lpstr>Merriweather Sans</vt:lpstr>
      <vt:lpstr>Lato</vt:lpstr>
      <vt:lpstr>Calibri</vt:lpstr>
      <vt:lpstr>Arial</vt:lpstr>
      <vt:lpstr>Raleway</vt:lpstr>
      <vt:lpstr>Wingdings 2</vt:lpstr>
      <vt:lpstr>Constantia</vt:lpstr>
      <vt:lpstr>Georgia</vt:lpstr>
      <vt:lpstr>LEARN theme</vt:lpstr>
      <vt:lpstr>K20 PD</vt:lpstr>
      <vt:lpstr>1_LEARN theme</vt:lpstr>
      <vt:lpstr>The Bigger the Heart,  the Bigger the Attraction</vt:lpstr>
      <vt:lpstr>Essential Question</vt:lpstr>
      <vt:lpstr>Learning Objective </vt:lpstr>
      <vt:lpstr>   Bell Ringer: Love Letter to Earth</vt:lpstr>
      <vt:lpstr>Mass: Black Hole vs. Sun</vt:lpstr>
      <vt:lpstr>Gravity Bucket Lab</vt:lpstr>
      <vt:lpstr>Let’s Talk &amp; Think it Out</vt:lpstr>
      <vt:lpstr>Always, Sometimes, or Never True</vt:lpstr>
      <vt:lpstr>How the Planets Measure Up</vt:lpstr>
      <vt:lpstr>Always, Sometimes, or Never True</vt:lpstr>
      <vt:lpstr>Always, Sometimes, or Never True</vt:lpstr>
      <vt:lpstr>Always, Sometimes, or Never True</vt:lpstr>
      <vt:lpstr>Always, Sometimes, or Never True</vt:lpstr>
      <vt:lpstr>Always, Sometimes, or Never True</vt:lpstr>
      <vt:lpstr>Always, Sometimes, or Never True</vt:lpstr>
      <vt:lpstr>Always, Sometimes, or Never True</vt:lpstr>
      <vt:lpstr>Always, Sometimes, or Never True</vt:lpstr>
      <vt:lpstr>Mass: Black Hole vs. Sun Revisited</vt:lpstr>
      <vt:lpstr>C-E-R: Claim, Evidence, Reasoning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Bigger the Attraction</dc:title>
  <dc:creator>K20 Center</dc:creator>
  <cp:lastModifiedBy>Myers, Morgan M.</cp:lastModifiedBy>
  <cp:revision>12</cp:revision>
  <dcterms:modified xsi:type="dcterms:W3CDTF">2020-08-04T17:16:07Z</dcterms:modified>
</cp:coreProperties>
</file>