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1" r:id="rId17"/>
    <p:sldId id="276" r:id="rId18"/>
    <p:sldId id="277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07F7D-2B8E-4C43-B8FE-B9F1A75378AE}" v="132" dt="2021-03-23T14:21:48.025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94"/>
  </p:normalViewPr>
  <p:slideViewPr>
    <p:cSldViewPr snapToGrid="0">
      <p:cViewPr varScale="1">
        <p:scale>
          <a:sx n="161" d="100"/>
          <a:sy n="161" d="100"/>
        </p:scale>
        <p:origin x="8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4777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0967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4282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3366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19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687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5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Muddiest Point. Strategies. https://learn.k20center.ou.edu/strategy/109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4064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Teacher’s Note: Make sure to add the generated code from </a:t>
            </a:r>
            <a:r>
              <a:rPr lang="en-US" dirty="0" err="1"/>
              <a:t>Mentimeter</a:t>
            </a:r>
            <a:r>
              <a:rPr lang="en-US"/>
              <a:t> to </a:t>
            </a:r>
            <a:r>
              <a:rPr lang="en-US" dirty="0"/>
              <a:t>this slide to allow students to enter their words and create the word cloud.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Collaborative Word Clouds. https://learn.k20center.ou.edu/strategy/103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8392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0690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4781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42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r>
                  <a:rPr lang="en-US" dirty="0"/>
                  <a:t>Solve for </a:t>
                </a:r>
                <a:r>
                  <a:rPr lang="en-US" i="1" dirty="0"/>
                  <a:t>y</a:t>
                </a:r>
                <a:r>
                  <a:rPr lang="en-US" dirty="0"/>
                  <a:t>: 	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=−24</m:t>
                    </m:r>
                  </m:oMath>
                </a14:m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333" t="-14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Solving Literal Equations: Example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33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s-ES" dirty="0"/>
                  <a:t>Solve for </a:t>
                </a:r>
                <a:r>
                  <a:rPr lang="es-ES" i="1" dirty="0"/>
                  <a:t>y</a:t>
                </a:r>
                <a:r>
                  <a:rPr lang="es-ES" dirty="0"/>
                  <a:t>: 	 </a:t>
                </a:r>
                <a14:m>
                  <m:oMath xmlns:m="http://schemas.openxmlformats.org/officeDocument/2006/math">
                    <m:r>
                      <a:rPr lang="es-ES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endParaRPr lang="es-ES"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333" t="-14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Solving Literal Equations: Example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875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37793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s-ES" dirty="0"/>
                  <a:t>Solve for </a:t>
                </a:r>
                <a:r>
                  <a:rPr lang="es-ES" i="1" dirty="0"/>
                  <a:t>y</a:t>
                </a:r>
                <a:r>
                  <a:rPr lang="es-ES" dirty="0"/>
                  <a:t>: 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i="1" dirty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ES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37793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3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Solving Literal Equations: Example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066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s-ES" dirty="0"/>
                  <a:t>Solve for </a:t>
                </a:r>
                <a:r>
                  <a:rPr lang="es-ES" i="1" dirty="0"/>
                  <a:t>x</a:t>
                </a:r>
                <a:r>
                  <a:rPr lang="es-ES" dirty="0"/>
                  <a:t>: 	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s-ES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333" t="-14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Solving Literal Equations: Example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499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s-ES" dirty="0"/>
                  <a:t>Solve for </a:t>
                </a:r>
                <a:r>
                  <a:rPr lang="es-ES" i="1" dirty="0"/>
                  <a:t>b</a:t>
                </a:r>
                <a:r>
                  <a:rPr lang="es-ES" dirty="0"/>
                  <a:t>: 	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s-ES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333" t="-14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Solving Literal Equations: Example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699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900"/>
                  </a:spcAft>
                  <a:buSzPts val="2600"/>
                  <a:buNone/>
                </a:pPr>
                <a:r>
                  <a:rPr lang="en-US" dirty="0"/>
                  <a:t>The fuel economy, </a:t>
                </a:r>
                <a:r>
                  <a:rPr lang="en-US" i="1" dirty="0"/>
                  <a:t>E</a:t>
                </a:r>
                <a:r>
                  <a:rPr lang="en-US" dirty="0"/>
                  <a:t> (miles per gallon or mpg), for Sarah’s vehicle is calculated using the formula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dirty="0"/>
                  <a:t> , with </a:t>
                </a:r>
                <a:r>
                  <a:rPr lang="en-US" i="1" dirty="0"/>
                  <a:t>m</a:t>
                </a:r>
                <a:r>
                  <a:rPr lang="en-US" dirty="0"/>
                  <a:t> being the number of miles the car has driven, and </a:t>
                </a:r>
                <a:r>
                  <a:rPr lang="en-US" i="1" dirty="0"/>
                  <a:t>g</a:t>
                </a:r>
                <a:r>
                  <a:rPr lang="en-US" dirty="0"/>
                  <a:t> being the number of gallons of fuel used on the drive. </a:t>
                </a:r>
              </a:p>
              <a:p>
                <a:pPr lvl="0" indent="-457200" algn="l" rtl="0">
                  <a:spcBef>
                    <a:spcPts val="0"/>
                  </a:spcBef>
                  <a:spcAft>
                    <a:spcPts val="600"/>
                  </a:spcAft>
                  <a:buSzPts val="2600"/>
                  <a:buFont typeface="Arial" panose="020B0604020202020204" pitchFamily="34" charset="0"/>
                  <a:buChar char="•"/>
                </a:pPr>
                <a:r>
                  <a:rPr lang="en-US" dirty="0"/>
                  <a:t>First, solve the equation for </a:t>
                </a:r>
                <a:r>
                  <a:rPr lang="en-US" i="1" dirty="0" err="1"/>
                  <a:t>m</a:t>
                </a:r>
                <a:r>
                  <a:rPr lang="en-US" dirty="0" err="1"/>
                  <a:t>.</a:t>
                </a:r>
                <a:r>
                  <a:rPr lang="en-US" dirty="0"/>
                  <a:t> </a:t>
                </a:r>
              </a:p>
              <a:p>
                <a:pPr lvl="0" indent="-45720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Font typeface="Arial" panose="020B0604020202020204" pitchFamily="34" charset="0"/>
                  <a:buChar char="•"/>
                </a:pPr>
                <a:r>
                  <a:rPr lang="en-US" dirty="0"/>
                  <a:t>If the vehicle has an average fuel consumption </a:t>
                </a:r>
                <a:br>
                  <a:rPr lang="en-US" dirty="0"/>
                </a:br>
                <a:r>
                  <a:rPr lang="en-US" dirty="0"/>
                  <a:t>of 30 mpg, and Sarah used 9.5 gallons of fuel, </a:t>
                </a:r>
                <a:br>
                  <a:rPr lang="en-US" dirty="0"/>
                </a:br>
                <a:r>
                  <a:rPr lang="en-US" dirty="0"/>
                  <a:t>how far did she drive?</a:t>
                </a:r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333" t="-1421" b="-51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Word Problem Example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518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Find different classmates to solve each problem on your Extend handout.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You MUST get your problems solved in order from 1–10. Do not solve the same problem for several classmates.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After you solve a problem on someone’s paper, </a:t>
            </a:r>
            <a:br>
              <a:rPr lang="en-US" dirty="0"/>
            </a:br>
            <a:r>
              <a:rPr lang="en-US" dirty="0"/>
              <a:t>write or sign your name in the box by your work.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Can you find someone to solve it?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86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On your Muddiest Point card, answer the following: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What are you still confused about?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 other words, what remains the “muddiest point” about literal equations for you?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Muddiest Point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966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Journey of the Isolated Variable, Part 3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Literal Equations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I rearrange a multi-variable equation to isolate a specific variable?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-US" dirty="0"/>
              <a:t>We will be able to solve multi-variable equations for a specific variable.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96882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Go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menti.com</a:t>
            </a:r>
            <a:endParaRPr lang="en-US" dirty="0">
              <a:solidFill>
                <a:schemeClr val="accent2"/>
              </a:solidFill>
            </a:endParaRP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Enter the code: </a:t>
            </a:r>
            <a:br>
              <a:rPr lang="en-US" dirty="0"/>
            </a:br>
            <a:r>
              <a:rPr lang="en-US" dirty="0"/>
              <a:t>{Insert code}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Type in words you associate with equations.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Word Cloud</a:t>
            </a: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C6E2998-1234-46D6-9184-32D814A413C8}"/>
              </a:ext>
            </a:extLst>
          </p:cNvPr>
          <p:cNvGrpSpPr/>
          <p:nvPr/>
        </p:nvGrpSpPr>
        <p:grpSpPr>
          <a:xfrm>
            <a:off x="5426020" y="735872"/>
            <a:ext cx="3288146" cy="2480978"/>
            <a:chOff x="5532582" y="513197"/>
            <a:chExt cx="3288146" cy="2480978"/>
          </a:xfrm>
        </p:grpSpPr>
        <p:sp>
          <p:nvSpPr>
            <p:cNvPr id="4" name="Cloud 3">
              <a:extLst>
                <a:ext uri="{FF2B5EF4-FFF2-40B4-BE49-F238E27FC236}">
                  <a16:creationId xmlns:a16="http://schemas.microsoft.com/office/drawing/2014/main" id="{0DDAB8BC-06E5-45C5-9D86-69DCB0F82720}"/>
                </a:ext>
              </a:extLst>
            </p:cNvPr>
            <p:cNvSpPr/>
            <p:nvPr/>
          </p:nvSpPr>
          <p:spPr>
            <a:xfrm>
              <a:off x="5532582" y="528066"/>
              <a:ext cx="3288146" cy="2466109"/>
            </a:xfrm>
            <a:prstGeom prst="cloud">
              <a:avLst/>
            </a:prstGeom>
            <a:noFill/>
            <a:ln w="25400" cap="flat" cmpd="sng" algn="ctr">
              <a:solidFill>
                <a:srgbClr val="991B1E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70CFBFC8-3AD3-4033-864F-91B7CA0A9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83564" y="513197"/>
              <a:ext cx="2479620" cy="247962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What do you notice?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279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On the handout, provide the following information and then solve each equation for </a:t>
            </a:r>
            <a:r>
              <a:rPr lang="en-US" i="1" dirty="0"/>
              <a:t>x</a:t>
            </a:r>
            <a:r>
              <a:rPr lang="en-US" dirty="0"/>
              <a:t>: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Explain how you will isolate </a:t>
            </a:r>
            <a:r>
              <a:rPr lang="en-US" i="1" dirty="0"/>
              <a:t>x</a:t>
            </a:r>
            <a:r>
              <a:rPr lang="en-US" dirty="0"/>
              <a:t>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Identify any like terms you can simplify.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Show your work and write the solution in terms of </a:t>
            </a:r>
            <a:br>
              <a:rPr lang="en-US" dirty="0"/>
            </a:br>
            <a:r>
              <a:rPr lang="en-US" i="1" dirty="0"/>
              <a:t>x = __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Literal Equations Exploration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455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did you notice about the equations with just one variable and the equations with four variables?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Class </a:t>
            </a:r>
            <a:r>
              <a:rPr lang="en-US" dirty="0"/>
              <a:t>D</a:t>
            </a:r>
            <a:r>
              <a:rPr lang="en-US"/>
              <a:t>iscussion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52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Solving literal equations follows the same steps as solving multi-step equations.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Solving Literal Equations: Flowchart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818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111</TotalTime>
  <Words>513</Words>
  <Application>Microsoft Macintosh PowerPoint</Application>
  <PresentationFormat>On-screen Show (16:9)</PresentationFormat>
  <Paragraphs>46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Noto Sans Symbols</vt:lpstr>
      <vt:lpstr>LEARN theme</vt:lpstr>
      <vt:lpstr>LEARN theme</vt:lpstr>
      <vt:lpstr>PowerPoint Presentation</vt:lpstr>
      <vt:lpstr>Journey of the Isolated Variable, Part 3</vt:lpstr>
      <vt:lpstr>Essential Question</vt:lpstr>
      <vt:lpstr>Lesson Objective</vt:lpstr>
      <vt:lpstr>Word Cloud</vt:lpstr>
      <vt:lpstr>What do you notice?</vt:lpstr>
      <vt:lpstr>Literal Equations Exploration</vt:lpstr>
      <vt:lpstr>Class Discussion</vt:lpstr>
      <vt:lpstr>Solving Literal Equations: Flowchart</vt:lpstr>
      <vt:lpstr>Solving Literal Equations: Example 1</vt:lpstr>
      <vt:lpstr>Solving Literal Equations: Example 2</vt:lpstr>
      <vt:lpstr>Solving Literal Equations: Example 3</vt:lpstr>
      <vt:lpstr>Solving Literal Equations: Example 4</vt:lpstr>
      <vt:lpstr>Solving Literal Equations: Example 5</vt:lpstr>
      <vt:lpstr>Word Problem Example</vt:lpstr>
      <vt:lpstr>Can you find someone to solve it?</vt:lpstr>
      <vt:lpstr>Muddiest 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of the Isolated Variable, Part 3</dc:title>
  <dc:creator>k20center@ou.edu</dc:creator>
  <cp:lastModifiedBy>Hoang, Ada C.</cp:lastModifiedBy>
  <cp:revision>2</cp:revision>
  <dcterms:created xsi:type="dcterms:W3CDTF">2021-03-22T15:53:44Z</dcterms:created>
  <dcterms:modified xsi:type="dcterms:W3CDTF">2021-03-30T20:57:04Z</dcterms:modified>
</cp:coreProperties>
</file>