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8"/>
  </p:notesMasterIdLst>
  <p:sldIdLst>
    <p:sldId id="276" r:id="rId2"/>
    <p:sldId id="257" r:id="rId3"/>
    <p:sldId id="274" r:id="rId4"/>
    <p:sldId id="275" r:id="rId5"/>
    <p:sldId id="273" r:id="rId6"/>
    <p:sldId id="287" r:id="rId7"/>
    <p:sldId id="282" r:id="rId8"/>
    <p:sldId id="283" r:id="rId9"/>
    <p:sldId id="284" r:id="rId10"/>
    <p:sldId id="271" r:id="rId11"/>
    <p:sldId id="272" r:id="rId12"/>
    <p:sldId id="289" r:id="rId13"/>
    <p:sldId id="290" r:id="rId14"/>
    <p:sldId id="288" r:id="rId15"/>
    <p:sldId id="291" r:id="rId16"/>
    <p:sldId id="285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20" autoAdjust="0"/>
    <p:restoredTop sz="94553"/>
  </p:normalViewPr>
  <p:slideViewPr>
    <p:cSldViewPr snapToGrid="0" snapToObjects="1">
      <p:cViewPr varScale="1">
        <p:scale>
          <a:sx n="277" d="100"/>
          <a:sy n="277" d="100"/>
        </p:scale>
        <p:origin x="2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92929"/>
                </a:solidFill>
                <a:effectLst/>
                <a:latin typeface="Open Sans"/>
              </a:rPr>
              <a:t>K20 Center. (n.d.). Collective Brain Dump. Strategies. https://learn.k20center.ou.edu/strategy/111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040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6729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2807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1822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2260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92929"/>
                </a:solidFill>
                <a:effectLst/>
                <a:latin typeface="Open Sans"/>
              </a:rPr>
              <a:t>K20 Center. (n.d.). Bell Ringers and Exit Tickets. Strategies. https://learn.k20center.ou.edu/strategy/125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272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.desmos.com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Google Shape;112;p26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309352"/>
                <a:ext cx="8229600" cy="34340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rgbClr val="991B1E"/>
                  </a:buClr>
                  <a:buSzPts val="2600"/>
                  <a:buFont typeface="Arial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kumimoji="0" lang="en-US" sz="26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</m:ctrlPr>
                        </m:dPr>
                        <m:e>
                          <m:r>
                            <a:rPr kumimoji="0" lang="en-US" sz="2600" b="0" i="1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  <m:t>𝑥</m:t>
                          </m:r>
                          <m:r>
                            <a:rPr kumimoji="0" lang="en-US" sz="26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  <m:t>+2</m:t>
                          </m:r>
                        </m:e>
                      </m:d>
                      <m:r>
                        <a:rPr kumimoji="0" lang="en-US" sz="26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Calibri"/>
                        </a:rPr>
                        <m:t>=5</m:t>
                      </m:r>
                    </m:oMath>
                  </m:oMathPara>
                </a14:m>
                <a:endParaRPr kumimoji="0" lang="en-US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SzPts val="2600"/>
                  <a:buNone/>
                </a:pPr>
                <a:endParaRPr dirty="0"/>
              </a:p>
            </p:txBody>
          </p:sp>
        </mc:Choice>
        <mc:Fallback xmlns="">
          <p:sp>
            <p:nvSpPr>
              <p:cNvPr id="112" name="Google Shape;112;p2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309352"/>
                <a:ext cx="8229600" cy="34340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Absolute Value Equations: Example 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8837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Google Shape;112;p26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309352"/>
                <a:ext cx="8229600" cy="34340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rgbClr val="991B1E"/>
                  </a:buClr>
                  <a:buSzPts val="2600"/>
                  <a:buFont typeface="Arial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kumimoji="0" lang="en-US" sz="26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</m:ctrlPr>
                        </m:dPr>
                        <m:e>
                          <m:r>
                            <a:rPr kumimoji="0" lang="en-US" sz="26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  <m:t>−3</m:t>
                          </m:r>
                          <m:r>
                            <a:rPr kumimoji="0" lang="en-US" sz="2600" b="0" i="1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  <m:t>𝑥</m:t>
                          </m:r>
                          <m:r>
                            <a:rPr kumimoji="0" lang="en-US" sz="26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  <m:t>+</m:t>
                          </m:r>
                          <m:r>
                            <a:rPr kumimoji="0" lang="en-US" sz="2600" b="0" i="1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Calibri"/>
                            </a:rPr>
                            <m:t>1</m:t>
                          </m:r>
                        </m:e>
                      </m:d>
                      <m:r>
                        <a:rPr kumimoji="0" lang="en-US" sz="26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Calibri"/>
                        </a:rPr>
                        <m:t>+12</m:t>
                      </m:r>
                      <m:r>
                        <a:rPr kumimoji="0" lang="en-US" sz="26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Calibri"/>
                        </a:rPr>
                        <m:t>=8</m:t>
                      </m:r>
                    </m:oMath>
                  </m:oMathPara>
                </a14:m>
                <a:endParaRPr kumimoji="0" lang="en-US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SzPts val="2600"/>
                  <a:buNone/>
                </a:pPr>
                <a:endParaRPr dirty="0"/>
              </a:p>
            </p:txBody>
          </p:sp>
        </mc:Choice>
        <mc:Fallback xmlns="">
          <p:sp>
            <p:nvSpPr>
              <p:cNvPr id="112" name="Google Shape;112;p2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309352"/>
                <a:ext cx="8229600" cy="34340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Absolute Value Equations: Example 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4034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Google Shape;112;p26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309352"/>
                <a:ext cx="8229600" cy="34340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rgbClr val="991B1E"/>
                  </a:buClr>
                  <a:buSzPts val="2600"/>
                  <a:buFont typeface="Arial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US" sz="26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Calibri"/>
                        </a:rPr>
                        <m:t>2</m:t>
                      </m:r>
                      <m:d>
                        <m:dPr>
                          <m:begChr m:val="|"/>
                          <m:endChr m:val="|"/>
                          <m:ctrlPr>
                            <a:rPr kumimoji="0" lang="en-US" sz="26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</m:ctrlPr>
                        </m:dPr>
                        <m:e>
                          <m:r>
                            <a:rPr kumimoji="0" lang="en-US" sz="26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  <m:t>3</m:t>
                          </m:r>
                          <m:r>
                            <a:rPr kumimoji="0" lang="en-US" sz="2600" b="0" i="1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  <m:t>𝑥</m:t>
                          </m:r>
                          <m:r>
                            <a:rPr kumimoji="0" lang="en-US" sz="26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  <m:t>−4</m:t>
                          </m:r>
                        </m:e>
                      </m:d>
                      <m:r>
                        <a:rPr kumimoji="0" lang="en-US" sz="26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Calibri"/>
                        </a:rPr>
                        <m:t>−8</m:t>
                      </m:r>
                      <m:r>
                        <a:rPr kumimoji="0" lang="en-US" sz="26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Calibri"/>
                        </a:rPr>
                        <m:t>=6</m:t>
                      </m:r>
                    </m:oMath>
                  </m:oMathPara>
                </a14:m>
                <a:endParaRPr kumimoji="0" lang="en-US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SzPts val="2600"/>
                  <a:buNone/>
                </a:pPr>
                <a:endParaRPr dirty="0"/>
              </a:p>
            </p:txBody>
          </p:sp>
        </mc:Choice>
        <mc:Fallback xmlns="">
          <p:sp>
            <p:nvSpPr>
              <p:cNvPr id="112" name="Google Shape;112;p2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309352"/>
                <a:ext cx="8229600" cy="34340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Absolute Value Equations: Example 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7567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Google Shape;112;p26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309352"/>
                <a:ext cx="8229600" cy="34340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rgbClr val="991B1E"/>
                  </a:buClr>
                  <a:buSzPts val="2600"/>
                  <a:buFont typeface="Arial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US" sz="26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Calibri"/>
                        </a:rPr>
                        <m:t>−3</m:t>
                      </m:r>
                      <m:d>
                        <m:dPr>
                          <m:begChr m:val="|"/>
                          <m:endChr m:val="|"/>
                          <m:ctrlPr>
                            <a:rPr kumimoji="0" lang="en-US" sz="26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</m:ctrlPr>
                        </m:dPr>
                        <m:e>
                          <m:r>
                            <a:rPr kumimoji="0" lang="en-US" sz="26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  <m:t>2</m:t>
                          </m:r>
                          <m:r>
                            <a:rPr kumimoji="0" lang="en-US" sz="2600" b="0" i="1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  <m:t>𝑥</m:t>
                          </m:r>
                          <m:r>
                            <a:rPr kumimoji="0" lang="en-US" sz="26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  <m:t>+1</m:t>
                          </m:r>
                        </m:e>
                      </m:d>
                      <m:r>
                        <a:rPr kumimoji="0" lang="en-US" sz="26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Calibri"/>
                        </a:rPr>
                        <m:t>−3</m:t>
                      </m:r>
                      <m:r>
                        <a:rPr kumimoji="0" lang="en-US" sz="26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Calibri"/>
                        </a:rPr>
                        <m:t>=−9</m:t>
                      </m:r>
                    </m:oMath>
                  </m:oMathPara>
                </a14:m>
                <a:endParaRPr kumimoji="0" lang="en-US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SzPts val="2600"/>
                  <a:buNone/>
                </a:pPr>
                <a:endParaRPr dirty="0"/>
              </a:p>
            </p:txBody>
          </p:sp>
        </mc:Choice>
        <mc:Fallback xmlns="">
          <p:sp>
            <p:nvSpPr>
              <p:cNvPr id="112" name="Google Shape;112;p2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309352"/>
                <a:ext cx="8229600" cy="34340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Absolute Value Equations: Example 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5268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For the problems on the Extend handout, complete the following tasks: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 the error in solving the absolute value equation.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Correct the error by showing the correct steps. 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Explain how and why one might have made that error. </a:t>
            </a:r>
          </a:p>
          <a:p>
            <a:pPr marL="514350" lvl="0" indent="-514350"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Justify the correct answer and steps.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Error</a:t>
            </a:r>
          </a:p>
        </p:txBody>
      </p:sp>
    </p:spTree>
    <p:extLst>
      <p:ext uri="{BB962C8B-B14F-4D97-AF65-F5344CB8AC3E}">
        <p14:creationId xmlns:p14="http://schemas.microsoft.com/office/powerpoint/2010/main" val="92657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Find two other pairs of students and get into a group of 6.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Sort your papers into 3 stacks: Problem 1, Problem 2, and Problem 3.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Two people in your group should check the 4 steps on Problem 1, a different two should check the 4 steps on Problem 2, etc.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Compare and discuss how the three different groups all corrected the same mistake.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Verification</a:t>
            </a:r>
          </a:p>
        </p:txBody>
      </p:sp>
    </p:spTree>
    <p:extLst>
      <p:ext uri="{BB962C8B-B14F-4D97-AF65-F5344CB8AC3E}">
        <p14:creationId xmlns:p14="http://schemas.microsoft.com/office/powerpoint/2010/main" val="305469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Aft>
                <a:spcPts val="1200"/>
              </a:spcAft>
              <a:buNone/>
            </a:pPr>
            <a:r>
              <a:rPr lang="en-US" dirty="0"/>
              <a:t>For the four types of equations: 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Solve the example. 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Justify how you solved it. 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Explain what is unique about that type of equation.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</a:t>
            </a:r>
          </a:p>
        </p:txBody>
      </p:sp>
      <p:pic>
        <p:nvPicPr>
          <p:cNvPr id="4" name="Picture 3" descr="A picture containing text, sign, picture frame&#10;&#10;Description automatically generated">
            <a:extLst>
              <a:ext uri="{FF2B5EF4-FFF2-40B4-BE49-F238E27FC236}">
                <a16:creationId xmlns:a16="http://schemas.microsoft.com/office/drawing/2014/main" id="{0EAD2107-B795-5B46-A7F1-3DF45E8A4C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7918" y="400050"/>
            <a:ext cx="2478881" cy="167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27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1604" y="1621452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Journey of the Isolated Variable, Part 4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1604" y="299305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Absolute Value Equations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5563" indent="0">
              <a:buNone/>
            </a:pPr>
            <a:r>
              <a:rPr lang="en-US" dirty="0"/>
              <a:t>How do you solve one-variable absolute value equations? </a:t>
            </a:r>
          </a:p>
          <a:p>
            <a:pPr marL="5556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1006656"/>
            <a:ext cx="7772400" cy="1021842"/>
          </a:xfrm>
        </p:spPr>
        <p:txBody>
          <a:bodyPr/>
          <a:lstStyle/>
          <a:p>
            <a:r>
              <a:rPr lang="en-US" dirty="0"/>
              <a:t>Lesson Objective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5563" indent="0">
              <a:buNone/>
            </a:pPr>
            <a:r>
              <a:rPr lang="en-US" dirty="0"/>
              <a:t>Correctly solve absolute value equations with one variable.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the Engage handout, list everything you </a:t>
            </a:r>
            <a:br>
              <a:rPr lang="en-US" dirty="0"/>
            </a:br>
            <a:r>
              <a:rPr lang="en-US" dirty="0"/>
              <a:t>know about the terms: “equations” and “absolute value.”</a:t>
            </a:r>
          </a:p>
          <a:p>
            <a:pPr lvl="1"/>
            <a:r>
              <a:rPr lang="en-US" dirty="0"/>
              <a:t>You may use words, drawings, examples, etc.</a:t>
            </a:r>
          </a:p>
          <a:p>
            <a:r>
              <a:rPr lang="en-US" dirty="0"/>
              <a:t>In a small group, compare your lists.</a:t>
            </a:r>
          </a:p>
          <a:p>
            <a:pPr lvl="1"/>
            <a:r>
              <a:rPr lang="en-US" dirty="0"/>
              <a:t>Add new information to your list as your group members share.</a:t>
            </a:r>
          </a:p>
          <a:p>
            <a:r>
              <a:rPr lang="en-US" dirty="0"/>
              <a:t>As a whole class, we will create a collective list of our knowledge about </a:t>
            </a:r>
            <a:r>
              <a:rPr lang="en-US" i="1" dirty="0"/>
              <a:t>equations</a:t>
            </a:r>
            <a:r>
              <a:rPr lang="en-US" dirty="0"/>
              <a:t> and </a:t>
            </a:r>
            <a:r>
              <a:rPr lang="en-US" i="1" dirty="0"/>
              <a:t>absolute value</a:t>
            </a:r>
            <a:r>
              <a:rPr lang="en-US" dirty="0"/>
              <a:t>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Collective Brain Dump</a:t>
            </a:r>
          </a:p>
        </p:txBody>
      </p:sp>
      <p:pic>
        <p:nvPicPr>
          <p:cNvPr id="4" name="Picture 3" descr="A picture containing flower, plant&#10;&#10;Description automatically generated">
            <a:extLst>
              <a:ext uri="{FF2B5EF4-FFF2-40B4-BE49-F238E27FC236}">
                <a16:creationId xmlns:a16="http://schemas.microsoft.com/office/drawing/2014/main" id="{D17184A4-4498-8F5B-E03D-48C86D0020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6638" y="62119"/>
            <a:ext cx="1801754" cy="1801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List</a:t>
            </a:r>
          </a:p>
        </p:txBody>
      </p:sp>
      <p:graphicFrame>
        <p:nvGraphicFramePr>
          <p:cNvPr id="7" name="Google Shape;125;p28">
            <a:extLst>
              <a:ext uri="{FF2B5EF4-FFF2-40B4-BE49-F238E27FC236}">
                <a16:creationId xmlns:a16="http://schemas.microsoft.com/office/drawing/2014/main" id="{3AA5223D-B77C-54AD-0921-E0B234D782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0480240"/>
              </p:ext>
            </p:extLst>
          </p:nvPr>
        </p:nvGraphicFramePr>
        <p:xfrm>
          <a:off x="457199" y="1309687"/>
          <a:ext cx="7498080" cy="355981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749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9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634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Equations</a:t>
                      </a:r>
                      <a:endParaRPr sz="2000"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Absolute Value</a:t>
                      </a:r>
                      <a:endParaRPr sz="2000"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89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0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Navigate to </a:t>
            </a:r>
            <a:r>
              <a:rPr lang="en-US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student.desmos.com</a:t>
            </a:r>
            <a:r>
              <a:rPr lang="en-US" dirty="0"/>
              <a:t>.</a:t>
            </a:r>
          </a:p>
          <a:p>
            <a:r>
              <a:rPr lang="en-US" dirty="0"/>
              <a:t>Enter code.</a:t>
            </a:r>
          </a:p>
          <a:p>
            <a:r>
              <a:rPr lang="en-US" dirty="0"/>
              <a:t>Go through the screens and answer the questions.</a:t>
            </a:r>
          </a:p>
          <a:p>
            <a:r>
              <a:rPr lang="en-US" dirty="0"/>
              <a:t>On the Explore Activity handout, write why you moved the sliders and your thought process for screens 12-16.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Desmos</a:t>
            </a:r>
          </a:p>
        </p:txBody>
      </p:sp>
    </p:spTree>
    <p:extLst>
      <p:ext uri="{BB962C8B-B14F-4D97-AF65-F5344CB8AC3E}">
        <p14:creationId xmlns:p14="http://schemas.microsoft.com/office/powerpoint/2010/main" val="118253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key parts helped you determine where the sliders should be moved?</a:t>
            </a:r>
          </a:p>
          <a:p>
            <a:r>
              <a:rPr lang="en-US" dirty="0"/>
              <a:t>Why do you think those parts are important?</a:t>
            </a:r>
          </a:p>
          <a:p>
            <a:r>
              <a:rPr lang="en-US" dirty="0"/>
              <a:t>How might one solve the problems in a different way?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Discussion</a:t>
            </a:r>
          </a:p>
        </p:txBody>
      </p:sp>
    </p:spTree>
    <p:extLst>
      <p:ext uri="{BB962C8B-B14F-4D97-AF65-F5344CB8AC3E}">
        <p14:creationId xmlns:p14="http://schemas.microsoft.com/office/powerpoint/2010/main" val="3713815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19">
                <a:extLst>
                  <a:ext uri="{FF2B5EF4-FFF2-40B4-BE49-F238E27FC236}">
                    <a16:creationId xmlns:a16="http://schemas.microsoft.com/office/drawing/2014/main" id="{F1228430-A5CD-4C5D-A779-1E4F20C15B0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kumimoji="0" lang="en-US" sz="2600" b="0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Calibri"/>
                            </a:rPr>
                          </m:ctrlPr>
                        </m:dPr>
                        <m:e>
                          <m:r>
                            <a:rPr lang="en-US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  <m:r>
                            <a:rPr lang="en-US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</m:d>
                      <m:r>
                        <a:rPr kumimoji="0" lang="en-US" sz="26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Calibri"/>
                        </a:rPr>
                        <m:t>=19</m:t>
                      </m:r>
                    </m:oMath>
                  </m:oMathPara>
                </a14:m>
                <a:endParaRPr lang="en-US" dirty="0"/>
              </a:p>
              <a:p>
                <a:pPr lvl="0">
                  <a:spcAft>
                    <a:spcPts val="1200"/>
                  </a:spcAft>
                </a:pPr>
                <a:r>
                  <a:rPr lang="en-US" dirty="0"/>
                  <a:t>Insert the equation in the top box of the flowchart. </a:t>
                </a:r>
              </a:p>
              <a:p>
                <a:pPr lvl="0">
                  <a:spcAft>
                    <a:spcPts val="1200"/>
                  </a:spcAft>
                </a:pPr>
                <a:r>
                  <a:rPr lang="en-US" dirty="0"/>
                  <a:t>Go through the steps based on your “Yes” and “No” responses.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0" name="Content Placeholder 19">
                <a:extLst>
                  <a:ext uri="{FF2B5EF4-FFF2-40B4-BE49-F238E27FC236}">
                    <a16:creationId xmlns:a16="http://schemas.microsoft.com/office/drawing/2014/main" id="{F1228430-A5CD-4C5D-A779-1E4F20C15B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Absolute Value Equations: Flowchart</a:t>
            </a:r>
          </a:p>
        </p:txBody>
      </p:sp>
    </p:spTree>
    <p:extLst>
      <p:ext uri="{BB962C8B-B14F-4D97-AF65-F5344CB8AC3E}">
        <p14:creationId xmlns:p14="http://schemas.microsoft.com/office/powerpoint/2010/main" val="358434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107</TotalTime>
  <Words>481</Words>
  <Application>Microsoft Macintosh PowerPoint</Application>
  <PresentationFormat>On-screen Show (16:9)</PresentationFormat>
  <Paragraphs>54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 Math</vt:lpstr>
      <vt:lpstr>Open Sans</vt:lpstr>
      <vt:lpstr>Wingdings 2</vt:lpstr>
      <vt:lpstr>LEARN theme</vt:lpstr>
      <vt:lpstr>PowerPoint Presentation</vt:lpstr>
      <vt:lpstr>Journey of the Isolated Variable, Part 4</vt:lpstr>
      <vt:lpstr>Essential Question</vt:lpstr>
      <vt:lpstr>Lesson Objective</vt:lpstr>
      <vt:lpstr>Collective Brain Dump</vt:lpstr>
      <vt:lpstr>Class List</vt:lpstr>
      <vt:lpstr>Desmos</vt:lpstr>
      <vt:lpstr>Class Discussion</vt:lpstr>
      <vt:lpstr>Absolute Value Equations: Flowchart</vt:lpstr>
      <vt:lpstr>Absolute Value Equations: Example 2</vt:lpstr>
      <vt:lpstr>Absolute Value Equations: Example 3</vt:lpstr>
      <vt:lpstr>Absolute Value Equations: Example 4</vt:lpstr>
      <vt:lpstr>Absolute Value Equations: Example 5</vt:lpstr>
      <vt:lpstr>Find the Error</vt:lpstr>
      <vt:lpstr>Group Verification</vt:lpstr>
      <vt:lpstr>Exit Ticket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Eike, Michell L.</dc:creator>
  <cp:lastModifiedBy>Hayden, Jordan K.</cp:lastModifiedBy>
  <cp:revision>5</cp:revision>
  <dcterms:created xsi:type="dcterms:W3CDTF">2022-07-11T20:48:05Z</dcterms:created>
  <dcterms:modified xsi:type="dcterms:W3CDTF">2022-07-21T13:58:16Z</dcterms:modified>
</cp:coreProperties>
</file>