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4"/>
  </p:sldMasterIdLst>
  <p:notesMasterIdLst>
    <p:notesMasterId r:id="rId21"/>
  </p:notesMasterIdLst>
  <p:sldIdLst>
    <p:sldId id="276" r:id="rId5"/>
    <p:sldId id="282" r:id="rId6"/>
    <p:sldId id="283" r:id="rId7"/>
    <p:sldId id="284" r:id="rId8"/>
    <p:sldId id="285" r:id="rId9"/>
    <p:sldId id="273" r:id="rId10"/>
    <p:sldId id="286" r:id="rId11"/>
    <p:sldId id="287" r:id="rId12"/>
    <p:sldId id="289" r:id="rId13"/>
    <p:sldId id="288" r:id="rId14"/>
    <p:sldId id="290" r:id="rId15"/>
    <p:sldId id="291" r:id="rId16"/>
    <p:sldId id="294" r:id="rId17"/>
    <p:sldId id="295" r:id="rId18"/>
    <p:sldId id="292" r:id="rId19"/>
    <p:sldId id="293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44" autoAdjust="0"/>
    <p:restoredTop sz="89479"/>
  </p:normalViewPr>
  <p:slideViewPr>
    <p:cSldViewPr snapToGrid="0" snapToObjects="1">
      <p:cViewPr varScale="1">
        <p:scale>
          <a:sx n="88" d="100"/>
          <a:sy n="88" d="100"/>
        </p:scale>
        <p:origin x="7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tail.com/mknox/2013/11/21/problems-learning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-sa/3.0/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unloveable/2387695025/in/photostream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Battleship_(game)" TargetMode="External"/><Relationship Id="rId4" Type="http://schemas.openxmlformats.org/officeDocument/2006/relationships/hyperlink" Target="https://creativecommons.org/licenses/by-nc-sa/3.0/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37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492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751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hlinkClick r:id="rId3" tooltip="http://www.coetail.com/mknox/2013/11/21/problems-learning/"/>
              </a:rPr>
              <a:t>This Photo</a:t>
            </a:r>
            <a:r>
              <a:rPr lang="en-US" sz="1100" dirty="0"/>
              <a:t> by Unknown Author is licensed under </a:t>
            </a:r>
            <a:r>
              <a:rPr lang="en-US" sz="1100" dirty="0">
                <a:hlinkClick r:id="rId4" tooltip="https://creativecommons.org/licenses/by-nc-sa/3.0/"/>
              </a:rPr>
              <a:t>CC BY-SA-NC</a:t>
            </a: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06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hlinkClick r:id="rId3" tooltip="http://www.flickr.com/photos/unloveable/2387695025/in/photostream"/>
              </a:rPr>
              <a:t>This Photo</a:t>
            </a:r>
            <a:r>
              <a:rPr lang="en-US" sz="1100" dirty="0"/>
              <a:t> by Unknown Author is licensed under </a:t>
            </a:r>
            <a:r>
              <a:rPr lang="en-US" sz="1100" dirty="0">
                <a:hlinkClick r:id="rId4" tooltip="https://creativecommons.org/licenses/by-nc-sa/3.0/"/>
              </a:rPr>
              <a:t>CC BY-SA-NC</a:t>
            </a: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hlinkClick r:id="rId5" tooltip="https://en.wikipedia.org/wiki/Battleship_(game)"/>
              </a:rPr>
              <a:t>This Photo</a:t>
            </a:r>
            <a:r>
              <a:rPr lang="en-US" sz="1100" dirty="0"/>
              <a:t> by Unknown Author is licensed under </a:t>
            </a:r>
            <a:r>
              <a:rPr lang="en-US" sz="1100" dirty="0">
                <a:hlinkClick r:id="rId6" tooltip="https://creativecommons.org/licenses/by-sa/3.0/"/>
              </a:rPr>
              <a:t>CC BY-SA</a:t>
            </a: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00900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331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7000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24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sources: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 err="1">
                <a:solidFill>
                  <a:srgbClr val="444444"/>
                </a:solidFill>
                <a:effectLst/>
                <a:latin typeface="Helvetica Neue"/>
              </a:rPr>
              <a:t>N.a.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 (June 2017).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Large political and administrative map of the United States with roads and major cities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. </a:t>
            </a:r>
            <a:r>
              <a:rPr lang="en-US" b="0" i="1" dirty="0" err="1">
                <a:solidFill>
                  <a:srgbClr val="444444"/>
                </a:solidFill>
                <a:effectLst/>
                <a:latin typeface="Helvetica Neue"/>
              </a:rPr>
              <a:t>Mapsland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. https://www.mapsland.com/north-america/usa/large-political-and-administrative-map-of-the-united%20states-with-roads-and-major-cities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Zimmerman, P. (February 2020). Photo of globe on wooden table. </a:t>
            </a:r>
            <a:r>
              <a:rPr lang="en-US" b="0" i="1" dirty="0" err="1">
                <a:solidFill>
                  <a:srgbClr val="444444"/>
                </a:solidFill>
                <a:effectLst/>
                <a:latin typeface="Helvetica Neue"/>
              </a:rPr>
              <a:t>Pexels</a:t>
            </a:r>
            <a:r>
              <a:rPr lang="en-US" b="0" i="1" dirty="0">
                <a:solidFill>
                  <a:srgbClr val="444444"/>
                </a:solidFill>
                <a:effectLst/>
                <a:latin typeface="Helvetica Neue"/>
              </a:rPr>
              <a:t>. 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https://www.pexels.com/photo/photo-of-globe-on-wooden-table-3747527/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58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921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82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 is in the attachments </a:t>
            </a:r>
          </a:p>
        </p:txBody>
      </p:sp>
    </p:spTree>
    <p:extLst>
      <p:ext uri="{BB962C8B-B14F-4D97-AF65-F5344CB8AC3E}">
        <p14:creationId xmlns:p14="http://schemas.microsoft.com/office/powerpoint/2010/main" val="450289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Consider using a BrainPOP video about latitude and longitude if you have a subscription to BrainPOP.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583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19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 dirty="0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wKBi6hHHM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en.wikipedia.org/wiki/Battleship_(game)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www.flickr.com/photos/unloveable/2387695025/in/photostrea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7BA82-1D28-2341-9046-3F3F93F5A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10390"/>
            <a:ext cx="8277282" cy="146075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Watch one of the following videos.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Pause to discuss.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Draw and label a globe or map.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ED27EC-AA39-B048-804E-04179F34C287}"/>
              </a:ext>
            </a:extLst>
          </p:cNvPr>
          <p:cNvSpPr/>
          <p:nvPr/>
        </p:nvSpPr>
        <p:spPr>
          <a:xfrm>
            <a:off x="7998089" y="307247"/>
            <a:ext cx="7729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Explain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C0C452-9BC1-1C49-B54B-D99156498A54}"/>
              </a:ext>
            </a:extLst>
          </p:cNvPr>
          <p:cNvSpPr txBox="1"/>
          <p:nvPr/>
        </p:nvSpPr>
        <p:spPr>
          <a:xfrm>
            <a:off x="393192" y="4117557"/>
            <a:ext cx="60990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Andy Jensen's: Latitude and Longitude</a:t>
            </a:r>
            <a:endParaRPr lang="en-US" sz="2000" dirty="0">
              <a:solidFill>
                <a:srgbClr val="00B0F0"/>
              </a:solidFill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C98E1-6083-6944-B7B6-DCBE2471165A}"/>
              </a:ext>
            </a:extLst>
          </p:cNvPr>
          <p:cNvSpPr txBox="1"/>
          <p:nvPr/>
        </p:nvSpPr>
        <p:spPr>
          <a:xfrm>
            <a:off x="393192" y="3307930"/>
            <a:ext cx="555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+mj-l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Dr. Nagler's Laboratory: Longitude and Latitude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6370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0FBFD-A000-DF4F-BC44-4DF70F70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08" y="947141"/>
            <a:ext cx="6099048" cy="1062174"/>
          </a:xfrm>
        </p:spPr>
        <p:txBody>
          <a:bodyPr/>
          <a:lstStyle/>
          <a:p>
            <a:r>
              <a:rPr lang="en-US" dirty="0"/>
              <a:t>Focus Vocabulary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08245-E99A-AF4C-965E-C892FF68B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980" y="1343432"/>
            <a:ext cx="2560320" cy="3063975"/>
          </a:xfrm>
        </p:spPr>
        <p:txBody>
          <a:bodyPr>
            <a:normAutofit/>
          </a:bodyPr>
          <a:lstStyle/>
          <a:p>
            <a:r>
              <a:rPr lang="en-US" dirty="0"/>
              <a:t>Globe</a:t>
            </a:r>
          </a:p>
          <a:p>
            <a:r>
              <a:rPr lang="en-US" dirty="0"/>
              <a:t>Map</a:t>
            </a:r>
          </a:p>
          <a:p>
            <a:r>
              <a:rPr lang="en-US" dirty="0"/>
              <a:t>Locate</a:t>
            </a:r>
          </a:p>
          <a:p>
            <a:r>
              <a:rPr lang="en-US" dirty="0"/>
              <a:t>Equator</a:t>
            </a:r>
          </a:p>
          <a:p>
            <a:r>
              <a:rPr lang="en-US" dirty="0"/>
              <a:t>North Pole</a:t>
            </a:r>
          </a:p>
          <a:p>
            <a:r>
              <a:rPr lang="en-US" dirty="0"/>
              <a:t>South Pole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C91934C-9E62-AF4F-860A-E1B5736B80A1}"/>
              </a:ext>
            </a:extLst>
          </p:cNvPr>
          <p:cNvSpPr txBox="1">
            <a:spLocks/>
          </p:cNvSpPr>
          <p:nvPr/>
        </p:nvSpPr>
        <p:spPr>
          <a:xfrm>
            <a:off x="4233672" y="1379272"/>
            <a:ext cx="2848356" cy="3063975"/>
          </a:xfrm>
          <a:prstGeom prst="rect">
            <a:avLst/>
          </a:prstGeom>
        </p:spPr>
        <p:txBody>
          <a:bodyPr vert="horz" lIns="45718" tIns="45718" rIns="45718" bIns="45718" anchor="t">
            <a:normAutofit/>
          </a:bodyPr>
          <a:lstStyle>
            <a:lvl1pPr marL="398463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35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05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05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Latitude Lines</a:t>
            </a:r>
          </a:p>
          <a:p>
            <a:r>
              <a:rPr lang="en-US" dirty="0"/>
              <a:t>Longitude Lines</a:t>
            </a:r>
          </a:p>
          <a:p>
            <a:r>
              <a:rPr lang="en-US" dirty="0"/>
              <a:t>Imaginary</a:t>
            </a:r>
          </a:p>
          <a:p>
            <a:pPr marL="55563" indent="0">
              <a:buNone/>
            </a:pPr>
            <a:endParaRPr lang="en-US" dirty="0"/>
          </a:p>
          <a:p>
            <a:pPr marL="55563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092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">
            <a:extLst>
              <a:ext uri="{FF2B5EF4-FFF2-40B4-BE49-F238E27FC236}">
                <a16:creationId xmlns:a16="http://schemas.microsoft.com/office/drawing/2014/main" id="{0A5082ED-0A8E-462C-A370-CCA59F9E0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</p:spPr>
        <p:txBody>
          <a:bodyPr anchor="b">
            <a:normAutofit/>
          </a:bodyPr>
          <a:lstStyle/>
          <a:p>
            <a:r>
              <a:rPr lang="en-US" dirty="0"/>
              <a:t>Let’s work together!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E2A56A-CD94-4DDD-8873-1A8D709AE51D}"/>
              </a:ext>
            </a:extLst>
          </p:cNvPr>
          <p:cNvPicPr/>
          <p:nvPr/>
        </p:nvPicPr>
        <p:blipFill rotWithShape="1">
          <a:blip r:embed="rId3"/>
          <a:srcRect t="1070" r="1054"/>
          <a:stretch/>
        </p:blipFill>
        <p:spPr bwMode="auto">
          <a:xfrm>
            <a:off x="1754981" y="1282344"/>
            <a:ext cx="5634037" cy="355390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8041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72871"/>
            <a:ext cx="7772400" cy="847107"/>
          </a:xfrm>
        </p:spPr>
        <p:txBody>
          <a:bodyPr/>
          <a:lstStyle/>
          <a:p>
            <a:r>
              <a:rPr lang="en-US" sz="4000" dirty="0"/>
              <a:t>Revisit the Essential Questions: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163" y="1464523"/>
            <a:ext cx="7515814" cy="2444853"/>
          </a:xfrm>
        </p:spPr>
        <p:txBody>
          <a:bodyPr>
            <a:noAutofit/>
          </a:bodyPr>
          <a:lstStyle/>
          <a:p>
            <a:r>
              <a:rPr lang="en-US" sz="3200" dirty="0"/>
              <a:t>Why is understanding maps and globes important?</a:t>
            </a:r>
          </a:p>
          <a:p>
            <a:r>
              <a:rPr lang="en-US" sz="3200" dirty="0"/>
              <a:t>How can longitude and latitude help me know where I live? </a:t>
            </a:r>
          </a:p>
        </p:txBody>
      </p:sp>
    </p:spTree>
    <p:extLst>
      <p:ext uri="{BB962C8B-B14F-4D97-AF65-F5344CB8AC3E}">
        <p14:creationId xmlns:p14="http://schemas.microsoft.com/office/powerpoint/2010/main" val="3335320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1A16-9F05-5E42-8F09-7734B64FD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Add to the </a:t>
            </a:r>
            <a:r>
              <a:rPr lang="en-US" dirty="0">
                <a:solidFill>
                  <a:schemeClr val="tx1"/>
                </a:solidFill>
              </a:rPr>
              <a:t>What I Have Learned </a:t>
            </a:r>
            <a:r>
              <a:rPr lang="en-US" dirty="0"/>
              <a:t>column! 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1E27A001-25D5-46C6-857D-65D01113A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715211"/>
              </p:ext>
            </p:extLst>
          </p:nvPr>
        </p:nvGraphicFramePr>
        <p:xfrm>
          <a:off x="1524000" y="1164497"/>
          <a:ext cx="6096000" cy="39094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70820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554964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21128820"/>
                    </a:ext>
                  </a:extLst>
                </a:gridCol>
              </a:tblGrid>
              <a:tr h="290549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KWL Chart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784857"/>
                  </a:ext>
                </a:extLst>
              </a:tr>
              <a:tr h="108955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K</a:t>
                      </a:r>
                    </a:p>
                    <a:p>
                      <a:pPr algn="ctr"/>
                      <a:r>
                        <a:rPr lang="en-US" dirty="0"/>
                        <a:t>What I Already </a:t>
                      </a:r>
                      <a:r>
                        <a:rPr lang="en-US" b="1" dirty="0"/>
                        <a:t>Know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4800" kern="1200" dirty="0">
                          <a:solidFill>
                            <a:schemeClr val="dk1"/>
                          </a:solidFill>
                        </a:rPr>
                        <a:t>W</a:t>
                      </a:r>
                    </a:p>
                    <a:p>
                      <a:pPr algn="ctr"/>
                      <a:r>
                        <a:rPr lang="en-US" dirty="0"/>
                        <a:t>What I </a:t>
                      </a:r>
                      <a:r>
                        <a:rPr lang="en-US" b="1" dirty="0"/>
                        <a:t>Want</a:t>
                      </a:r>
                      <a:r>
                        <a:rPr lang="en-US" dirty="0"/>
                        <a:t> to Know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4800" kern="1200" dirty="0">
                          <a:solidFill>
                            <a:schemeClr val="dk1"/>
                          </a:solidFill>
                        </a:rPr>
                        <a:t>L</a:t>
                      </a:r>
                    </a:p>
                    <a:p>
                      <a:pPr algn="ctr"/>
                      <a:r>
                        <a:rPr lang="en-US" dirty="0"/>
                        <a:t>What I Have </a:t>
                      </a:r>
                      <a:r>
                        <a:rPr lang="en-US" b="1" dirty="0"/>
                        <a:t>Learned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202269"/>
                  </a:ext>
                </a:extLst>
              </a:tr>
              <a:tr h="2172057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832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550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66799-6DE4-E448-843F-901D43A43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8229600" cy="577008"/>
          </a:xfrm>
        </p:spPr>
        <p:txBody>
          <a:bodyPr>
            <a:normAutofit fontScale="90000"/>
          </a:bodyPr>
          <a:lstStyle/>
          <a:p>
            <a:r>
              <a:rPr lang="en-US" dirty="0"/>
              <a:t>Time to Play Battleship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763B49-0082-1842-8A4A-3C9E358E26A8}"/>
              </a:ext>
            </a:extLst>
          </p:cNvPr>
          <p:cNvSpPr/>
          <p:nvPr/>
        </p:nvSpPr>
        <p:spPr>
          <a:xfrm>
            <a:off x="7913831" y="307247"/>
            <a:ext cx="7425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Extend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E70E4E-22B5-9F45-9054-98545691A5DA}"/>
              </a:ext>
            </a:extLst>
          </p:cNvPr>
          <p:cNvSpPr txBox="1"/>
          <p:nvPr/>
        </p:nvSpPr>
        <p:spPr>
          <a:xfrm>
            <a:off x="277200" y="973611"/>
            <a:ext cx="8154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While playing Battleship, think about how the game is like finding places on the globe or map.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Try using the words </a:t>
            </a:r>
            <a:r>
              <a:rPr lang="en-US" sz="2000" b="1" dirty="0">
                <a:latin typeface="+mj-lt"/>
              </a:rPr>
              <a:t>longitude</a:t>
            </a:r>
            <a:r>
              <a:rPr lang="en-US" sz="2000" dirty="0">
                <a:latin typeface="+mj-lt"/>
              </a:rPr>
              <a:t> and </a:t>
            </a:r>
            <a:r>
              <a:rPr lang="en-US" sz="2000" b="1" dirty="0">
                <a:latin typeface="+mj-lt"/>
              </a:rPr>
              <a:t>latitude</a:t>
            </a:r>
            <a:r>
              <a:rPr lang="en-US" sz="2000" dirty="0">
                <a:latin typeface="+mj-lt"/>
              </a:rPr>
              <a:t> to find your partner’s battleships. 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9" name="Picture 8" descr="Calendar&#10;&#10;Description automatically generated">
            <a:extLst>
              <a:ext uri="{FF2B5EF4-FFF2-40B4-BE49-F238E27FC236}">
                <a16:creationId xmlns:a16="http://schemas.microsoft.com/office/drawing/2014/main" id="{BC6F27F9-4DA1-E645-A4C6-854687226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83912" y="2571750"/>
            <a:ext cx="3178643" cy="2154743"/>
          </a:xfrm>
          <a:prstGeom prst="rect">
            <a:avLst/>
          </a:prstGeom>
        </p:spPr>
      </p:pic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6B4ACE23-F499-0A47-AECF-523E4B68F5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44222" y="2624817"/>
            <a:ext cx="2378451" cy="204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60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4E018B2-C071-4DBF-95C9-66D5EA67F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2723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Show what you have learned!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64C17E-E107-D149-9B92-161D713B6C75}"/>
              </a:ext>
            </a:extLst>
          </p:cNvPr>
          <p:cNvSpPr/>
          <p:nvPr/>
        </p:nvSpPr>
        <p:spPr>
          <a:xfrm>
            <a:off x="457200" y="1305059"/>
            <a:ext cx="2346290" cy="2061139"/>
          </a:xfrm>
          <a:prstGeom prst="rect">
            <a:avLst/>
          </a:prstGeom>
          <a:noFill/>
          <a:ln>
            <a:noFill/>
          </a:ln>
        </p:spPr>
        <p:txBody>
          <a:bodyPr vert="horz" lIns="91421" tIns="91421" rIns="91421" bIns="91421" anchor="t" anchorCtr="0">
            <a:normAutofit/>
          </a:bodyPr>
          <a:lstStyle/>
          <a:p>
            <a:pPr>
              <a:spcBef>
                <a:spcPct val="20000"/>
              </a:spcBef>
              <a:buClr>
                <a:schemeClr val="accent4"/>
              </a:buClr>
              <a:buSzPct val="100000"/>
            </a:pPr>
            <a:endParaRPr kumimoji="0" lang="en-US" sz="2600" kern="1200" dirty="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6" name="Content Placeholder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550CF0E0-592C-D743-A60A-C60AC37DC10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8146" r="18146"/>
          <a:stretch>
            <a:fillRect/>
          </a:stretch>
        </p:blipFill>
        <p:spPr>
          <a:xfrm>
            <a:off x="375264" y="1415591"/>
            <a:ext cx="2131800" cy="212995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E3B2E7-DB72-8D40-A36A-D8EE86EA1746}"/>
              </a:ext>
            </a:extLst>
          </p:cNvPr>
          <p:cNvSpPr txBox="1"/>
          <p:nvPr/>
        </p:nvSpPr>
        <p:spPr>
          <a:xfrm>
            <a:off x="2803490" y="1305058"/>
            <a:ext cx="566224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latin typeface="+mj-lt"/>
              </a:rPr>
              <a:t>Show what you know about maps and globes.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latin typeface="+mj-lt"/>
              </a:rPr>
              <a:t>Show what you know about how to locate places.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 You may write, draw, label, and color  to show what you KNOW!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C5180B-E410-204A-AFCF-7D3F60C28175}"/>
              </a:ext>
            </a:extLst>
          </p:cNvPr>
          <p:cNvSpPr txBox="1"/>
          <p:nvPr/>
        </p:nvSpPr>
        <p:spPr>
          <a:xfrm>
            <a:off x="375264" y="3705432"/>
            <a:ext cx="1989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Don’t forget to put your name on your work. </a:t>
            </a:r>
          </a:p>
        </p:txBody>
      </p:sp>
      <p:pic>
        <p:nvPicPr>
          <p:cNvPr id="7" name="Graphic 6" descr="Pencil with solid fill">
            <a:extLst>
              <a:ext uri="{FF2B5EF4-FFF2-40B4-BE49-F238E27FC236}">
                <a16:creationId xmlns:a16="http://schemas.microsoft.com/office/drawing/2014/main" id="{B29B5437-72B0-9449-A0D4-589E1BC12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05278" y="3771517"/>
            <a:ext cx="391050" cy="3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90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Where in the World? </a:t>
            </a:r>
            <a:endParaRPr lang="en-US" sz="28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Introduction to Latitude and Longitude</a:t>
            </a:r>
          </a:p>
          <a:p>
            <a:r>
              <a:rPr lang="en-US" sz="3600" dirty="0"/>
              <a:t>Map Study Lesson #1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39258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502216"/>
            <a:ext cx="7956000" cy="847107"/>
          </a:xfrm>
        </p:spPr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8800" y="1549348"/>
            <a:ext cx="8244000" cy="2444853"/>
          </a:xfrm>
        </p:spPr>
        <p:txBody>
          <a:bodyPr>
            <a:noAutofit/>
          </a:bodyPr>
          <a:lstStyle/>
          <a:p>
            <a:r>
              <a:rPr lang="en-US" sz="3200" dirty="0"/>
              <a:t>Why is understanding maps and globes important?</a:t>
            </a:r>
          </a:p>
          <a:p>
            <a:r>
              <a:rPr lang="en-US" sz="3200" dirty="0"/>
              <a:t>How can longitude and latitude help me know where I live? </a:t>
            </a:r>
          </a:p>
        </p:txBody>
      </p:sp>
    </p:spTree>
    <p:extLst>
      <p:ext uri="{BB962C8B-B14F-4D97-AF65-F5344CB8AC3E}">
        <p14:creationId xmlns:p14="http://schemas.microsoft.com/office/powerpoint/2010/main" val="400505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86" y="588054"/>
            <a:ext cx="7421372" cy="815252"/>
          </a:xfrm>
        </p:spPr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054" y="1596253"/>
            <a:ext cx="8181892" cy="2732512"/>
          </a:xfrm>
        </p:spPr>
        <p:txBody>
          <a:bodyPr>
            <a:normAutofit lnSpcReduction="10000"/>
          </a:bodyPr>
          <a:lstStyle/>
          <a:p>
            <a:r>
              <a:rPr lang="en-US" sz="3500" dirty="0"/>
              <a:t>Describe the purpose and features of maps and globes.</a:t>
            </a:r>
          </a:p>
          <a:p>
            <a:r>
              <a:rPr lang="en-US" sz="3500" dirty="0"/>
              <a:t>Make connections between locating specific places on a map and the lines of latitude and longitude. </a:t>
            </a:r>
          </a:p>
          <a:p>
            <a:pPr marL="55563" indent="0">
              <a:buNone/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288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BB7E5C4-A60B-46FD-B933-8C04F88D0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77" y="1462330"/>
            <a:ext cx="4214885" cy="316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6B62B2-4D5E-114D-8600-7DE7844CC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4954"/>
            <a:ext cx="8229600" cy="857250"/>
          </a:xfrm>
        </p:spPr>
        <p:txBody>
          <a:bodyPr/>
          <a:lstStyle/>
          <a:p>
            <a:pPr algn="ctr"/>
            <a:r>
              <a:rPr lang="en-US" dirty="0"/>
              <a:t>Maps and Globes</a:t>
            </a:r>
          </a:p>
        </p:txBody>
      </p:sp>
      <p:pic>
        <p:nvPicPr>
          <p:cNvPr id="4" name="Picture 3" descr="A globe on a table&#10;&#10;Description automatically generated with medium confidence">
            <a:extLst>
              <a:ext uri="{FF2B5EF4-FFF2-40B4-BE49-F238E27FC236}">
                <a16:creationId xmlns:a16="http://schemas.microsoft.com/office/drawing/2014/main" id="{4506952C-BD71-4815-B45F-B1A07C1FFB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22" t="26544" r="27220" b="21315"/>
          <a:stretch/>
        </p:blipFill>
        <p:spPr>
          <a:xfrm>
            <a:off x="4571999" y="1462329"/>
            <a:ext cx="4314615" cy="316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17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85F52BC1-797D-9C45-A74D-4F802BCCA2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8328" y="1350756"/>
            <a:ext cx="3758184" cy="2441987"/>
          </a:xfrm>
          <a:noFill/>
        </p:spPr>
      </p:pic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868C5618-A406-47FB-9DFF-93C6105B19C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48200" y="1317938"/>
            <a:ext cx="4038600" cy="344825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Look at the map. What do you know about maps and globes?</a:t>
            </a:r>
          </a:p>
          <a:p>
            <a:pPr>
              <a:spcAft>
                <a:spcPts val="1200"/>
              </a:spcAft>
            </a:pPr>
            <a:r>
              <a:rPr lang="en-US" dirty="0"/>
              <a:t>Write it on your sticky note.</a:t>
            </a:r>
          </a:p>
          <a:p>
            <a:pPr>
              <a:spcAft>
                <a:spcPts val="1200"/>
              </a:spcAft>
            </a:pPr>
            <a:r>
              <a:rPr lang="en-US" dirty="0"/>
              <a:t>Share with your partner.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8B9AA5-7EB5-2F4C-9891-B7D9993BBA94}"/>
              </a:ext>
            </a:extLst>
          </p:cNvPr>
          <p:cNvSpPr/>
          <p:nvPr/>
        </p:nvSpPr>
        <p:spPr>
          <a:xfrm>
            <a:off x="7998089" y="307247"/>
            <a:ext cx="7729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Explain </a:t>
            </a:r>
          </a:p>
        </p:txBody>
      </p:sp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1A16-9F05-5E42-8F09-7734B64FD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Add to the </a:t>
            </a:r>
            <a:r>
              <a:rPr lang="en-US" dirty="0">
                <a:solidFill>
                  <a:schemeClr val="tx1"/>
                </a:solidFill>
              </a:rPr>
              <a:t>Know </a:t>
            </a:r>
            <a:r>
              <a:rPr lang="en-US" dirty="0"/>
              <a:t>column! </a:t>
            </a: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A44CEAAF-F63A-4E61-87A9-DABB5E562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934729"/>
              </p:ext>
            </p:extLst>
          </p:nvPr>
        </p:nvGraphicFramePr>
        <p:xfrm>
          <a:off x="1524000" y="1164497"/>
          <a:ext cx="6096000" cy="39094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70820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554964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21128820"/>
                    </a:ext>
                  </a:extLst>
                </a:gridCol>
              </a:tblGrid>
              <a:tr h="290549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KWL Chart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784857"/>
                  </a:ext>
                </a:extLst>
              </a:tr>
              <a:tr h="108955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K</a:t>
                      </a:r>
                    </a:p>
                    <a:p>
                      <a:pPr algn="ctr"/>
                      <a:r>
                        <a:rPr lang="en-US" dirty="0"/>
                        <a:t>What I Already </a:t>
                      </a:r>
                      <a:r>
                        <a:rPr lang="en-US" b="1" dirty="0"/>
                        <a:t>Know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4800" kern="1200" dirty="0">
                          <a:solidFill>
                            <a:schemeClr val="dk1"/>
                          </a:solidFill>
                        </a:rPr>
                        <a:t>W</a:t>
                      </a:r>
                    </a:p>
                    <a:p>
                      <a:pPr algn="ctr"/>
                      <a:r>
                        <a:rPr lang="en-US" dirty="0"/>
                        <a:t>What I </a:t>
                      </a:r>
                      <a:r>
                        <a:rPr lang="en-US" b="1" dirty="0"/>
                        <a:t>Want</a:t>
                      </a:r>
                      <a:r>
                        <a:rPr lang="en-US" dirty="0"/>
                        <a:t> to Know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4800" kern="1200" dirty="0">
                          <a:solidFill>
                            <a:schemeClr val="dk1"/>
                          </a:solidFill>
                        </a:rPr>
                        <a:t>L</a:t>
                      </a:r>
                    </a:p>
                    <a:p>
                      <a:pPr algn="ctr"/>
                      <a:r>
                        <a:rPr lang="en-US" dirty="0"/>
                        <a:t>What I Have </a:t>
                      </a:r>
                      <a:r>
                        <a:rPr lang="en-US" b="1" dirty="0"/>
                        <a:t>Learned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202269"/>
                  </a:ext>
                </a:extLst>
              </a:tr>
              <a:tr h="2172057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832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776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1A16-9F05-5E42-8F09-7734B64FD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Add to the </a:t>
            </a:r>
            <a:r>
              <a:rPr lang="en-US" dirty="0">
                <a:solidFill>
                  <a:schemeClr val="tx1"/>
                </a:solidFill>
              </a:rPr>
              <a:t>Want to Know </a:t>
            </a:r>
            <a:r>
              <a:rPr lang="en-US" dirty="0"/>
              <a:t>column!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7D1B30A-CD13-40DF-8D4D-B5660FFEF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114128"/>
              </p:ext>
            </p:extLst>
          </p:nvPr>
        </p:nvGraphicFramePr>
        <p:xfrm>
          <a:off x="1524000" y="1164497"/>
          <a:ext cx="6096000" cy="39094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70820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554964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21128820"/>
                    </a:ext>
                  </a:extLst>
                </a:gridCol>
              </a:tblGrid>
              <a:tr h="290549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KWL Chart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784857"/>
                  </a:ext>
                </a:extLst>
              </a:tr>
              <a:tr h="108955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K</a:t>
                      </a:r>
                    </a:p>
                    <a:p>
                      <a:pPr algn="ctr"/>
                      <a:r>
                        <a:rPr lang="en-US" dirty="0"/>
                        <a:t>What I Already </a:t>
                      </a:r>
                      <a:r>
                        <a:rPr lang="en-US" b="1" dirty="0"/>
                        <a:t>Know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4800" kern="1200" dirty="0">
                          <a:solidFill>
                            <a:schemeClr val="dk1"/>
                          </a:solidFill>
                        </a:rPr>
                        <a:t>W</a:t>
                      </a:r>
                    </a:p>
                    <a:p>
                      <a:pPr algn="ctr"/>
                      <a:r>
                        <a:rPr lang="en-US" dirty="0"/>
                        <a:t>What I </a:t>
                      </a:r>
                      <a:r>
                        <a:rPr lang="en-US" b="1" dirty="0"/>
                        <a:t>Want</a:t>
                      </a:r>
                      <a:r>
                        <a:rPr lang="en-US" dirty="0"/>
                        <a:t> to Know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4800" kern="1200" dirty="0">
                          <a:solidFill>
                            <a:schemeClr val="dk1"/>
                          </a:solidFill>
                        </a:rPr>
                        <a:t>L</a:t>
                      </a:r>
                    </a:p>
                    <a:p>
                      <a:pPr algn="ctr"/>
                      <a:r>
                        <a:rPr lang="en-US" dirty="0"/>
                        <a:t>What I Have </a:t>
                      </a:r>
                      <a:r>
                        <a:rPr lang="en-US" b="1" dirty="0"/>
                        <a:t>Learned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202269"/>
                  </a:ext>
                </a:extLst>
              </a:tr>
              <a:tr h="2172057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832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87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A6A63AB-EDEB-4C93-BB30-064FC80B9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672" y="769682"/>
            <a:ext cx="3316838" cy="41126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529713-82E9-684D-8DF5-DF73C6BD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Explore the Map 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D45CA8-B718-ED4F-864A-F7A7F62ED65D}"/>
              </a:ext>
            </a:extLst>
          </p:cNvPr>
          <p:cNvSpPr/>
          <p:nvPr/>
        </p:nvSpPr>
        <p:spPr>
          <a:xfrm>
            <a:off x="7874408" y="232446"/>
            <a:ext cx="903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Explore</a:t>
            </a:r>
          </a:p>
        </p:txBody>
      </p:sp>
      <p:pic>
        <p:nvPicPr>
          <p:cNvPr id="8" name="Content Placeholder 7" descr="Chart, scatter chart&#10;&#10;Description automatically generated">
            <a:extLst>
              <a:ext uri="{FF2B5EF4-FFF2-40B4-BE49-F238E27FC236}">
                <a16:creationId xmlns:a16="http://schemas.microsoft.com/office/drawing/2014/main" id="{C323C338-110E-F544-8D34-F4F1527F487A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87" y="839972"/>
            <a:ext cx="3675825" cy="39257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24766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 New.potx  -  AutoRecovered" id="{6B7B1460-4812-4B7B-B9F4-4A876EE21B29}" vid="{0189CBCF-2126-4A83-AE47-AC8A7A8C3D2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23B5A6-1CC8-46C1-865D-B930E66C7B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0E0F71-47DC-4056-8FD0-0228E0FC4D52}">
  <ds:schemaRefs>
    <ds:schemaRef ds:uri="http://schemas.microsoft.com/office/2006/metadata/properties"/>
    <ds:schemaRef ds:uri="http://purl.org/dc/terms/"/>
    <ds:schemaRef ds:uri="966e68ee-ec3c-4f12-bd4f-fedbbec8de0b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d06b737b-b789-4524-96b5-d3d460658ae2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43CE3BE-FF0F-4050-A478-A6016679B4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LEARN theme</Template>
  <TotalTime>1683</TotalTime>
  <Words>473</Words>
  <Application>Microsoft Office PowerPoint</Application>
  <PresentationFormat>On-screen Show (16:9)</PresentationFormat>
  <Paragraphs>80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Helvetica Neue</vt:lpstr>
      <vt:lpstr>Wingdings 2</vt:lpstr>
      <vt:lpstr>LEARN theme</vt:lpstr>
      <vt:lpstr>PowerPoint Presentation</vt:lpstr>
      <vt:lpstr>Where in the World? </vt:lpstr>
      <vt:lpstr>Essential Questions</vt:lpstr>
      <vt:lpstr>Lesson Objectives</vt:lpstr>
      <vt:lpstr>Maps and Globes</vt:lpstr>
      <vt:lpstr>PowerPoint Presentation</vt:lpstr>
      <vt:lpstr>Add to the Know column! </vt:lpstr>
      <vt:lpstr>Add to the Want to Know column! </vt:lpstr>
      <vt:lpstr>Explore the Map   </vt:lpstr>
      <vt:lpstr>Watch one of the following videos. Pause to discuss. Draw and label a globe or map.</vt:lpstr>
      <vt:lpstr>Focus Vocabulary </vt:lpstr>
      <vt:lpstr>Let’s work together!  </vt:lpstr>
      <vt:lpstr>Revisit the Essential Questions:</vt:lpstr>
      <vt:lpstr>Add to the What I Have Learned column! </vt:lpstr>
      <vt:lpstr>Time to Play Battleship </vt:lpstr>
      <vt:lpstr>Show what you have learned!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Lunsford, Janaye N.</dc:creator>
  <cp:lastModifiedBy>Taylor Thurston</cp:lastModifiedBy>
  <cp:revision>31</cp:revision>
  <dcterms:created xsi:type="dcterms:W3CDTF">2020-10-14T20:24:40Z</dcterms:created>
  <dcterms:modified xsi:type="dcterms:W3CDTF">2021-04-23T20:33:16Z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