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4" r:id="rId5"/>
  </p:sldMasterIdLst>
  <p:notesMasterIdLst>
    <p:notesMasterId r:id="rId23"/>
  </p:notesMasterIdLst>
  <p:sldIdLst>
    <p:sldId id="256" r:id="rId6"/>
    <p:sldId id="276" r:id="rId7"/>
    <p:sldId id="277" r:id="rId8"/>
    <p:sldId id="292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90" r:id="rId18"/>
    <p:sldId id="287" r:id="rId19"/>
    <p:sldId id="288" r:id="rId20"/>
    <p:sldId id="289" r:id="rId21"/>
    <p:sldId id="291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nstantia" panose="02030602050306030303" pitchFamily="18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i0gNHd42utOLF8Q6SF1kiD8bzi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EDC191-95A1-404E-AB06-5D4578267C40}" v="24" dt="2021-07-20T14:07:36.487"/>
  </p1510:revLst>
</p1510:revInfo>
</file>

<file path=ppt/tableStyles.xml><?xml version="1.0" encoding="utf-8"?>
<a:tblStyleLst xmlns:a="http://schemas.openxmlformats.org/drawingml/2006/main" def="{E8AED77C-969E-42FA-962C-B2F8064BEEF9}">
  <a:tblStyle styleId="{E8AED77C-969E-42FA-962C-B2F8064BEE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5" autoAdjust="0"/>
    <p:restoredTop sz="78371" autoAdjust="0"/>
  </p:normalViewPr>
  <p:slideViewPr>
    <p:cSldViewPr snapToGrid="0">
      <p:cViewPr varScale="1">
        <p:scale>
          <a:sx n="171" d="100"/>
          <a:sy n="171" d="100"/>
        </p:scale>
        <p:origin x="146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21" Type="http://schemas.openxmlformats.org/officeDocument/2006/relationships/slide" Target="slides/slide16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56" Type="http://schemas.microsoft.com/office/2015/10/relationships/revisionInfo" Target="revisionInfo.xml"/><Relationship Id="rId8" Type="http://schemas.openxmlformats.org/officeDocument/2006/relationships/slide" Target="slides/slide3.xml"/><Relationship Id="rId51" Type="http://customschemas.google.com/relationships/presentationmetadata" Target="metadata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erzouga_sahara.jpg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sa/3.0/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voyage.org/wiki/Datei:-conservationlands15_Social_Media_Takeover,_Feb_15th,_BLM_Winter_Bucket_List,_Grand_Canyon-Parashant_National_Monument_in_Arizona_for_Its_Dark_Sky_Park_Status_(16353386300).jp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sa/3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.staticflickr.com/7155/6660030421_4d5cb5cd2f_b.jp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commonwealth.org/search/commonwealth:vm416w818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c-sa/3.0/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Flicker. [2008]. The Red Sea. [Digital Image]. https://flickr.com/photos/st-stev/2432121049/</a:t>
            </a:r>
          </a:p>
        </p:txBody>
      </p:sp>
    </p:spTree>
    <p:extLst>
      <p:ext uri="{BB962C8B-B14F-4D97-AF65-F5344CB8AC3E}">
        <p14:creationId xmlns:p14="http://schemas.microsoft.com/office/powerpoint/2010/main" val="1757137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Wikimedia. (</a:t>
            </a:r>
            <a:r>
              <a:rPr lang="es-ES" dirty="0" err="1"/>
              <a:t>n.d</a:t>
            </a:r>
            <a:r>
              <a:rPr lang="es-ES" dirty="0"/>
              <a:t>.). Sahara. </a:t>
            </a:r>
            <a:r>
              <a:rPr lang="es-ES" dirty="0" err="1"/>
              <a:t>Merzouga</a:t>
            </a:r>
            <a:r>
              <a:rPr lang="es-ES" dirty="0"/>
              <a:t>. [Digital </a:t>
            </a:r>
            <a:r>
              <a:rPr lang="es-ES" dirty="0" err="1"/>
              <a:t>image</a:t>
            </a:r>
            <a:r>
              <a:rPr lang="es-ES" dirty="0"/>
              <a:t>]. https://upload.wikimedia.org/wikipedia/commons/a/a9/Merzouga_sahara.jpg</a:t>
            </a:r>
            <a:endParaRPr lang="en-US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>
                <a:hlinkClick r:id="rId3" tooltip="https://commons.wikimedia.org/wiki/File:Merzouga_sahara.jpg"/>
              </a:rPr>
              <a:t>This Photo</a:t>
            </a:r>
            <a:r>
              <a:rPr lang="en-US" sz="1100" dirty="0"/>
              <a:t> by Unknown Author is licensed under </a:t>
            </a:r>
            <a:r>
              <a:rPr lang="en-US" sz="1100" dirty="0">
                <a:hlinkClick r:id="rId4" tooltip="https://creativecommons.org/licenses/by-sa/3.0/"/>
              </a:rPr>
              <a:t>CC BY-SA</a:t>
            </a: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382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CDN Images. (n.d.). Redwood National Park. [Digital image]. https://cdn-images-1.medium.com/max/2000/1*18Zts411Eit_dm7CyqLurA.jpeg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253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Virtual Globe Trotting. (n.d.). Ceremonial South Pole. Antarctica. [Aerial image]. Google Maps.  https://virtualglobetrotting.com/map/ceremonial-south-pole/view/google/</a:t>
            </a:r>
          </a:p>
        </p:txBody>
      </p:sp>
    </p:spTree>
    <p:extLst>
      <p:ext uri="{BB962C8B-B14F-4D97-AF65-F5344CB8AC3E}">
        <p14:creationId xmlns:p14="http://schemas.microsoft.com/office/powerpoint/2010/main" val="2292488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593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>
                <a:hlinkClick r:id="rId3" tooltip="https://de.wikivoyage.org/wiki/Datei:-conservationlands15_Social_Media_Takeover,_Feb_15th,_BLM_Winter_Bucket_List,_Grand_Canyon-Parashant_National_Monument_in_Arizona_for_Its_Dark_Sky_Park_Status_(16353386300).jpg"/>
              </a:rPr>
              <a:t>This Photo</a:t>
            </a:r>
            <a:r>
              <a:rPr lang="en-US" sz="1100" dirty="0"/>
              <a:t> by Unknown Author is licensed under </a:t>
            </a:r>
            <a:r>
              <a:rPr lang="en-US" sz="1100" dirty="0">
                <a:hlinkClick r:id="rId4" tooltip="https://creativecommons.org/licenses/by-sa/3.0/"/>
              </a:rPr>
              <a:t>CC BY-SA</a:t>
            </a:r>
            <a:endParaRPr lang="en-US" sz="1100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/>
              <a:t>Wikimedia. (n.d.). Grand Canyon National Park. [Digital image]. https://upload.wikimedia.org/wikipedia/commons/0/04/-conservationlands15_Social_Media_Takeover%2C_Feb_15th%2C_BLM_Winter_Bucket_List%2C_Grand_Canyon-Parashant_National_Monument_in_Arizona_for_Its_Dark_Sky_Park_Status_(16353386300).jpg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73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Flickr.com. (n.d.). Baja California Peninsula. [Aerial Photo]. </a:t>
            </a:r>
            <a:r>
              <a:rPr lang="en-US" dirty="0">
                <a:hlinkClick r:id="rId3"/>
              </a:rPr>
              <a:t>https://live.staticflickr.com/7155/6660030421_4d5cb5cd2f_b.jpg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10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Wikimedia. (n.d.). Sakurajima, Japan. [Digital image]. https://upload.wikimedia.org/wikipedia/commons/0/02/Kagoshima_cityscape_against_the_background_of_Sakurajima_volcano._Japan%2C_East_Asia.jpg</a:t>
            </a:r>
          </a:p>
        </p:txBody>
      </p:sp>
    </p:spTree>
    <p:extLst>
      <p:ext uri="{BB962C8B-B14F-4D97-AF65-F5344CB8AC3E}">
        <p14:creationId xmlns:p14="http://schemas.microsoft.com/office/powerpoint/2010/main" val="358248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Picryl.com (n.d.) Wood Valley, Hawaii. [Digital image]. https://cdn4.picryl.com/photo/2019/09/23/storm-in-the-mountains-hawaii-fae0dd-1024.jpg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953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Travel in USA. (n.d.). The Narrows, Utah. [Digital image]. https://www.travelinusa.us/wp-content/uploads/sites/3/2019/12/shutterstock_474048757.jpg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708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>
                <a:hlinkClick r:id="rId3" tooltip="https://www.digitalcommonwealth.org/search/commonwealth:vm416w818"/>
              </a:rPr>
              <a:t>This Photo</a:t>
            </a:r>
            <a:r>
              <a:rPr lang="en-US" sz="1100" dirty="0"/>
              <a:t> by Unknown Author is licensed under </a:t>
            </a:r>
            <a:r>
              <a:rPr lang="en-US" sz="1100" dirty="0">
                <a:hlinkClick r:id="rId4" tooltip="https://creativecommons.org/licenses/by-nc-sa/3.0/"/>
              </a:rPr>
              <a:t>CC BY-SA-NC</a:t>
            </a:r>
            <a:endParaRPr lang="en-US" sz="1100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/>
              <a:t>Digital Commonwealth. (n.d.). Lake George, New York. [Postcard/Digital image]. Cliff Smith YMCA Postcard Collection.   https://ark.digitalcommonwealth.org/ark:/50959/vm416w818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28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Wikimedia. (n.d.). Nile River. Bahir Dar. [Digital image]. https://upload.wikimedia.org/wikipedia/commons/thumb/0/0b/ET_Bahir_Dar_asv2018-02_img32_view_from_Bezawit.jpg/1200px-ET_Bahir_Dar_asv2018-02_img32_view_from_Bezawit.jpg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9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1" name="Google Shape;31;p1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2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05ea2a1ad_0_6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905ea2a1ad_0_6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4" name="Google Shape;74;g905ea2a1ad_0_6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6" r:id="rId3"/>
    <p:sldLayoutId id="2147483658" r:id="rId4"/>
    <p:sldLayoutId id="2147483660" r:id="rId5"/>
    <p:sldLayoutId id="2147483662" r:id="rId6"/>
    <p:sldLayoutId id="2147483663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ravelinusa.us/the-narrows-zion-hik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igitalcommonwealth.org/search/commonwealth:vm416w81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k.wikipedia.org/wiki/Modr%C3%BD_N%C3%AD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mmons.wikimedia.org/wiki/File:Merzouga_sahara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edium.californiasun.co/redwood-coast-lonely-planet-528677340e7c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voyage.org/wiki/Datei:-conservationlands15_Social_Media_Takeover,_Feb_15th,_BLM_Winter_Bucket_List,_Grand_Canyon-Parashant_National_Monument_in_Arizona_for_Its_Dark_Sky_Park_Status_(16353386300)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e.wikivoyage.org/wiki/Datei:-conservationlands15_Social_Media_Takeover,_Feb_15th,_BLM_Winter_Bucket_List,_Grand_Canyon-Parashant_National_Monument_in_Arizona_for_Its_Dark_Sky_Park_Status_(16353386300)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lickr.com/photos/68824346@N02/6660030421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mmons.wikimedia.org/wiki/File:Kagoshima_cityscape_against_the_background_of_Sakurajima_volcano._Japan,_East_Asia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6411A-4DA4-504A-8676-26302C94E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Narrows, Utah</a:t>
            </a:r>
          </a:p>
        </p:txBody>
      </p:sp>
      <p:pic>
        <p:nvPicPr>
          <p:cNvPr id="14" name="Picture 13" descr="A picture containing nature, outdoor, valley, canyon&#10;&#10;Description automatically generated">
            <a:extLst>
              <a:ext uri="{FF2B5EF4-FFF2-40B4-BE49-F238E27FC236}">
                <a16:creationId xmlns:a16="http://schemas.microsoft.com/office/drawing/2014/main" id="{33B4BDFA-FB32-5B4C-B7B0-ED0BB4945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1122" y="1017725"/>
            <a:ext cx="6123609" cy="392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34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11DE2-47D1-6E44-BC23-6FF1119EF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Lake George, New York</a:t>
            </a:r>
          </a:p>
        </p:txBody>
      </p:sp>
      <p:pic>
        <p:nvPicPr>
          <p:cNvPr id="5" name="Picture 4" descr="A picture containing water, boat, outdoor, nature&#10;&#10;Description automatically generated">
            <a:extLst>
              <a:ext uri="{FF2B5EF4-FFF2-40B4-BE49-F238E27FC236}">
                <a16:creationId xmlns:a16="http://schemas.microsoft.com/office/drawing/2014/main" id="{281CCC0E-AE2A-F842-949E-5CD1511B8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8814" y="1221967"/>
            <a:ext cx="6276284" cy="376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91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AF777-9D4E-FE4F-BFD7-21A1CA9E6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3048534" cy="5727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Nile River Basin</a:t>
            </a:r>
          </a:p>
        </p:txBody>
      </p:sp>
      <p:pic>
        <p:nvPicPr>
          <p:cNvPr id="14" name="Picture 13" descr="A picture containing grass, sky, outdoor, nature&#10;&#10;Description automatically generated">
            <a:extLst>
              <a:ext uri="{FF2B5EF4-FFF2-40B4-BE49-F238E27FC236}">
                <a16:creationId xmlns:a16="http://schemas.microsoft.com/office/drawing/2014/main" id="{BA6FEE6C-2B56-5A43-83AC-47873789E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5537" y="1073481"/>
            <a:ext cx="6470373" cy="384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86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62726-40D6-2745-8099-55A0ED05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1699238" cy="5727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Red Sea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99A77-7CAB-4374-AC98-D3C3BCD5F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76" y="1072621"/>
            <a:ext cx="6374780" cy="396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6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0F72F-56AD-AC41-A43B-40EFD9982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3059685" cy="5727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Sahara Desert</a:t>
            </a:r>
          </a:p>
        </p:txBody>
      </p:sp>
      <p:pic>
        <p:nvPicPr>
          <p:cNvPr id="5" name="Picture 4" descr="A group of people riding camels in the desert&#10;&#10;Description automatically generated">
            <a:extLst>
              <a:ext uri="{FF2B5EF4-FFF2-40B4-BE49-F238E27FC236}">
                <a16:creationId xmlns:a16="http://schemas.microsoft.com/office/drawing/2014/main" id="{9356EECD-F54F-DC45-8F5D-C86B59620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5397" y="1017725"/>
            <a:ext cx="6213941" cy="381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88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1725A-8908-2B4D-8E81-EE34322F2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4215695" cy="5727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Redwood National Park</a:t>
            </a:r>
          </a:p>
        </p:txBody>
      </p:sp>
      <p:pic>
        <p:nvPicPr>
          <p:cNvPr id="11" name="Picture 10" descr="A picture containing tree, outdoor, forest, plant&#10;&#10;Description automatically generated">
            <a:extLst>
              <a:ext uri="{FF2B5EF4-FFF2-40B4-BE49-F238E27FC236}">
                <a16:creationId xmlns:a16="http://schemas.microsoft.com/office/drawing/2014/main" id="{2F5D9CBA-5821-184F-AC19-067574BCC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5833" y="1110894"/>
            <a:ext cx="6443923" cy="387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76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D97D2-337F-BE44-A412-98AED3662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4178524" cy="5727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Ceremonial South Pole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C5AC16-9123-4BBE-BDEC-255D3A7D2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429" y="1245364"/>
            <a:ext cx="6069981" cy="300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2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49A1C-395A-40E8-84AF-CADE6FD37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47" y="403971"/>
            <a:ext cx="7772400" cy="1021800"/>
          </a:xfrm>
        </p:spPr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94BF0-6EF3-40D0-A53F-C955AA619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069" y="1560146"/>
            <a:ext cx="7772400" cy="2458009"/>
          </a:xfrm>
        </p:spPr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What makes places unique and different?</a:t>
            </a:r>
          </a:p>
          <a:p>
            <a:pPr marL="228600" indent="0"/>
            <a:endParaRPr lang="en-US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800" dirty="0"/>
              <a:t>Why is having an understanding of maps, globes, resources, and geographic features important?</a:t>
            </a:r>
          </a:p>
        </p:txBody>
      </p:sp>
    </p:spTree>
    <p:extLst>
      <p:ext uri="{BB962C8B-B14F-4D97-AF65-F5344CB8AC3E}">
        <p14:creationId xmlns:p14="http://schemas.microsoft.com/office/powerpoint/2010/main" val="409954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C7E7C-19C9-4CDD-963F-02E3783CB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589" y="496855"/>
            <a:ext cx="8356821" cy="1371600"/>
          </a:xfrm>
        </p:spPr>
        <p:txBody>
          <a:bodyPr/>
          <a:lstStyle/>
          <a:p>
            <a:r>
              <a:rPr lang="en-US" sz="4000" b="1" dirty="0"/>
              <a:t>Where in the World Can I Find Mountains, Beaches, Cities, and More?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17E0E8-918C-4CE1-9668-8C0F579BA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5" y="3097263"/>
            <a:ext cx="7854696" cy="1314450"/>
          </a:xfrm>
        </p:spPr>
        <p:txBody>
          <a:bodyPr/>
          <a:lstStyle/>
          <a:p>
            <a:r>
              <a:rPr lang="en-US" dirty="0"/>
              <a:t>Geographic Features Around the World</a:t>
            </a:r>
          </a:p>
          <a:p>
            <a:r>
              <a:rPr lang="en-US" dirty="0"/>
              <a:t>Map Study Lesson #3</a:t>
            </a:r>
          </a:p>
        </p:txBody>
      </p:sp>
    </p:spTree>
    <p:extLst>
      <p:ext uri="{BB962C8B-B14F-4D97-AF65-F5344CB8AC3E}">
        <p14:creationId xmlns:p14="http://schemas.microsoft.com/office/powerpoint/2010/main" val="355191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EFD1-208E-4E4B-8941-975313EB4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6894"/>
            <a:ext cx="7772400" cy="1021800"/>
          </a:xfrm>
        </p:spPr>
        <p:txBody>
          <a:bodyPr/>
          <a:lstStyle/>
          <a:p>
            <a:r>
              <a:rPr lang="en-US" b="1" dirty="0"/>
              <a:t>Essential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10851-C0EF-4BAC-A063-3C6A9AC2F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1864868"/>
            <a:ext cx="7772400" cy="1737386"/>
          </a:xfrm>
        </p:spPr>
        <p:txBody>
          <a:bodyPr/>
          <a:lstStyle/>
          <a:p>
            <a:pPr marL="685800" indent="-45720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What makes places unique and different? </a:t>
            </a:r>
          </a:p>
          <a:p>
            <a:pPr marL="685800" indent="-45720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Why is having an understanding of maps, globes, resources, and geographic features important?</a:t>
            </a:r>
          </a:p>
        </p:txBody>
      </p:sp>
    </p:spTree>
    <p:extLst>
      <p:ext uri="{BB962C8B-B14F-4D97-AF65-F5344CB8AC3E}">
        <p14:creationId xmlns:p14="http://schemas.microsoft.com/office/powerpoint/2010/main" val="131921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1E98B-A400-4A5F-BD6D-AC96D58E4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422556"/>
            <a:ext cx="7772400" cy="1021800"/>
          </a:xfrm>
        </p:spPr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09503-603F-4C75-93E8-306E9B5A5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1608468"/>
            <a:ext cx="7772400" cy="3171687"/>
          </a:xfrm>
        </p:spPr>
        <p:txBody>
          <a:bodyPr/>
          <a:lstStyle/>
          <a:p>
            <a:pPr marL="6858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Identify and locate basic landforms, bodies of water, continents, and oceans on a map;</a:t>
            </a:r>
          </a:p>
          <a:p>
            <a:pPr marL="6858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Describe a variety of the earth’s natural resources and ways in which people use them;</a:t>
            </a:r>
          </a:p>
          <a:p>
            <a:pPr marL="6858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Use Google Earth to locate landforms, bodies of water, continents and oceans, and specific geographic features</a:t>
            </a:r>
          </a:p>
        </p:txBody>
      </p:sp>
    </p:spTree>
    <p:extLst>
      <p:ext uri="{BB962C8B-B14F-4D97-AF65-F5344CB8AC3E}">
        <p14:creationId xmlns:p14="http://schemas.microsoft.com/office/powerpoint/2010/main" val="270702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1947CB-891D-7946-8FD6-7616DD495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1" y="224399"/>
            <a:ext cx="6475676" cy="5727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Photo Slides of Geographic Features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622357-D9E8-9A4A-A388-9B209AE52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97099"/>
            <a:ext cx="8520600" cy="9484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Print slides 5-15 to use in the Explain part of the lesson to make the chart. </a:t>
            </a:r>
          </a:p>
          <a:p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C74129-D8FC-7D4B-9BC0-1EA9D7C4E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227953"/>
              </p:ext>
            </p:extLst>
          </p:nvPr>
        </p:nvGraphicFramePr>
        <p:xfrm>
          <a:off x="2245651" y="1745567"/>
          <a:ext cx="5628575" cy="2991471"/>
        </p:xfrm>
        <a:graphic>
          <a:graphicData uri="http://schemas.openxmlformats.org/drawingml/2006/table">
            <a:tbl>
              <a:tblPr firstRow="1" bandRow="1">
                <a:tableStyleId>{E8AED77C-969E-42FA-962C-B2F8064BEEF9}</a:tableStyleId>
              </a:tblPr>
              <a:tblGrid>
                <a:gridCol w="1338622">
                  <a:extLst>
                    <a:ext uri="{9D8B030D-6E8A-4147-A177-3AD203B41FA5}">
                      <a16:colId xmlns:a16="http://schemas.microsoft.com/office/drawing/2014/main" val="2925100174"/>
                    </a:ext>
                  </a:extLst>
                </a:gridCol>
                <a:gridCol w="4289953">
                  <a:extLst>
                    <a:ext uri="{9D8B030D-6E8A-4147-A177-3AD203B41FA5}">
                      <a16:colId xmlns:a16="http://schemas.microsoft.com/office/drawing/2014/main" val="2088056376"/>
                    </a:ext>
                  </a:extLst>
                </a:gridCol>
              </a:tblGrid>
              <a:tr h="614022">
                <a:tc>
                  <a:txBody>
                    <a:bodyPr/>
                    <a:lstStyle/>
                    <a:p>
                      <a:r>
                        <a:rPr lang="en-US" dirty="0"/>
                        <a:t>Photos in this column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features did you see? What are the characteristics of this feature? What is the nae of the feature?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970314"/>
                  </a:ext>
                </a:extLst>
              </a:tr>
              <a:tr h="964047">
                <a:tc>
                  <a:txBody>
                    <a:bodyPr/>
                    <a:lstStyle/>
                    <a:p>
                      <a:r>
                        <a:rPr lang="en-US" dirty="0"/>
                        <a:t>Grand Canyon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 rocks, water, grass on the hills, layers on the rocks, flat at the top, steep sides </a:t>
                      </a:r>
                    </a:p>
                    <a:p>
                      <a:r>
                        <a:rPr lang="en-US" dirty="0"/>
                        <a:t>The features are a canyon, river, and valley.  The canyon has deep walls and a valley. It has a river running through it.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321791"/>
                  </a:ext>
                </a:extLst>
              </a:tr>
              <a:tr h="3672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769079"/>
                  </a:ext>
                </a:extLst>
              </a:tr>
              <a:tr h="3672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855945"/>
                  </a:ext>
                </a:extLst>
              </a:tr>
              <a:tr h="3672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87234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D1EC633-E87E-4349-9485-3318CD9E1B61}"/>
              </a:ext>
            </a:extLst>
          </p:cNvPr>
          <p:cNvSpPr txBox="1"/>
          <p:nvPr/>
        </p:nvSpPr>
        <p:spPr>
          <a:xfrm>
            <a:off x="311700" y="1787773"/>
            <a:ext cx="1765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Chart Example:</a:t>
            </a:r>
          </a:p>
          <a:p>
            <a:r>
              <a:rPr lang="en-US" i="1" dirty="0"/>
              <a:t>With possible  student responses </a:t>
            </a:r>
          </a:p>
        </p:txBody>
      </p:sp>
      <p:pic>
        <p:nvPicPr>
          <p:cNvPr id="7" name="Picture 6" descr="A river running through a canyon&#10;&#10;Description automatically generated with low confidence">
            <a:extLst>
              <a:ext uri="{FF2B5EF4-FFF2-40B4-BE49-F238E27FC236}">
                <a16:creationId xmlns:a16="http://schemas.microsoft.com/office/drawing/2014/main" id="{EF1278C7-821F-8948-8057-E04567678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58201" y="3114622"/>
            <a:ext cx="1150311" cy="72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8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16878-0DCA-B14A-892B-FE2CCF296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5070622" cy="5727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Grand Canyon National Park</a:t>
            </a:r>
          </a:p>
        </p:txBody>
      </p:sp>
      <p:pic>
        <p:nvPicPr>
          <p:cNvPr id="5" name="Picture 4" descr="A river running through a canyon&#10;&#10;Description automatically generated with low confidence">
            <a:extLst>
              <a:ext uri="{FF2B5EF4-FFF2-40B4-BE49-F238E27FC236}">
                <a16:creationId xmlns:a16="http://schemas.microsoft.com/office/drawing/2014/main" id="{E1E07BBC-FE70-9B4E-88F2-C226FE620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4512" y="1055467"/>
            <a:ext cx="6463862" cy="349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1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C71ED-C391-D146-B2E7-1180FEBC3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4513061" cy="5727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Baja California Peninsula</a:t>
            </a:r>
          </a:p>
        </p:txBody>
      </p:sp>
      <p:pic>
        <p:nvPicPr>
          <p:cNvPr id="5" name="Picture 4" descr="A view of the earth from space&#10;&#10;Description automatically generated with medium confidence">
            <a:extLst>
              <a:ext uri="{FF2B5EF4-FFF2-40B4-BE49-F238E27FC236}">
                <a16:creationId xmlns:a16="http://schemas.microsoft.com/office/drawing/2014/main" id="{ADCD3D13-2755-F94D-9956-9F4D92AF3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4359" y="1167763"/>
            <a:ext cx="5925207" cy="373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87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C9166-737A-8F4A-B8A8-1608FDC52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3513168" cy="5727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Sakurajima, Japan</a:t>
            </a:r>
          </a:p>
        </p:txBody>
      </p:sp>
      <p:pic>
        <p:nvPicPr>
          <p:cNvPr id="5" name="Picture 4" descr="A picture containing mountain, sky, outdoor, nature&#10;&#10;Description automatically generated">
            <a:extLst>
              <a:ext uri="{FF2B5EF4-FFF2-40B4-BE49-F238E27FC236}">
                <a16:creationId xmlns:a16="http://schemas.microsoft.com/office/drawing/2014/main" id="{02C2997C-0888-2642-A023-DD11BBC36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7697" y="1128611"/>
            <a:ext cx="5976160" cy="389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12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655E-9363-984A-91D6-652810021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3840271" cy="5727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Wood Valley, Hawaii</a:t>
            </a:r>
          </a:p>
        </p:txBody>
      </p:sp>
      <p:pic>
        <p:nvPicPr>
          <p:cNvPr id="1028" name="Picture 4" descr="Storm in the mountains, Hawaii - PICRYL Public Domain Image">
            <a:extLst>
              <a:ext uri="{FF2B5EF4-FFF2-40B4-BE49-F238E27FC236}">
                <a16:creationId xmlns:a16="http://schemas.microsoft.com/office/drawing/2014/main" id="{78B34BC2-B8E7-0941-BA4E-B27DCD9EF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95" y="1196492"/>
            <a:ext cx="6002661" cy="376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55980"/>
      </p:ext>
    </p:extLst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10AFDF-D214-434B-8207-D20A0CF6F6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7B75D5-22EE-4C70-87F0-CABB14E87503}">
  <ds:schemaRefs>
    <ds:schemaRef ds:uri="966e68ee-ec3c-4f12-bd4f-fedbbec8de0b"/>
    <ds:schemaRef ds:uri="http://schemas.microsoft.com/office/infopath/2007/PartnerControls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d06b737b-b789-4524-96b5-d3d460658ae2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6F63629-95D6-4A51-B832-B1CBEEF916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5858</TotalTime>
  <Words>779</Words>
  <Application>Microsoft Office PowerPoint</Application>
  <PresentationFormat>On-screen Show (16:9)</PresentationFormat>
  <Paragraphs>52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Arial</vt:lpstr>
      <vt:lpstr>Noto Sans Symbols</vt:lpstr>
      <vt:lpstr>Constantia</vt:lpstr>
      <vt:lpstr>LEARN theme</vt:lpstr>
      <vt:lpstr>LEARN theme</vt:lpstr>
      <vt:lpstr>PowerPoint Presentation</vt:lpstr>
      <vt:lpstr>Where in the World Can I Find Mountains, Beaches, Cities, and More? </vt:lpstr>
      <vt:lpstr>Essential Questions</vt:lpstr>
      <vt:lpstr>Lesson Objectives</vt:lpstr>
      <vt:lpstr>Photo Slides of Geographic Features </vt:lpstr>
      <vt:lpstr>Grand Canyon National Park</vt:lpstr>
      <vt:lpstr>Baja California Peninsula</vt:lpstr>
      <vt:lpstr>Sakurajima, Japan</vt:lpstr>
      <vt:lpstr>Wood Valley, Hawaii</vt:lpstr>
      <vt:lpstr>The Narrows, Utah</vt:lpstr>
      <vt:lpstr>Lake George, New York</vt:lpstr>
      <vt:lpstr>Nile River Basin</vt:lpstr>
      <vt:lpstr>Red Sea</vt:lpstr>
      <vt:lpstr>Sahara Desert</vt:lpstr>
      <vt:lpstr>Redwood National Park</vt:lpstr>
      <vt:lpstr>Ceremonial South Pole </vt:lpstr>
      <vt:lpstr>Essential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McLeod Porter, Delma</cp:lastModifiedBy>
  <cp:revision>52</cp:revision>
  <dcterms:modified xsi:type="dcterms:W3CDTF">2021-07-20T14:38:23Z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