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x4J4DHEQ3DwVnrXP4knPwXDRO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3" d="100"/>
          <a:sy n="113" d="100"/>
        </p:scale>
        <p:origin x="102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86f0a3f2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786f0a3f2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86f0a3f2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86f0a3f2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86f0a3f2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786f0a3f2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86f0a3f2e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786f0a3f2e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4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6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19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0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1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7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3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t.ly/Nv07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i="1" dirty="0"/>
              <a:t>To Limit, or Not To Limit:  </a:t>
            </a:r>
            <a:br>
              <a:rPr lang="en-US" dirty="0"/>
            </a:br>
            <a:r>
              <a:rPr lang="en-US" sz="4000" dirty="0"/>
              <a:t>That Is the Government’s Question</a:t>
            </a:r>
            <a:endParaRPr sz="4000"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U.S. Government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6700181" cy="170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342900" indent="-342900">
              <a:spcBef>
                <a:spcPts val="0"/>
              </a:spcBef>
              <a:buClr>
                <a:schemeClr val="bg1"/>
              </a:buClr>
              <a:buSzPct val="100000"/>
            </a:pPr>
            <a:r>
              <a:rPr lang="en-US" sz="2400" dirty="0"/>
              <a:t>What are limited and unlimited governments? </a:t>
            </a:r>
            <a:endParaRPr sz="2400" dirty="0"/>
          </a:p>
          <a:p>
            <a:pPr marL="342900" indent="-342900">
              <a:spcBef>
                <a:spcPts val="0"/>
              </a:spcBef>
              <a:buClr>
                <a:schemeClr val="bg1"/>
              </a:buClr>
              <a:buSzPct val="100000"/>
            </a:pPr>
            <a:r>
              <a:rPr lang="en-US" sz="2400" dirty="0"/>
              <a:t>Which countries have limited governments, and which countries have unlimited governments? 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661148" cy="1624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6355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Compare and contrast characteristics of limited and unlimited governments. </a:t>
            </a:r>
            <a:endParaRPr sz="24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69900" lvl="0" indent="-342900" algn="l" rtl="0">
              <a:spcBef>
                <a:spcPts val="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Categorize past and present countries as having limited or unlimited governments.</a:t>
            </a:r>
            <a:r>
              <a:rPr lang="en-US" sz="2400" dirty="0">
                <a:solidFill>
                  <a:schemeClr val="dk1"/>
                </a:solidFill>
                <a:highlight>
                  <a:schemeClr val="lt1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endParaRPr sz="2400" dirty="0">
              <a:solidFill>
                <a:schemeClr val="dk1"/>
              </a:solidFill>
              <a:highlight>
                <a:schemeClr val="lt1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677863" lvl="0" indent="-4572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 panose="020B0604020202020204" pitchFamily="34" charset="0"/>
              <a:buChar char="•"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Fiction in the Facts</a:t>
            </a:r>
            <a:endParaRPr dirty="0"/>
          </a:p>
        </p:txBody>
      </p:sp>
      <p:sp>
        <p:nvSpPr>
          <p:cNvPr id="113" name="Google Shape;113;p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An absolute monarchy means the leader has unlimited power. 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A limited government means the government has no power over citizens. 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In a democracy, the government can do only what the Constitution allows for. </a:t>
            </a:r>
            <a:endParaRPr sz="2100" dirty="0"/>
          </a:p>
          <a:p>
            <a:pPr marL="231775" lvl="0" indent="-66675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sz="2100" dirty="0"/>
          </a:p>
        </p:txBody>
      </p:sp>
      <p:pic>
        <p:nvPicPr>
          <p:cNvPr id="114" name="Google Shape;114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2651" y="1405175"/>
            <a:ext cx="3994150" cy="13185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86f0a3f2e_0_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 sz="2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 sz="2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2900" dirty="0"/>
              <a:t>Characteristics of Unlimited and Limited Governments </a:t>
            </a:r>
            <a:endParaRPr sz="2900" dirty="0"/>
          </a:p>
        </p:txBody>
      </p:sp>
      <p:sp>
        <p:nvSpPr>
          <p:cNvPr id="120" name="Google Shape;120;g786f0a3f2e_0_1"/>
          <p:cNvSpPr txBox="1">
            <a:spLocks noGrp="1"/>
          </p:cNvSpPr>
          <p:nvPr>
            <p:ph type="body" idx="1"/>
          </p:nvPr>
        </p:nvSpPr>
        <p:spPr>
          <a:xfrm>
            <a:off x="407773" y="1392766"/>
            <a:ext cx="3994500" cy="327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342900" indent="-3429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000" dirty="0"/>
              <a:t>Read the article about unlimited and limited governments. </a:t>
            </a:r>
          </a:p>
          <a:p>
            <a:pPr marL="342900" indent="-3429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000" dirty="0"/>
              <a:t>As you read, fill out the T-chart with evidence from the article. </a:t>
            </a:r>
          </a:p>
          <a:p>
            <a:pPr marL="342900" indent="-3429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000" dirty="0"/>
              <a:t>Discuss what you wrote with your group .</a:t>
            </a:r>
          </a:p>
          <a:p>
            <a:pPr marL="342900" indent="-3429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000" dirty="0"/>
              <a:t>Continue to fill in your T-chart as a group.</a:t>
            </a:r>
            <a:endParaRPr sz="2000" dirty="0"/>
          </a:p>
        </p:txBody>
      </p:sp>
      <p:pic>
        <p:nvPicPr>
          <p:cNvPr id="121" name="Google Shape;121;g786f0a3f2e_0_1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 b="43248"/>
          <a:stretch/>
        </p:blipFill>
        <p:spPr>
          <a:xfrm>
            <a:off x="4692300" y="1541414"/>
            <a:ext cx="3994500" cy="1248305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86f0a3f2e_0_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Google Earth Tour: Government Power</a:t>
            </a:r>
            <a:endParaRPr dirty="0"/>
          </a:p>
        </p:txBody>
      </p:sp>
      <p:sp>
        <p:nvSpPr>
          <p:cNvPr id="127" name="Google Shape;127;g786f0a3f2e_0_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buSzPct val="100000"/>
            </a:pPr>
            <a:r>
              <a:rPr lang="en-US" sz="2300" dirty="0"/>
              <a:t>View the Google Earth tour here: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t.ly/Nv07</a:t>
            </a:r>
            <a:endParaRPr sz="2300" dirty="0">
              <a:solidFill>
                <a:schemeClr val="tx2">
                  <a:lumMod val="75000"/>
                </a:schemeClr>
              </a:solidFill>
            </a:endParaRPr>
          </a:p>
          <a:p>
            <a:pPr indent="-457200">
              <a:spcBef>
                <a:spcPts val="0"/>
              </a:spcBef>
              <a:buSzPct val="100000"/>
            </a:pPr>
            <a:r>
              <a:rPr lang="en-US" sz="2300" dirty="0"/>
              <a:t>As you select each location, read the biography of the country.</a:t>
            </a:r>
          </a:p>
          <a:p>
            <a:pPr indent="-457200">
              <a:spcBef>
                <a:spcPts val="0"/>
              </a:spcBef>
              <a:buSzPct val="100000"/>
            </a:pPr>
            <a:r>
              <a:rPr lang="en-US" sz="2300" dirty="0"/>
              <a:t>Decide whether the government has limited or unlimited power. </a:t>
            </a:r>
          </a:p>
          <a:p>
            <a:pPr indent="-457200">
              <a:spcBef>
                <a:spcPts val="0"/>
              </a:spcBef>
              <a:buSzPct val="100000"/>
            </a:pPr>
            <a:r>
              <a:rPr lang="en-US" sz="2300" dirty="0"/>
              <a:t>Write the name of the country and your choice on a sheet of notebook paper or on the Country Biographies handout.  </a:t>
            </a:r>
            <a:endParaRPr sz="23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sz="23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86f0a3f2e_0_14"/>
          <p:cNvSpPr txBox="1">
            <a:spLocks noGrp="1"/>
          </p:cNvSpPr>
          <p:nvPr>
            <p:ph type="title"/>
          </p:nvPr>
        </p:nvSpPr>
        <p:spPr>
          <a:xfrm>
            <a:off x="457200" y="421547"/>
            <a:ext cx="8229600" cy="623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 sz="2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 sz="2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2900" dirty="0"/>
              <a:t>Characteristics of Limited and Unlimited Governments </a:t>
            </a:r>
            <a:endParaRPr sz="2900" dirty="0"/>
          </a:p>
        </p:txBody>
      </p:sp>
      <p:sp>
        <p:nvSpPr>
          <p:cNvPr id="133" name="Google Shape;133;g786f0a3f2e_0_14"/>
          <p:cNvSpPr txBox="1">
            <a:spLocks noGrp="1"/>
          </p:cNvSpPr>
          <p:nvPr>
            <p:ph type="body" idx="1"/>
          </p:nvPr>
        </p:nvSpPr>
        <p:spPr>
          <a:xfrm>
            <a:off x="457200" y="1210259"/>
            <a:ext cx="4080933" cy="3933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en-US" sz="1800" dirty="0"/>
              <a:t>View the quotes about governmental power posted around the room.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en-US" sz="1800" dirty="0"/>
              <a:t>Move to the quote that most appeals to you.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en-US" sz="1800" dirty="0"/>
              <a:t>Discuss with others who chose the same quote what attracted you to it.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en-US" sz="1800" dirty="0"/>
              <a:t>Move to the quote that most repels you.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en-US" sz="1800" dirty="0"/>
              <a:t>Discuss with students who selected the same quote what repelled you.</a:t>
            </a:r>
            <a:endParaRPr sz="1800" dirty="0"/>
          </a:p>
        </p:txBody>
      </p:sp>
      <p:pic>
        <p:nvPicPr>
          <p:cNvPr id="134" name="Google Shape;134;g786f0a3f2e_0_14"/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5592" y="1318210"/>
            <a:ext cx="3931208" cy="1253540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86f0a3f2e_0_22"/>
          <p:cNvSpPr txBox="1">
            <a:spLocks noGrp="1"/>
          </p:cNvSpPr>
          <p:nvPr>
            <p:ph type="title" idx="4294967295"/>
          </p:nvPr>
        </p:nvSpPr>
        <p:spPr>
          <a:xfrm>
            <a:off x="457200" y="-14546"/>
            <a:ext cx="8229600" cy="85725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Venn Diagram </a:t>
            </a:r>
            <a:endParaRPr dirty="0"/>
          </a:p>
        </p:txBody>
      </p:sp>
      <p:pic>
        <p:nvPicPr>
          <p:cNvPr id="5" name="Picture 4" descr="Diagram, venn diagram&#10;&#10;Description automatically generated">
            <a:extLst>
              <a:ext uri="{FF2B5EF4-FFF2-40B4-BE49-F238E27FC236}">
                <a16:creationId xmlns:a16="http://schemas.microsoft.com/office/drawing/2014/main" id="{E8F01B04-CC39-4E83-8DD4-C97FFC050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5393" y="870463"/>
            <a:ext cx="6166140" cy="40102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454AC03-19FC-4627-A391-E8B32B539858}"/>
              </a:ext>
            </a:extLst>
          </p:cNvPr>
          <p:cNvSpPr txBox="1"/>
          <p:nvPr/>
        </p:nvSpPr>
        <p:spPr>
          <a:xfrm>
            <a:off x="1845733" y="2451100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Characteristics of </a:t>
            </a:r>
          </a:p>
          <a:p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 Governments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A8947E-6930-4F90-B0C8-FAC50DA55FE2}"/>
              </a:ext>
            </a:extLst>
          </p:cNvPr>
          <p:cNvSpPr txBox="1"/>
          <p:nvPr/>
        </p:nvSpPr>
        <p:spPr>
          <a:xfrm>
            <a:off x="5422896" y="2785536"/>
            <a:ext cx="2018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Characteristics of </a:t>
            </a:r>
          </a:p>
          <a:p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Unlimited Governments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D2BFD6-BE48-4262-A56A-E44A05F09BCF}"/>
              </a:ext>
            </a:extLst>
          </p:cNvPr>
          <p:cNvSpPr txBox="1"/>
          <p:nvPr/>
        </p:nvSpPr>
        <p:spPr>
          <a:xfrm>
            <a:off x="3948171" y="2600120"/>
            <a:ext cx="1300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Shared</a:t>
            </a:r>
          </a:p>
          <a:p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Characteristics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3812</TotalTime>
  <Words>290</Words>
  <Application>Microsoft Office PowerPoint</Application>
  <PresentationFormat>On-screen Show (16:9)</PresentationFormat>
  <Paragraphs>39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Noto Sans Symbols</vt:lpstr>
      <vt:lpstr>LEARN theme</vt:lpstr>
      <vt:lpstr>LEARN theme</vt:lpstr>
      <vt:lpstr>PowerPoint Presentation</vt:lpstr>
      <vt:lpstr>To Limit, or Not To Limit:   That Is the Government’s Question</vt:lpstr>
      <vt:lpstr>Essential Questions</vt:lpstr>
      <vt:lpstr>Lesson Objectives</vt:lpstr>
      <vt:lpstr>Fiction in the Facts</vt:lpstr>
      <vt:lpstr>  Characteristics of Unlimited and Limited Governments </vt:lpstr>
      <vt:lpstr>Google Earth Tour: Government Power</vt:lpstr>
      <vt:lpstr>  Characteristics of Limited and Unlimited Governments </vt:lpstr>
      <vt:lpstr>Venn Diagram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Limit, or Not To Limit</dc:title>
  <dc:creator>K20 Center</dc:creator>
  <cp:lastModifiedBy>Elizabeth Kuehn</cp:lastModifiedBy>
  <cp:revision>7</cp:revision>
  <dcterms:created xsi:type="dcterms:W3CDTF">2020-10-14T20:24:40Z</dcterms:created>
  <dcterms:modified xsi:type="dcterms:W3CDTF">2021-01-10T22:40:19Z</dcterms:modified>
</cp:coreProperties>
</file>