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8" r:id="rId1"/>
    <p:sldMasterId id="2147483679" r:id="rId2"/>
    <p:sldMasterId id="2147483680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01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cf6b0c742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bcf6b0c742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df344475a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gbdf344475a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bdf344475a_0_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bdf344475a_0_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bdf344475a_0_4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bdf344475a_0_4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[905513]. (July 2016). Hello, Bonjour, Hi, Greeting. </a:t>
            </a:r>
            <a:r>
              <a:rPr lang="en-US" b="0" i="1" dirty="0" err="1">
                <a:solidFill>
                  <a:srgbClr val="444444"/>
                </a:solidFill>
                <a:effectLst/>
                <a:latin typeface="Helvetica Neue"/>
              </a:rPr>
              <a:t>Pixabay</a:t>
            </a:r>
            <a:r>
              <a:rPr lang="en-US" b="0" i="1" dirty="0">
                <a:solidFill>
                  <a:srgbClr val="444444"/>
                </a:solidFill>
                <a:effectLst/>
                <a:latin typeface="Helvetica Neue"/>
              </a:rPr>
              <a:t>.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 https://pixabay.com/vectors/hello-bonjour-hi-greeting-foreign-1502369/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bdf344475a_0_5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gbdf344475a_0_5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bdf344475a_0_5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bdf344475a_0_5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[905513]. (July 2016). Hello, Bonjour, Hi, Greeting. </a:t>
            </a:r>
            <a:r>
              <a:rPr lang="en-US" b="0" i="1" dirty="0" err="1">
                <a:solidFill>
                  <a:srgbClr val="444444"/>
                </a:solidFill>
                <a:effectLst/>
                <a:latin typeface="Helvetica Neue"/>
              </a:rPr>
              <a:t>Pixabay</a:t>
            </a:r>
            <a:r>
              <a:rPr lang="en-US" b="0" i="1" dirty="0">
                <a:solidFill>
                  <a:srgbClr val="444444"/>
                </a:solidFill>
                <a:effectLst/>
                <a:latin typeface="Helvetica Neue"/>
              </a:rPr>
              <a:t>.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 https://pixabay.com/vectors/hello-bonjour-hi-greeting-foreign-1502369/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cf6b0c742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bcf6b0c742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df344475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bdf344475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https://learn.k20center.ou.edu/strategy/147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df344475a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bdf344475a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bdf344475a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bdf344475a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bdf344475a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bdf344475a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Source:  https://learn.k20center.ou.edu/strategy/147</a:t>
            </a: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bdf344475a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bdf344475a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bdf344475a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bdf344475a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bdf344475a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bdf344475a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56" name="Google Shape;5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0" name="Google Shape;60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8" name="Google Shape;68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4" name="Google Shape;74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9" name="Google Shape;79;p2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86" name="Google Shape;86;p21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8" t="21571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90" name="Google Shape;90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3" name="Google Shape;93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8" name="Google Shape;98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2" name="Google Shape;102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5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6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26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9" name="Google Shape;109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6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 rtl="0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 rtl="0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 rtl="0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 rtl="0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 rtl="0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4" name="Google Shape;114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8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Elements of an Email</a:t>
            </a:r>
            <a:endParaRPr/>
          </a:p>
        </p:txBody>
      </p:sp>
      <p:sp>
        <p:nvSpPr>
          <p:cNvPr id="194" name="Google Shape;194;p43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50880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Subject line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Formal greeting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Personal context about yourself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Context about a request, sentiment, or action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A stated request, sentiment, or action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Statement of gratitude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Formal closing</a:t>
            </a:r>
            <a:endParaRPr dirty="0"/>
          </a:p>
        </p:txBody>
      </p:sp>
      <p:pic>
        <p:nvPicPr>
          <p:cNvPr id="195" name="Google Shape;195;p43"/>
          <p:cNvPicPr preferRelativeResize="0"/>
          <p:nvPr/>
        </p:nvPicPr>
        <p:blipFill rotWithShape="1">
          <a:blip r:embed="rId3">
            <a:alphaModFix/>
          </a:blip>
          <a:srcRect b="24058"/>
          <a:stretch/>
        </p:blipFill>
        <p:spPr>
          <a:xfrm>
            <a:off x="5268025" y="1533650"/>
            <a:ext cx="4038475" cy="23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4"/>
          <p:cNvSpPr txBox="1">
            <a:spLocks noGrp="1"/>
          </p:cNvSpPr>
          <p:nvPr>
            <p:ph type="body" idx="1"/>
          </p:nvPr>
        </p:nvSpPr>
        <p:spPr>
          <a:xfrm>
            <a:off x="-14400" y="0"/>
            <a:ext cx="6312600" cy="5143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2000" dirty="0"/>
              <a:t>Question about the Quiz Grade</a:t>
            </a: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2000" dirty="0"/>
              <a:t>Dear Mr. Jones,</a:t>
            </a: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2000" dirty="0"/>
              <a:t>This is Chris Mears from your 2nd Current Events Class.  I have a question about the graded quiz that was passed back today.  The quiz I received in class has a 92% on it, but my online grade is an 82%.  When you are able, would you please check my online grade?</a:t>
            </a: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2000" dirty="0"/>
              <a:t>I appreciate your help.</a:t>
            </a: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2000" dirty="0"/>
              <a:t>Thank you,</a:t>
            </a: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2000" dirty="0"/>
              <a:t>Chris Mears</a:t>
            </a:r>
            <a:endParaRPr sz="2000" dirty="0"/>
          </a:p>
        </p:txBody>
      </p:sp>
      <p:grpSp>
        <p:nvGrpSpPr>
          <p:cNvPr id="201" name="Google Shape;201;p44"/>
          <p:cNvGrpSpPr/>
          <p:nvPr/>
        </p:nvGrpSpPr>
        <p:grpSpPr>
          <a:xfrm>
            <a:off x="2225286" y="841250"/>
            <a:ext cx="2468506" cy="400200"/>
            <a:chOff x="5083200" y="123900"/>
            <a:chExt cx="3034800" cy="400200"/>
          </a:xfrm>
        </p:grpSpPr>
        <p:cxnSp>
          <p:nvCxnSpPr>
            <p:cNvPr id="202" name="Google Shape;202;p44"/>
            <p:cNvCxnSpPr/>
            <p:nvPr/>
          </p:nvCxnSpPr>
          <p:spPr>
            <a:xfrm flipH="1">
              <a:off x="5083200" y="324000"/>
              <a:ext cx="748800" cy="540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03" name="Google Shape;203;p44"/>
            <p:cNvSpPr txBox="1"/>
            <p:nvPr/>
          </p:nvSpPr>
          <p:spPr>
            <a:xfrm>
              <a:off x="5832000" y="123900"/>
              <a:ext cx="2286000" cy="400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Formal Greeting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4" name="Google Shape;204;p44"/>
          <p:cNvGrpSpPr/>
          <p:nvPr/>
        </p:nvGrpSpPr>
        <p:grpSpPr>
          <a:xfrm>
            <a:off x="6370378" y="1520813"/>
            <a:ext cx="2447765" cy="400200"/>
            <a:chOff x="5108700" y="123900"/>
            <a:chExt cx="3009300" cy="400200"/>
          </a:xfrm>
        </p:grpSpPr>
        <p:cxnSp>
          <p:nvCxnSpPr>
            <p:cNvPr id="205" name="Google Shape;205;p44"/>
            <p:cNvCxnSpPr/>
            <p:nvPr/>
          </p:nvCxnSpPr>
          <p:spPr>
            <a:xfrm flipH="1">
              <a:off x="5108700" y="324000"/>
              <a:ext cx="723300" cy="240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06" name="Google Shape;206;p44"/>
            <p:cNvSpPr txBox="1"/>
            <p:nvPr/>
          </p:nvSpPr>
          <p:spPr>
            <a:xfrm>
              <a:off x="5832000" y="123900"/>
              <a:ext cx="2286000" cy="400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Personal Context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7" name="Google Shape;207;p44"/>
          <p:cNvGrpSpPr/>
          <p:nvPr/>
        </p:nvGrpSpPr>
        <p:grpSpPr>
          <a:xfrm>
            <a:off x="6134759" y="1956150"/>
            <a:ext cx="2919004" cy="615600"/>
            <a:chOff x="5074200" y="200100"/>
            <a:chExt cx="3043800" cy="615600"/>
          </a:xfrm>
        </p:grpSpPr>
        <p:cxnSp>
          <p:nvCxnSpPr>
            <p:cNvPr id="208" name="Google Shape;208;p44"/>
            <p:cNvCxnSpPr/>
            <p:nvPr/>
          </p:nvCxnSpPr>
          <p:spPr>
            <a:xfrm rot="10800000">
              <a:off x="5074200" y="476400"/>
              <a:ext cx="757800" cy="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09" name="Google Shape;209;p44"/>
            <p:cNvSpPr txBox="1"/>
            <p:nvPr/>
          </p:nvSpPr>
          <p:spPr>
            <a:xfrm>
              <a:off x="5832000" y="200100"/>
              <a:ext cx="2286000" cy="6156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Context about the request, sentiment, or action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0" name="Google Shape;210;p44"/>
          <p:cNvGrpSpPr/>
          <p:nvPr/>
        </p:nvGrpSpPr>
        <p:grpSpPr>
          <a:xfrm>
            <a:off x="6298212" y="2606875"/>
            <a:ext cx="2433855" cy="615600"/>
            <a:chOff x="5125800" y="123900"/>
            <a:chExt cx="2992200" cy="615600"/>
          </a:xfrm>
        </p:grpSpPr>
        <p:cxnSp>
          <p:nvCxnSpPr>
            <p:cNvPr id="211" name="Google Shape;211;p44"/>
            <p:cNvCxnSpPr/>
            <p:nvPr/>
          </p:nvCxnSpPr>
          <p:spPr>
            <a:xfrm flipH="1">
              <a:off x="5125800" y="324000"/>
              <a:ext cx="706200" cy="570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12" name="Google Shape;212;p44"/>
            <p:cNvSpPr txBox="1"/>
            <p:nvPr/>
          </p:nvSpPr>
          <p:spPr>
            <a:xfrm>
              <a:off x="5832000" y="123900"/>
              <a:ext cx="2286000" cy="6156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State the request, sentiment, or action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3" name="Google Shape;213;p44"/>
          <p:cNvGrpSpPr/>
          <p:nvPr/>
        </p:nvGrpSpPr>
        <p:grpSpPr>
          <a:xfrm>
            <a:off x="2652268" y="3554650"/>
            <a:ext cx="2501937" cy="400200"/>
            <a:chOff x="5042100" y="123900"/>
            <a:chExt cx="3075900" cy="400200"/>
          </a:xfrm>
        </p:grpSpPr>
        <p:cxnSp>
          <p:nvCxnSpPr>
            <p:cNvPr id="214" name="Google Shape;214;p44"/>
            <p:cNvCxnSpPr/>
            <p:nvPr/>
          </p:nvCxnSpPr>
          <p:spPr>
            <a:xfrm flipH="1">
              <a:off x="5042100" y="324000"/>
              <a:ext cx="789900" cy="360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15" name="Google Shape;215;p44"/>
            <p:cNvSpPr txBox="1"/>
            <p:nvPr/>
          </p:nvSpPr>
          <p:spPr>
            <a:xfrm>
              <a:off x="5832000" y="123900"/>
              <a:ext cx="2286000" cy="400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Statement of gratitude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6" name="Google Shape;216;p44"/>
          <p:cNvGrpSpPr/>
          <p:nvPr/>
        </p:nvGrpSpPr>
        <p:grpSpPr>
          <a:xfrm>
            <a:off x="4188274" y="52500"/>
            <a:ext cx="2429219" cy="400200"/>
            <a:chOff x="5131500" y="123900"/>
            <a:chExt cx="2986500" cy="400200"/>
          </a:xfrm>
        </p:grpSpPr>
        <p:cxnSp>
          <p:nvCxnSpPr>
            <p:cNvPr id="217" name="Google Shape;217;p44"/>
            <p:cNvCxnSpPr/>
            <p:nvPr/>
          </p:nvCxnSpPr>
          <p:spPr>
            <a:xfrm flipH="1">
              <a:off x="5131500" y="324000"/>
              <a:ext cx="700500" cy="90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18" name="Google Shape;218;p44"/>
            <p:cNvSpPr txBox="1"/>
            <p:nvPr/>
          </p:nvSpPr>
          <p:spPr>
            <a:xfrm>
              <a:off x="5832000" y="123900"/>
              <a:ext cx="2286000" cy="400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dirty="0">
                  <a:latin typeface="Calibri"/>
                  <a:ea typeface="Calibri"/>
                  <a:cs typeface="Calibri"/>
                  <a:sym typeface="Calibri"/>
                </a:rPr>
                <a:t>Subject Line</a:t>
              </a:r>
              <a:endParaRPr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9" name="Google Shape;219;p44"/>
          <p:cNvGrpSpPr/>
          <p:nvPr/>
        </p:nvGrpSpPr>
        <p:grpSpPr>
          <a:xfrm>
            <a:off x="1749044" y="4445500"/>
            <a:ext cx="2439224" cy="400200"/>
            <a:chOff x="5119200" y="123900"/>
            <a:chExt cx="2998800" cy="400200"/>
          </a:xfrm>
        </p:grpSpPr>
        <p:cxnSp>
          <p:nvCxnSpPr>
            <p:cNvPr id="220" name="Google Shape;220;p44"/>
            <p:cNvCxnSpPr/>
            <p:nvPr/>
          </p:nvCxnSpPr>
          <p:spPr>
            <a:xfrm flipH="1">
              <a:off x="5119200" y="324000"/>
              <a:ext cx="712800" cy="7500"/>
            </a:xfrm>
            <a:prstGeom prst="straightConnector1">
              <a:avLst/>
            </a:prstGeom>
            <a:noFill/>
            <a:ln w="28575" cap="flat" cmpd="sng">
              <a:solidFill>
                <a:srgbClr val="910D28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21" name="Google Shape;221;p44"/>
            <p:cNvSpPr txBox="1"/>
            <p:nvPr/>
          </p:nvSpPr>
          <p:spPr>
            <a:xfrm>
              <a:off x="5832000" y="123900"/>
              <a:ext cx="2286000" cy="400200"/>
            </a:xfrm>
            <a:prstGeom prst="rect">
              <a:avLst/>
            </a:prstGeom>
            <a:solidFill>
              <a:srgbClr val="FFFFFF"/>
            </a:solidFill>
            <a:ln w="19050" cap="flat" cmpd="sng">
              <a:solidFill>
                <a:srgbClr val="65929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libri"/>
                  <a:ea typeface="Calibri"/>
                  <a:cs typeface="Calibri"/>
                  <a:sym typeface="Calibri"/>
                </a:rPr>
                <a:t>Formal Closing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2888564" cy="2284339"/>
          </a:xfrm>
          <a:prstGeom prst="rect">
            <a:avLst/>
          </a:prstGeom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Who can you write an email to?</a:t>
            </a:r>
            <a:endParaRPr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Why are you going to write that person an email?</a:t>
            </a:r>
            <a:endParaRPr dirty="0"/>
          </a:p>
        </p:txBody>
      </p:sp>
      <p:sp>
        <p:nvSpPr>
          <p:cNvPr id="227" name="Google Shape;227;p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Brainstorming Your Email</a:t>
            </a:r>
            <a:endParaRPr/>
          </a:p>
        </p:txBody>
      </p:sp>
      <p:pic>
        <p:nvPicPr>
          <p:cNvPr id="228" name="Google Shape;228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88655" y="1330012"/>
            <a:ext cx="4212796" cy="2918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dirty="0"/>
              <a:t>Writing Your Email: Don’t Forget!</a:t>
            </a:r>
            <a:endParaRPr dirty="0"/>
          </a:p>
        </p:txBody>
      </p:sp>
      <p:sp>
        <p:nvSpPr>
          <p:cNvPr id="234" name="Google Shape;234;p46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50880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Subject line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Formal greeting (salutation)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Personal context about yourself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Context about a request, sentiment, or action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A stated request, sentiment, or action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Statement of gratitide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Formal closing</a:t>
            </a:r>
            <a:endParaRPr dirty="0"/>
          </a:p>
        </p:txBody>
      </p:sp>
      <p:pic>
        <p:nvPicPr>
          <p:cNvPr id="235" name="Google Shape;235;p46"/>
          <p:cNvPicPr preferRelativeResize="0"/>
          <p:nvPr/>
        </p:nvPicPr>
        <p:blipFill rotWithShape="1">
          <a:blip r:embed="rId3">
            <a:alphaModFix/>
          </a:blip>
          <a:srcRect b="24058"/>
          <a:stretch/>
        </p:blipFill>
        <p:spPr>
          <a:xfrm>
            <a:off x="5268025" y="1533650"/>
            <a:ext cx="4038475" cy="23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7"/>
          <p:cNvSpPr txBox="1">
            <a:spLocks noGrp="1"/>
          </p:cNvSpPr>
          <p:nvPr>
            <p:ph type="body" idx="2"/>
          </p:nvPr>
        </p:nvSpPr>
        <p:spPr>
          <a:xfrm>
            <a:off x="450849" y="1330012"/>
            <a:ext cx="3941978" cy="3257700"/>
          </a:xfrm>
          <a:prstGeom prst="rect">
            <a:avLst/>
          </a:prstGeom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Make sure to check the following: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§"/>
            </a:pPr>
            <a:r>
              <a:rPr lang="en" dirty="0"/>
              <a:t>Tone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§"/>
            </a:pPr>
            <a:r>
              <a:rPr lang="en" dirty="0"/>
              <a:t>Proofread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§"/>
            </a:pPr>
            <a:r>
              <a:rPr lang="en" dirty="0"/>
              <a:t>Clarity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§"/>
            </a:pPr>
            <a:r>
              <a:rPr lang="en" dirty="0"/>
              <a:t>Word choice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§"/>
            </a:pPr>
            <a:r>
              <a:rPr lang="en" dirty="0"/>
              <a:t>Length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§"/>
            </a:pPr>
            <a:r>
              <a:rPr lang="en" dirty="0"/>
              <a:t>Time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§"/>
            </a:pPr>
            <a:r>
              <a:rPr lang="en" dirty="0"/>
              <a:t>Recipient’s name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Complete your email self-review and include it at the bottom of your email.</a:t>
            </a:r>
            <a:endParaRPr dirty="0"/>
          </a:p>
        </p:txBody>
      </p:sp>
      <p:sp>
        <p:nvSpPr>
          <p:cNvPr id="241" name="Google Shape;241;p4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Revising and Editing Your Email</a:t>
            </a:r>
            <a:endParaRPr/>
          </a:p>
        </p:txBody>
      </p:sp>
      <p:pic>
        <p:nvPicPr>
          <p:cNvPr id="242" name="Google Shape;242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2827" y="1441897"/>
            <a:ext cx="4310448" cy="25597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/>
              <a:t>To Whom It May Concern</a:t>
            </a:r>
            <a:endParaRPr/>
          </a:p>
        </p:txBody>
      </p:sp>
      <p:sp>
        <p:nvSpPr>
          <p:cNvPr id="140" name="Google Shape;140;p3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Writing a Professional Email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Card Sort</a:t>
            </a:r>
            <a:endParaRPr/>
          </a:p>
        </p:txBody>
      </p:sp>
      <p:sp>
        <p:nvSpPr>
          <p:cNvPr id="146" name="Google Shape;146;p36"/>
          <p:cNvSpPr txBox="1">
            <a:spLocks noGrp="1"/>
          </p:cNvSpPr>
          <p:nvPr>
            <p:ph type="body" idx="1"/>
          </p:nvPr>
        </p:nvSpPr>
        <p:spPr>
          <a:xfrm>
            <a:off x="435575" y="1224603"/>
            <a:ext cx="5989939" cy="7752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dirty="0"/>
              <a:t>Sort the cards into the following categories:</a:t>
            </a:r>
            <a:endParaRPr dirty="0"/>
          </a:p>
        </p:txBody>
      </p:sp>
      <p:sp>
        <p:nvSpPr>
          <p:cNvPr id="147" name="Google Shape;147;p36"/>
          <p:cNvSpPr txBox="1">
            <a:spLocks noGrp="1"/>
          </p:cNvSpPr>
          <p:nvPr>
            <p:ph type="body" idx="3"/>
          </p:nvPr>
        </p:nvSpPr>
        <p:spPr>
          <a:xfrm>
            <a:off x="457200" y="2258450"/>
            <a:ext cx="4040100" cy="2511600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Introductory Salutation</a:t>
            </a:r>
            <a:endParaRPr dirty="0"/>
          </a:p>
          <a:p>
            <a:pPr marL="0" indent="0">
              <a:buNone/>
            </a:pPr>
            <a:endParaRPr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Body</a:t>
            </a:r>
            <a:endParaRPr dirty="0"/>
          </a:p>
          <a:p>
            <a:pPr marL="285750" indent="-285750"/>
            <a:endParaRPr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Closing</a:t>
            </a:r>
            <a:endParaRPr dirty="0"/>
          </a:p>
        </p:txBody>
      </p:sp>
      <p:pic>
        <p:nvPicPr>
          <p:cNvPr id="148" name="Google Shape;148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2065" y="2763591"/>
            <a:ext cx="2609422" cy="1657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Card Sort</a:t>
            </a:r>
            <a:endParaRPr/>
          </a:p>
        </p:txBody>
      </p:sp>
      <p:sp>
        <p:nvSpPr>
          <p:cNvPr id="154" name="Google Shape;154;p37"/>
          <p:cNvSpPr txBox="1">
            <a:spLocks noGrp="1"/>
          </p:cNvSpPr>
          <p:nvPr>
            <p:ph type="body" idx="1"/>
          </p:nvPr>
        </p:nvSpPr>
        <p:spPr>
          <a:xfrm>
            <a:off x="457199" y="1391419"/>
            <a:ext cx="6162933" cy="7752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dirty="0"/>
              <a:t>Sort the cards into the following categories:</a:t>
            </a:r>
            <a:endParaRPr dirty="0"/>
          </a:p>
        </p:txBody>
      </p:sp>
      <p:sp>
        <p:nvSpPr>
          <p:cNvPr id="155" name="Google Shape;155;p37"/>
          <p:cNvSpPr txBox="1">
            <a:spLocks noGrp="1"/>
          </p:cNvSpPr>
          <p:nvPr>
            <p:ph type="body" idx="3"/>
          </p:nvPr>
        </p:nvSpPr>
        <p:spPr>
          <a:xfrm>
            <a:off x="457200" y="2258450"/>
            <a:ext cx="3818238" cy="1519628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Professional Communication</a:t>
            </a:r>
            <a:endParaRPr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Unprofessional Communication</a:t>
            </a:r>
            <a:endParaRPr dirty="0"/>
          </a:p>
        </p:txBody>
      </p:sp>
      <p:pic>
        <p:nvPicPr>
          <p:cNvPr id="156" name="Google Shape;156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2698" y="2166619"/>
            <a:ext cx="3361500" cy="19208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8"/>
          <p:cNvSpPr txBox="1">
            <a:spLocks noGrp="1"/>
          </p:cNvSpPr>
          <p:nvPr>
            <p:ph type="body" idx="1"/>
          </p:nvPr>
        </p:nvSpPr>
        <p:spPr>
          <a:xfrm>
            <a:off x="506627" y="1173892"/>
            <a:ext cx="4022124" cy="1657696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How would you describe a professional email?</a:t>
            </a:r>
            <a:endParaRPr dirty="0"/>
          </a:p>
        </p:txBody>
      </p:sp>
      <p:sp>
        <p:nvSpPr>
          <p:cNvPr id="162" name="Google Shape;162;p38"/>
          <p:cNvSpPr txBox="1">
            <a:spLocks noGrp="1"/>
          </p:cNvSpPr>
          <p:nvPr>
            <p:ph type="title"/>
          </p:nvPr>
        </p:nvSpPr>
        <p:spPr>
          <a:xfrm>
            <a:off x="429398" y="177501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Professional Communication</a:t>
            </a:r>
            <a:endParaRPr dirty="0"/>
          </a:p>
        </p:txBody>
      </p:sp>
      <p:pic>
        <p:nvPicPr>
          <p:cNvPr id="163" name="Google Shape;163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9235" y="2195180"/>
            <a:ext cx="2427159" cy="17713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9"/>
          <p:cNvSpPr txBox="1">
            <a:spLocks noGrp="1"/>
          </p:cNvSpPr>
          <p:nvPr>
            <p:ph type="body" idx="1"/>
          </p:nvPr>
        </p:nvSpPr>
        <p:spPr>
          <a:xfrm>
            <a:off x="469557" y="894196"/>
            <a:ext cx="4062284" cy="2161011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How would you describe an unprofessional email?</a:t>
            </a:r>
            <a:endParaRPr dirty="0"/>
          </a:p>
        </p:txBody>
      </p:sp>
      <p:sp>
        <p:nvSpPr>
          <p:cNvPr id="169" name="Google Shape;169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Unprofessional Communication</a:t>
            </a:r>
            <a:endParaRPr/>
          </a:p>
        </p:txBody>
      </p:sp>
      <p:pic>
        <p:nvPicPr>
          <p:cNvPr id="170" name="Google Shape;170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1711" y="2012917"/>
            <a:ext cx="3361500" cy="19208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76" name="Google Shape;176;p4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Why does professional communication matter?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Lesson Objectives</a:t>
            </a:r>
            <a:endParaRPr/>
          </a:p>
        </p:txBody>
      </p:sp>
      <p:sp>
        <p:nvSpPr>
          <p:cNvPr id="182" name="Google Shape;182;p4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" dirty="0"/>
              <a:t>Write an organized, focused email that adheres to a professional tone and structure and abides by the standard writing process.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Question about homework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Idea to share that was not shared in class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Thanks for help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Notification about an absence or a problem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Scheduling time to meet after class</a:t>
            </a:r>
            <a:endParaRPr dirty="0"/>
          </a:p>
        </p:txBody>
      </p:sp>
      <p:sp>
        <p:nvSpPr>
          <p:cNvPr id="188" name="Google Shape;188;p4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Reasons to Write an Email to a Teacher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445</Words>
  <Application>Microsoft Office PowerPoint</Application>
  <PresentationFormat>On-screen Show (16:9)</PresentationFormat>
  <Paragraphs>79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Helvetica Neue</vt:lpstr>
      <vt:lpstr>Noto Sans Symbols</vt:lpstr>
      <vt:lpstr>Wingdings</vt:lpstr>
      <vt:lpstr>Simple Light</vt:lpstr>
      <vt:lpstr>LEARN theme</vt:lpstr>
      <vt:lpstr>LEARN theme</vt:lpstr>
      <vt:lpstr>PowerPoint Presentation</vt:lpstr>
      <vt:lpstr>To Whom It May Concern</vt:lpstr>
      <vt:lpstr>Card Sort</vt:lpstr>
      <vt:lpstr>Card Sort</vt:lpstr>
      <vt:lpstr>Professional Communication</vt:lpstr>
      <vt:lpstr>Unprofessional Communication</vt:lpstr>
      <vt:lpstr>Essential Question</vt:lpstr>
      <vt:lpstr>Lesson Objectives</vt:lpstr>
      <vt:lpstr>Reasons to Write an Email to a Teacher</vt:lpstr>
      <vt:lpstr>Elements of an Email</vt:lpstr>
      <vt:lpstr>PowerPoint Presentation</vt:lpstr>
      <vt:lpstr>Brainstorming Your Email</vt:lpstr>
      <vt:lpstr>Writing Your Email: Don’t Forget!</vt:lpstr>
      <vt:lpstr>Revising and Editing Your Email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</dc:creator>
  <cp:lastModifiedBy>K20 Center</cp:lastModifiedBy>
  <cp:revision>8</cp:revision>
  <dcterms:modified xsi:type="dcterms:W3CDTF">2021-06-18T13:25:57Z</dcterms:modified>
</cp:coreProperties>
</file>