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66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Wingdings 2" pitchFamily="2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+lCbe4QBGFwR/IrR1y6fYdwN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8334C-B8DC-47F2-8397-1FD31D3D230B}" v="2" dt="2022-04-21T13:01:01.449"/>
  </p1510:revLst>
</p1510:revInfo>
</file>

<file path=ppt/tableStyles.xml><?xml version="1.0" encoding="utf-8"?>
<a:tblStyleLst xmlns:a="http://schemas.openxmlformats.org/drawingml/2006/main" def="{442C4F48-EB33-431F-A9EC-052F4E7C8FDF}">
  <a:tblStyle styleId="{442C4F48-EB33-431F-A9EC-052F4E7C8FD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6"/>
          </a:solidFill>
        </a:fill>
      </a:tcStyle>
    </a:wholeTbl>
    <a:band1H>
      <a:tcTxStyle/>
      <a:tcStyle>
        <a:tcBdr/>
        <a:fill>
          <a:solidFill>
            <a:srgbClr val="D2DE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DE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4" autoAdjust="0"/>
    <p:restoredTop sz="94602"/>
  </p:normalViewPr>
  <p:slideViewPr>
    <p:cSldViewPr snapToGrid="0" snapToObjects="1">
      <p:cViewPr varScale="1">
        <p:scale>
          <a:sx n="145" d="100"/>
          <a:sy n="145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5KV3rzua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Affinity Process. Strategies. https://learn.k20center.ou.edu/strategy/87</a:t>
            </a:r>
          </a:p>
        </p:txBody>
      </p:sp>
    </p:spTree>
    <p:extLst>
      <p:ext uri="{BB962C8B-B14F-4D97-AF65-F5344CB8AC3E}">
        <p14:creationId xmlns:p14="http://schemas.microsoft.com/office/powerpoint/2010/main" val="241506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Verge. (2014, October 16). Can we colonize Mars? - THE BIG FUTURE Ep. 2 [Video]. YouTube. https://www.youtube.com/watch?v=9yI3U_yCfj8</a:t>
            </a:r>
          </a:p>
          <a:p>
            <a:r>
              <a:rPr lang="en-US" dirty="0"/>
              <a:t>K20 Center. (n.d.). T-Chart. Strategies. https://learn.k20center.ou.edu/strategy/86</a:t>
            </a:r>
          </a:p>
        </p:txBody>
      </p:sp>
    </p:spTree>
    <p:extLst>
      <p:ext uri="{BB962C8B-B14F-4D97-AF65-F5344CB8AC3E}">
        <p14:creationId xmlns:p14="http://schemas.microsoft.com/office/powerpoint/2010/main" val="382815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PBS Space Time. (2015, March 4). Should we colonize Venus instead of Mars? [Video]. YouTube. </a:t>
            </a:r>
            <a:r>
              <a:rPr lang="en-US" dirty="0">
                <a:hlinkClick r:id="rId3"/>
              </a:rPr>
              <a:t>https://www.youtube.com/watch?v=gJ5KV3rzuag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993872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55568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92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18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01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12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198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8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9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819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221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76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898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43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21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gJ5KV3rzuag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9yI3U_yCfj8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5E130-9ED5-5D4F-B3A4-2C9364A2FD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03384" y="1270488"/>
            <a:ext cx="3703638" cy="3300413"/>
          </a:xfrm>
        </p:spPr>
        <p:txBody>
          <a:bodyPr>
            <a:normAutofit fontScale="85000"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Form groups of 2–4 and gather materials.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Measure Column 2 data.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Calculate Column 3–5 data.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Check calculations with the teacher.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Make two graphs: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Graph A: Radius vs. Distance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dirty="0"/>
              <a:t>Graph B: Brightness vs. Distance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5A406-FCF5-8343-993F-314942896C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384" y="370376"/>
            <a:ext cx="8229600" cy="857250"/>
          </a:xfrm>
        </p:spPr>
        <p:txBody>
          <a:bodyPr/>
          <a:lstStyle/>
          <a:p>
            <a:r>
              <a:rPr lang="en-US" dirty="0"/>
              <a:t>Explore Objectives</a:t>
            </a:r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E37BF119-C7BC-ED41-A714-85C2205EA90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 b="10372"/>
          <a:stretch>
            <a:fillRect/>
          </a:stretch>
        </p:blipFill>
        <p:spPr>
          <a:xfrm>
            <a:off x="4572000" y="921258"/>
            <a:ext cx="3543300" cy="33009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03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7E146D-57F6-7440-B51E-1388E5FE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and Direct Relationships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DBEED-4853-2E41-9C70-848993303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C (and Graph B?)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CF548-3CD6-E748-900F-F186D1E7992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Graph D (and Graph A?)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93E103-89B2-9843-9D35-1D74F21FD05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Inverse Relationship: y ~ 1/x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EFE22B-7465-924B-A8F9-7A2135F178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Direct Relationship:  y ~ 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81244-EF3A-EF42-84AE-175AAAC1F485}"/>
              </a:ext>
            </a:extLst>
          </p:cNvPr>
          <p:cNvGrpSpPr/>
          <p:nvPr/>
        </p:nvGrpSpPr>
        <p:grpSpPr>
          <a:xfrm>
            <a:off x="1155264" y="244786"/>
            <a:ext cx="3175318" cy="4536884"/>
            <a:chOff x="0" y="0"/>
            <a:chExt cx="4521835" cy="5293088"/>
          </a:xfrm>
        </p:grpSpPr>
        <p:pic>
          <p:nvPicPr>
            <p:cNvPr id="11" name="image8.png">
              <a:extLst>
                <a:ext uri="{FF2B5EF4-FFF2-40B4-BE49-F238E27FC236}">
                  <a16:creationId xmlns:a16="http://schemas.microsoft.com/office/drawing/2014/main" id="{C57D9F19-1B10-B940-8A56-92B1927169C9}"/>
                </a:ext>
              </a:extLst>
            </p:cNvPr>
            <p:cNvPicPr/>
            <p:nvPr/>
          </p:nvPicPr>
          <p:blipFill>
            <a:blip r:embed="rId2"/>
            <a:srcRect b="10372"/>
            <a:stretch>
              <a:fillRect/>
            </a:stretch>
          </p:blipFill>
          <p:spPr>
            <a:xfrm>
              <a:off x="0" y="2390503"/>
              <a:ext cx="2514600" cy="2902585"/>
            </a:xfrm>
            <a:prstGeom prst="rect">
              <a:avLst/>
            </a:prstGeom>
            <a:ln/>
          </p:spPr>
        </p:pic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C912A1B-CC8C-C94C-8457-B24A580C070B}"/>
                </a:ext>
              </a:extLst>
            </p:cNvPr>
            <p:cNvSpPr/>
            <p:nvPr/>
          </p:nvSpPr>
          <p:spPr>
            <a:xfrm rot="10800000">
              <a:off x="241300" y="0"/>
              <a:ext cx="4280535" cy="5084445"/>
            </a:xfrm>
            <a:prstGeom prst="arc">
              <a:avLst>
                <a:gd name="adj1" fmla="val 16317351"/>
                <a:gd name="adj2" fmla="val 2152806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326474-46B7-D84D-9C4A-9028F8B6E29B}"/>
              </a:ext>
            </a:extLst>
          </p:cNvPr>
          <p:cNvGrpSpPr/>
          <p:nvPr/>
        </p:nvGrpSpPr>
        <p:grpSpPr>
          <a:xfrm>
            <a:off x="4893741" y="2282336"/>
            <a:ext cx="2019656" cy="2487903"/>
            <a:chOff x="0" y="0"/>
            <a:chExt cx="2514600" cy="2893695"/>
          </a:xfrm>
        </p:grpSpPr>
        <p:pic>
          <p:nvPicPr>
            <p:cNvPr id="14" name="image8.png">
              <a:extLst>
                <a:ext uri="{FF2B5EF4-FFF2-40B4-BE49-F238E27FC236}">
                  <a16:creationId xmlns:a16="http://schemas.microsoft.com/office/drawing/2014/main" id="{7FD233DD-8758-404A-AD14-F5043F4452A4}"/>
                </a:ext>
              </a:extLst>
            </p:cNvPr>
            <p:cNvPicPr/>
            <p:nvPr/>
          </p:nvPicPr>
          <p:blipFill>
            <a:blip r:embed="rId2"/>
            <a:srcRect b="10629"/>
            <a:stretch>
              <a:fillRect/>
            </a:stretch>
          </p:blipFill>
          <p:spPr>
            <a:xfrm>
              <a:off x="0" y="0"/>
              <a:ext cx="2514600" cy="2893695"/>
            </a:xfrm>
            <a:prstGeom prst="rect">
              <a:avLst/>
            </a:prstGeom>
            <a:ln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85AB8C-9786-9941-BD77-523FEA4C051E}"/>
                </a:ext>
              </a:extLst>
            </p:cNvPr>
            <p:cNvCxnSpPr/>
            <p:nvPr/>
          </p:nvCxnSpPr>
          <p:spPr>
            <a:xfrm rot="10800000" flipH="1">
              <a:off x="195580" y="829129"/>
              <a:ext cx="2108200" cy="1993265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633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D19E-AB81-1A44-B542-6D28B348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Inverse or Direct? (Explain #1–6)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EEC02-2DBA-674F-9702-AF76CE3E06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1150" y="1139215"/>
            <a:ext cx="8521700" cy="3416300"/>
          </a:xfrm>
          <a:ln>
            <a:noFill/>
          </a:ln>
        </p:spPr>
        <p:txBody>
          <a:bodyPr/>
          <a:lstStyle/>
          <a:p>
            <a:r>
              <a:rPr lang="en-US" dirty="0"/>
              <a:t>How do these light circle properties relate to the distance of a flashlight from the surface?</a:t>
            </a:r>
          </a:p>
          <a:p>
            <a:endParaRPr lang="en-US" dirty="0"/>
          </a:p>
          <a:p>
            <a:pPr marL="588645" lvl="1" indent="0">
              <a:buNone/>
            </a:pPr>
            <a:r>
              <a:rPr lang="en-US" dirty="0"/>
              <a:t>Radius (Column 2; Graph A)		DIRECT?		INVERSE?</a:t>
            </a:r>
          </a:p>
          <a:p>
            <a:pPr marL="588645" lvl="1" indent="0">
              <a:buNone/>
            </a:pPr>
            <a:endParaRPr lang="en-US" dirty="0"/>
          </a:p>
          <a:p>
            <a:pPr marL="588645" lvl="1" indent="0">
              <a:buNone/>
            </a:pPr>
            <a:r>
              <a:rPr lang="en-US" dirty="0"/>
              <a:t>Area (Column 4)			DIRECT? 		INVERSE?</a:t>
            </a:r>
          </a:p>
          <a:p>
            <a:pPr marL="588645" lvl="1" indent="0">
              <a:buNone/>
            </a:pPr>
            <a:endParaRPr lang="en-US" dirty="0"/>
          </a:p>
          <a:p>
            <a:pPr marL="588645" lvl="1" indent="0">
              <a:buNone/>
            </a:pPr>
            <a:r>
              <a:rPr lang="en-US" dirty="0"/>
              <a:t>Brightness (Column 5; Graph B)		DIRECT? 		INVERSE?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712D04-2479-4248-BB94-7FB100FFD6D6}"/>
              </a:ext>
            </a:extLst>
          </p:cNvPr>
          <p:cNvSpPr/>
          <p:nvPr/>
        </p:nvSpPr>
        <p:spPr>
          <a:xfrm>
            <a:off x="4754880" y="2361705"/>
            <a:ext cx="1188720" cy="57835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5FB186-D36C-C746-A25E-725A7F016843}"/>
              </a:ext>
            </a:extLst>
          </p:cNvPr>
          <p:cNvSpPr/>
          <p:nvPr/>
        </p:nvSpPr>
        <p:spPr>
          <a:xfrm>
            <a:off x="4754880" y="3023214"/>
            <a:ext cx="1188720" cy="57835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CC513A-5A20-3244-8B80-0BA890362923}"/>
              </a:ext>
            </a:extLst>
          </p:cNvPr>
          <p:cNvSpPr/>
          <p:nvPr/>
        </p:nvSpPr>
        <p:spPr>
          <a:xfrm>
            <a:off x="6635496" y="3676437"/>
            <a:ext cx="1188720" cy="57835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A0C4-2581-184D-9035-EDC6203F6A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2275" y="617357"/>
            <a:ext cx="8721725" cy="573088"/>
          </a:xfrm>
        </p:spPr>
        <p:txBody>
          <a:bodyPr>
            <a:noAutofit/>
          </a:bodyPr>
          <a:lstStyle/>
          <a:p>
            <a:r>
              <a:rPr lang="en-US" sz="2600" dirty="0"/>
              <a:t>Brightness, Geometry, and “Inverse Square Law” (Explain #7–9) </a:t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02BEF3-101C-1647-9C22-CC10CB4B1621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422275" y="1099761"/>
                <a:ext cx="8521700" cy="3006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𝐵𝑟𝑖𝑔h𝑡𝑛𝑒𝑠𝑠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𝐷𝑖𝑠𝑡𝑎𝑛𝑐𝑒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      	</a:t>
                </a:r>
                <a:r>
                  <a:rPr lang="en-US" dirty="0">
                    <a:solidFill>
                      <a:schemeClr val="accent2"/>
                    </a:solidFill>
                    <a:latin typeface="+mj-lt"/>
                  </a:rPr>
                  <a:t>OR</a:t>
                </a:r>
                <a:r>
                  <a:rPr lang="en-US" dirty="0">
                    <a:latin typeface="+mj-lt"/>
                  </a:rPr>
                  <a:t>	 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+mj-lt"/>
                </a:endParaRPr>
              </a:p>
              <a:p>
                <a:pPr marL="635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02BEF3-101C-1647-9C22-CC10CB4B1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2275" y="1099761"/>
                <a:ext cx="8521700" cy="3006725"/>
              </a:xfrm>
              <a:blipFill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D5E68EB-E92D-8A49-94D0-F5D3FE445D40}"/>
              </a:ext>
            </a:extLst>
          </p:cNvPr>
          <p:cNvGrpSpPr/>
          <p:nvPr/>
        </p:nvGrpSpPr>
        <p:grpSpPr>
          <a:xfrm>
            <a:off x="786585" y="1727536"/>
            <a:ext cx="6547372" cy="1393840"/>
            <a:chOff x="774954" y="2307241"/>
            <a:chExt cx="6547372" cy="139384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2E40EF-B1EF-DF49-8F9E-E13D7734F07F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V="1">
              <a:off x="2335889" y="2307241"/>
              <a:ext cx="4830989" cy="6730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Sun 3">
              <a:extLst>
                <a:ext uri="{FF2B5EF4-FFF2-40B4-BE49-F238E27FC236}">
                  <a16:creationId xmlns:a16="http://schemas.microsoft.com/office/drawing/2014/main" id="{8832B7B3-F223-2245-ADC8-4CEFB15C8EEB}"/>
                </a:ext>
              </a:extLst>
            </p:cNvPr>
            <p:cNvSpPr/>
            <p:nvPr/>
          </p:nvSpPr>
          <p:spPr>
            <a:xfrm>
              <a:off x="774954" y="2562578"/>
              <a:ext cx="1316736" cy="841248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DD5DE9-A9C9-7947-AA15-46B530DE4B51}"/>
                </a:ext>
              </a:extLst>
            </p:cNvPr>
            <p:cNvCxnSpPr>
              <a:cxnSpLocks/>
            </p:cNvCxnSpPr>
            <p:nvPr/>
          </p:nvCxnSpPr>
          <p:spPr>
            <a:xfrm>
              <a:off x="2326745" y="3066248"/>
              <a:ext cx="4830989" cy="63483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310CC7-FA5B-5946-9A3D-3D31E1A7C44F}"/>
                </a:ext>
              </a:extLst>
            </p:cNvPr>
            <p:cNvSpPr/>
            <p:nvPr/>
          </p:nvSpPr>
          <p:spPr>
            <a:xfrm flipH="1">
              <a:off x="5210224" y="2590318"/>
              <a:ext cx="216173" cy="8627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7584CD-1EAE-4549-80A9-91EB48238503}"/>
                </a:ext>
              </a:extLst>
            </p:cNvPr>
            <p:cNvSpPr/>
            <p:nvPr/>
          </p:nvSpPr>
          <p:spPr>
            <a:xfrm flipH="1">
              <a:off x="7011430" y="2307241"/>
              <a:ext cx="310896" cy="13938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8BBDAE-16B0-E441-98A9-BC6B80B2D71B}"/>
                </a:ext>
              </a:extLst>
            </p:cNvPr>
            <p:cNvSpPr/>
            <p:nvPr/>
          </p:nvSpPr>
          <p:spPr>
            <a:xfrm flipH="1">
              <a:off x="3409019" y="2832035"/>
              <a:ext cx="216172" cy="37839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4A3F491-04E3-6249-B6EC-65F05F7B901C}"/>
              </a:ext>
            </a:extLst>
          </p:cNvPr>
          <p:cNvSpPr txBox="1"/>
          <p:nvPr/>
        </p:nvSpPr>
        <p:spPr>
          <a:xfrm>
            <a:off x="537819" y="3065823"/>
            <a:ext cx="7486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Distance			1d		2d		3d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Radius (similar triangles)	1r		2r		3r</a:t>
            </a:r>
          </a:p>
          <a:p>
            <a:r>
              <a:rPr lang="en-US" sz="1600" dirty="0">
                <a:latin typeface="+mj-lt"/>
              </a:rPr>
              <a:t>Area (Area ~ 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)		1r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=r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		(2r)</a:t>
            </a:r>
            <a:r>
              <a:rPr lang="en-US" sz="1600" baseline="30000" dirty="0">
                <a:latin typeface="+mj-lt"/>
              </a:rPr>
              <a:t>2 </a:t>
            </a:r>
            <a:r>
              <a:rPr lang="en-US" sz="1600" dirty="0">
                <a:latin typeface="+mj-lt"/>
              </a:rPr>
              <a:t>= 4r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		(3r)</a:t>
            </a:r>
            <a:r>
              <a:rPr lang="en-US" sz="1600" baseline="30000" dirty="0">
                <a:latin typeface="+mj-lt"/>
              </a:rPr>
              <a:t>2 </a:t>
            </a:r>
            <a:r>
              <a:rPr lang="en-US" sz="1600" dirty="0">
                <a:latin typeface="+mj-lt"/>
              </a:rPr>
              <a:t>= 9r</a:t>
            </a:r>
            <a:r>
              <a:rPr lang="en-US" sz="1600" baseline="30000" dirty="0">
                <a:latin typeface="+mj-lt"/>
              </a:rPr>
              <a:t>2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Brightness		~1/AREA = 1r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	1/4r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~1/4d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	1/9r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~1/9d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		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CB2CCE-6BDA-E041-BB80-6D0BC40FD046}"/>
              </a:ext>
            </a:extLst>
          </p:cNvPr>
          <p:cNvGrpSpPr/>
          <p:nvPr/>
        </p:nvGrpSpPr>
        <p:grpSpPr>
          <a:xfrm>
            <a:off x="1627632" y="3368225"/>
            <a:ext cx="5605272" cy="227302"/>
            <a:chOff x="1627632" y="3924074"/>
            <a:chExt cx="5605272" cy="2273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57544D-225E-E24F-A529-108B160F3928}"/>
                </a:ext>
              </a:extLst>
            </p:cNvPr>
            <p:cNvCxnSpPr>
              <a:cxnSpLocks/>
            </p:cNvCxnSpPr>
            <p:nvPr/>
          </p:nvCxnSpPr>
          <p:spPr>
            <a:xfrm>
              <a:off x="1627632" y="3998008"/>
              <a:ext cx="5605272" cy="6950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9DA69D-6E31-5E4D-B08E-CAFAFE16C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1296" y="3934000"/>
              <a:ext cx="5809" cy="2173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FE2B36-BBDD-534D-874F-66BC5DC06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0384" y="3928123"/>
              <a:ext cx="5809" cy="2173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410390F-4B7B-304F-962B-2F5C11BE2A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878" y="3924074"/>
              <a:ext cx="5809" cy="2173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854FC-3668-2343-8625-FFB7341273CC}"/>
              </a:ext>
            </a:extLst>
          </p:cNvPr>
          <p:cNvGrpSpPr/>
          <p:nvPr/>
        </p:nvGrpSpPr>
        <p:grpSpPr>
          <a:xfrm>
            <a:off x="2103321" y="1858527"/>
            <a:ext cx="1934128" cy="886121"/>
            <a:chOff x="1996146" y="1853594"/>
            <a:chExt cx="1934128" cy="886121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065143ED-5492-B649-BBFF-6DE477508135}"/>
                </a:ext>
              </a:extLst>
            </p:cNvPr>
            <p:cNvSpPr/>
            <p:nvPr/>
          </p:nvSpPr>
          <p:spPr>
            <a:xfrm rot="10800000">
              <a:off x="2021746" y="2419742"/>
              <a:ext cx="1463323" cy="239267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>
              <a:extLst>
                <a:ext uri="{FF2B5EF4-FFF2-40B4-BE49-F238E27FC236}">
                  <a16:creationId xmlns:a16="http://schemas.microsoft.com/office/drawing/2014/main" id="{526145CD-6EA0-3941-B012-9CC7A4EECA52}"/>
                </a:ext>
              </a:extLst>
            </p:cNvPr>
            <p:cNvSpPr/>
            <p:nvPr/>
          </p:nvSpPr>
          <p:spPr>
            <a:xfrm>
              <a:off x="1996146" y="1853594"/>
              <a:ext cx="1463324" cy="484632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 </a:t>
              </a:r>
            </a:p>
          </p:txBody>
        </p:sp>
        <p:sp>
          <p:nvSpPr>
            <p:cNvPr id="26" name="Up-Down Arrow 25">
              <a:extLst>
                <a:ext uri="{FF2B5EF4-FFF2-40B4-BE49-F238E27FC236}">
                  <a16:creationId xmlns:a16="http://schemas.microsoft.com/office/drawing/2014/main" id="{1185B36C-926C-4E4F-81F9-15890C4A4228}"/>
                </a:ext>
              </a:extLst>
            </p:cNvPr>
            <p:cNvSpPr/>
            <p:nvPr/>
          </p:nvSpPr>
          <p:spPr>
            <a:xfrm>
              <a:off x="3485069" y="2351679"/>
              <a:ext cx="445205" cy="388036"/>
            </a:xfrm>
            <a:prstGeom prst="upDownArrow">
              <a:avLst>
                <a:gd name="adj1" fmla="val 76380"/>
                <a:gd name="adj2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691007-FDC6-E84D-B9A3-E78547FAB6D8}"/>
              </a:ext>
            </a:extLst>
          </p:cNvPr>
          <p:cNvSpPr txBox="1"/>
          <p:nvPr/>
        </p:nvSpPr>
        <p:spPr>
          <a:xfrm>
            <a:off x="7166878" y="280395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430EB-477B-8A42-B7EF-ED93B2E8E318}"/>
              </a:ext>
            </a:extLst>
          </p:cNvPr>
          <p:cNvGrpSpPr/>
          <p:nvPr/>
        </p:nvGrpSpPr>
        <p:grpSpPr>
          <a:xfrm>
            <a:off x="2088859" y="1852894"/>
            <a:ext cx="5778134" cy="1324317"/>
            <a:chOff x="2088859" y="1852894"/>
            <a:chExt cx="5714817" cy="13243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F42787-4201-EC4D-A658-9F11D6ED4EBB}"/>
                </a:ext>
              </a:extLst>
            </p:cNvPr>
            <p:cNvGrpSpPr/>
            <p:nvPr/>
          </p:nvGrpSpPr>
          <p:grpSpPr>
            <a:xfrm>
              <a:off x="2088859" y="1852894"/>
              <a:ext cx="5714817" cy="1324317"/>
              <a:chOff x="1996145" y="1853594"/>
              <a:chExt cx="5714817" cy="1324317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D16EC9C9-5A0A-DB48-84B7-F0A66874C82A}"/>
                  </a:ext>
                </a:extLst>
              </p:cNvPr>
              <p:cNvSpPr/>
              <p:nvPr/>
            </p:nvSpPr>
            <p:spPr>
              <a:xfrm rot="10800000">
                <a:off x="2021747" y="2419742"/>
                <a:ext cx="5181707" cy="716224"/>
              </a:xfrm>
              <a:prstGeom prst="rt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Left-Right Arrow 17">
                <a:extLst>
                  <a:ext uri="{FF2B5EF4-FFF2-40B4-BE49-F238E27FC236}">
                    <a16:creationId xmlns:a16="http://schemas.microsoft.com/office/drawing/2014/main" id="{2D74A920-8EB4-C64C-B3A6-FF4E6E6C576F}"/>
                  </a:ext>
                </a:extLst>
              </p:cNvPr>
              <p:cNvSpPr/>
              <p:nvPr/>
            </p:nvSpPr>
            <p:spPr>
              <a:xfrm>
                <a:off x="1996145" y="1853594"/>
                <a:ext cx="5232909" cy="484632"/>
              </a:xfrm>
              <a:prstGeom prst="left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3d </a:t>
                </a:r>
              </a:p>
            </p:txBody>
          </p:sp>
          <p:sp>
            <p:nvSpPr>
              <p:cNvPr id="20" name="Up-Down Arrow 19">
                <a:extLst>
                  <a:ext uri="{FF2B5EF4-FFF2-40B4-BE49-F238E27FC236}">
                    <a16:creationId xmlns:a16="http://schemas.microsoft.com/office/drawing/2014/main" id="{9EE69FB9-CA7F-884B-B959-0145CFD8B65D}"/>
                  </a:ext>
                </a:extLst>
              </p:cNvPr>
              <p:cNvSpPr/>
              <p:nvPr/>
            </p:nvSpPr>
            <p:spPr>
              <a:xfrm>
                <a:off x="7265757" y="2370576"/>
                <a:ext cx="445205" cy="807335"/>
              </a:xfrm>
              <a:prstGeom prst="upDownArrow">
                <a:avLst>
                  <a:gd name="adj1" fmla="val 76380"/>
                  <a:gd name="adj2" fmla="val 50000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3r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7B233D-56E7-FF48-9554-BB57BF0BD478}"/>
                </a:ext>
              </a:extLst>
            </p:cNvPr>
            <p:cNvSpPr txBox="1"/>
            <p:nvPr/>
          </p:nvSpPr>
          <p:spPr>
            <a:xfrm>
              <a:off x="4722760" y="2449236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similar right triangle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0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3843-7291-E34D-80A8-C06E3959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in the Solar System (Extend #1–6)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9E3EE-78B4-A94E-BAD7-655B5F0497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6626" y="1207770"/>
            <a:ext cx="8521700" cy="3416300"/>
          </a:xfrm>
        </p:spPr>
        <p:txBody>
          <a:bodyPr/>
          <a:lstStyle/>
          <a:p>
            <a:r>
              <a:rPr lang="en-US" dirty="0"/>
              <a:t>Comparing Venus (V), Earth (E), and Mars (M)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0821E7-7494-C54C-90FF-15B11FC4EABF}"/>
              </a:ext>
            </a:extLst>
          </p:cNvPr>
          <p:cNvGrpSpPr/>
          <p:nvPr/>
        </p:nvGrpSpPr>
        <p:grpSpPr>
          <a:xfrm>
            <a:off x="811530" y="1796995"/>
            <a:ext cx="6524718" cy="1253000"/>
            <a:chOff x="774954" y="2381414"/>
            <a:chExt cx="6524718" cy="1253000"/>
          </a:xfrm>
        </p:grpSpPr>
        <p:sp>
          <p:nvSpPr>
            <p:cNvPr id="5" name="Sun 4">
              <a:extLst>
                <a:ext uri="{FF2B5EF4-FFF2-40B4-BE49-F238E27FC236}">
                  <a16:creationId xmlns:a16="http://schemas.microsoft.com/office/drawing/2014/main" id="{410FB2A5-F981-3941-A5EE-580BC002B3AA}"/>
                </a:ext>
              </a:extLst>
            </p:cNvPr>
            <p:cNvSpPr/>
            <p:nvPr/>
          </p:nvSpPr>
          <p:spPr>
            <a:xfrm>
              <a:off x="774954" y="2381414"/>
              <a:ext cx="1316736" cy="1253000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EF3FE7-0970-394E-883F-905DB647170E}"/>
                </a:ext>
              </a:extLst>
            </p:cNvPr>
            <p:cNvSpPr/>
            <p:nvPr/>
          </p:nvSpPr>
          <p:spPr>
            <a:xfrm flipH="1">
              <a:off x="4881562" y="2650331"/>
              <a:ext cx="641936" cy="6201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CEEF96-E030-2E4A-BA8B-424376DB6568}"/>
                </a:ext>
              </a:extLst>
            </p:cNvPr>
            <p:cNvSpPr/>
            <p:nvPr/>
          </p:nvSpPr>
          <p:spPr>
            <a:xfrm flipH="1">
              <a:off x="6762611" y="2713647"/>
              <a:ext cx="537061" cy="53910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85EC41-AD43-D749-96A8-2E06A9766753}"/>
                </a:ext>
              </a:extLst>
            </p:cNvPr>
            <p:cNvSpPr/>
            <p:nvPr/>
          </p:nvSpPr>
          <p:spPr>
            <a:xfrm flipH="1">
              <a:off x="3314640" y="2768597"/>
              <a:ext cx="397823" cy="37839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1BAEF4-96B9-234C-A987-059CA17703A9}"/>
              </a:ext>
            </a:extLst>
          </p:cNvPr>
          <p:cNvSpPr txBox="1"/>
          <p:nvPr/>
        </p:nvSpPr>
        <p:spPr>
          <a:xfrm>
            <a:off x="436626" y="2915920"/>
            <a:ext cx="7509510" cy="137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+mn-lt"/>
              </a:rPr>
              <a:t>Surface Temperature °C 	471		16		-28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Incoming radiation		Highest		Medium		Lowest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+mn-lt"/>
              </a:rPr>
              <a:t>Radiation at surface				Lower	&lt;&lt;&lt;	Higher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21FB1A-324E-6744-9C6C-E0160C3D216A}"/>
              </a:ext>
            </a:extLst>
          </p:cNvPr>
          <p:cNvCxnSpPr>
            <a:cxnSpLocks/>
          </p:cNvCxnSpPr>
          <p:nvPr/>
        </p:nvCxnSpPr>
        <p:spPr>
          <a:xfrm flipV="1">
            <a:off x="2128266" y="1643764"/>
            <a:ext cx="5360670" cy="72366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A6FB36-C844-7744-8CED-A6017EF4751C}"/>
              </a:ext>
            </a:extLst>
          </p:cNvPr>
          <p:cNvCxnSpPr>
            <a:cxnSpLocks/>
          </p:cNvCxnSpPr>
          <p:nvPr/>
        </p:nvCxnSpPr>
        <p:spPr>
          <a:xfrm>
            <a:off x="2119122" y="2453372"/>
            <a:ext cx="5450378" cy="52044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6F5CC54-405B-AD4B-BC9B-9C4C0BDDF2A7}"/>
              </a:ext>
            </a:extLst>
          </p:cNvPr>
          <p:cNvSpPr/>
          <p:nvPr/>
        </p:nvSpPr>
        <p:spPr>
          <a:xfrm>
            <a:off x="6816276" y="445025"/>
            <a:ext cx="640571" cy="4037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7A6606-EF97-394F-815B-5169F9277946}"/>
              </a:ext>
            </a:extLst>
          </p:cNvPr>
          <p:cNvSpPr/>
          <p:nvPr/>
        </p:nvSpPr>
        <p:spPr>
          <a:xfrm>
            <a:off x="3043388" y="1763754"/>
            <a:ext cx="640571" cy="1237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BB120-EF05-8442-8EFD-5C031BB0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93" y="37792"/>
            <a:ext cx="5529072" cy="857250"/>
          </a:xfrm>
        </p:spPr>
        <p:txBody>
          <a:bodyPr>
            <a:normAutofit/>
          </a:bodyPr>
          <a:lstStyle/>
          <a:p>
            <a:r>
              <a:rPr lang="en-US" dirty="0"/>
              <a:t>Jupiter vs. Earth (Extend #7)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42E1B7-1CC1-6A47-87E4-BF2669820466}"/>
              </a:ext>
            </a:extLst>
          </p:cNvPr>
          <p:cNvSpPr/>
          <p:nvPr/>
        </p:nvSpPr>
        <p:spPr>
          <a:xfrm flipH="1">
            <a:off x="6844781" y="2053353"/>
            <a:ext cx="604531" cy="6896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3AF9CE35-BA30-664C-A401-00CBF2779A26}"/>
              </a:ext>
            </a:extLst>
          </p:cNvPr>
          <p:cNvSpPr/>
          <p:nvPr/>
        </p:nvSpPr>
        <p:spPr>
          <a:xfrm>
            <a:off x="1560992" y="2182449"/>
            <a:ext cx="5529072" cy="484632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A3CBF3-F1BC-1A4F-AF69-CA146FD746CA}"/>
              </a:ext>
            </a:extLst>
          </p:cNvPr>
          <p:cNvCxnSpPr>
            <a:cxnSpLocks/>
            <a:endCxn id="19" idx="4"/>
          </p:cNvCxnSpPr>
          <p:nvPr/>
        </p:nvCxnSpPr>
        <p:spPr>
          <a:xfrm>
            <a:off x="1678770" y="2488611"/>
            <a:ext cx="5439786" cy="201138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302E65-2741-C44E-B2FA-4906E0491618}"/>
              </a:ext>
            </a:extLst>
          </p:cNvPr>
          <p:cNvCxnSpPr>
            <a:cxnSpLocks/>
          </p:cNvCxnSpPr>
          <p:nvPr/>
        </p:nvCxnSpPr>
        <p:spPr>
          <a:xfrm>
            <a:off x="1869341" y="2398234"/>
            <a:ext cx="5456216" cy="547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un 4">
            <a:extLst>
              <a:ext uri="{FF2B5EF4-FFF2-40B4-BE49-F238E27FC236}">
                <a16:creationId xmlns:a16="http://schemas.microsoft.com/office/drawing/2014/main" id="{75247034-7EAD-894A-86B1-D2D6D65F2813}"/>
              </a:ext>
            </a:extLst>
          </p:cNvPr>
          <p:cNvSpPr/>
          <p:nvPr/>
        </p:nvSpPr>
        <p:spPr>
          <a:xfrm>
            <a:off x="799339" y="1982419"/>
            <a:ext cx="1316736" cy="841248"/>
          </a:xfrm>
          <a:prstGeom prst="su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E97C4F-DCFF-9049-94EC-6EAA123BA81B}"/>
              </a:ext>
            </a:extLst>
          </p:cNvPr>
          <p:cNvSpPr/>
          <p:nvPr/>
        </p:nvSpPr>
        <p:spPr>
          <a:xfrm flipH="1">
            <a:off x="3111364" y="2185406"/>
            <a:ext cx="468583" cy="4830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B43B994A-55AD-AA43-AB23-FDFC953F9A71}"/>
              </a:ext>
            </a:extLst>
          </p:cNvPr>
          <p:cNvSpPr/>
          <p:nvPr/>
        </p:nvSpPr>
        <p:spPr>
          <a:xfrm>
            <a:off x="6771881" y="2591194"/>
            <a:ext cx="693349" cy="1908798"/>
          </a:xfrm>
          <a:prstGeom prst="up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5r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415953F-F0CC-3C44-9AA1-B069083FAE7A}"/>
              </a:ext>
            </a:extLst>
          </p:cNvPr>
          <p:cNvSpPr/>
          <p:nvPr/>
        </p:nvSpPr>
        <p:spPr>
          <a:xfrm>
            <a:off x="1546638" y="2181099"/>
            <a:ext cx="1710606" cy="484632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1d </a:t>
            </a: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8B5ED3D1-9DFA-2149-B23E-E83911C512CB}"/>
              </a:ext>
            </a:extLst>
          </p:cNvPr>
          <p:cNvSpPr/>
          <p:nvPr/>
        </p:nvSpPr>
        <p:spPr>
          <a:xfrm>
            <a:off x="3126224" y="2506547"/>
            <a:ext cx="468582" cy="574303"/>
          </a:xfrm>
          <a:prstGeom prst="up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1920E9-0CF8-E549-854D-383BBD2219EF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1718070" y="445025"/>
            <a:ext cx="5418492" cy="1784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D80639-F2E2-4D45-86C0-825578433ADF}"/>
                  </a:ext>
                </a:extLst>
              </p:cNvPr>
              <p:cNvSpPr txBox="1"/>
              <p:nvPr/>
            </p:nvSpPr>
            <p:spPr>
              <a:xfrm>
                <a:off x="457793" y="3836477"/>
                <a:ext cx="5091765" cy="6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𝐵𝑟𝑖𝑔h𝑡𝑛𝑒𝑠𝑠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𝐷𝑖𝑠𝑡𝑎𝑛𝑐𝑒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(5)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D80639-F2E2-4D45-86C0-825578433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93" y="3836477"/>
                <a:ext cx="5091765" cy="663515"/>
              </a:xfrm>
              <a:prstGeom prst="rect">
                <a:avLst/>
              </a:prstGeom>
              <a:blipFill>
                <a:blip r:embed="rId2"/>
                <a:stretch>
                  <a:fillRect l="-100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7BD1-9701-7041-9A97-680AB8A9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5" y="278353"/>
            <a:ext cx="8229600" cy="857250"/>
          </a:xfrm>
        </p:spPr>
        <p:txBody>
          <a:bodyPr>
            <a:normAutofit/>
          </a:bodyPr>
          <a:lstStyle/>
          <a:p>
            <a:r>
              <a:rPr lang="en-US" sz="3100" dirty="0"/>
              <a:t>Other Inverse Square Law Examples </a:t>
            </a:r>
            <a:r>
              <a:rPr lang="en-US" dirty="0"/>
              <a:t>(</a:t>
            </a:r>
            <a:r>
              <a:rPr lang="en-US" sz="3100" dirty="0"/>
              <a:t>Extend #8–10)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BB96-F7CA-AA48-9E84-C769FEE991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8605" y="1267072"/>
            <a:ext cx="8521700" cy="34163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Coulomb’s Law (charges)</a:t>
            </a:r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Newton’s Law (gravity)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circle allows the strongest charge attraction?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5078E8-1AFC-7A4D-B018-04FD467E4969}"/>
                  </a:ext>
                </a:extLst>
              </p:cNvPr>
              <p:cNvSpPr txBox="1"/>
              <p:nvPr/>
            </p:nvSpPr>
            <p:spPr>
              <a:xfrm>
                <a:off x="864419" y="1825850"/>
                <a:ext cx="3065070" cy="619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  <m:r>
                            <a:rPr lang="en-US" sz="1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  <m:r>
                            <a:rPr lang="en-US" sz="1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𝑖𝑠𝑡𝑎𝑛𝑐𝑒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5078E8-1AFC-7A4D-B018-04FD467E4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9" y="1825850"/>
                <a:ext cx="3065070" cy="619978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EB42D-7544-134F-9489-2369FD01AE24}"/>
                  </a:ext>
                </a:extLst>
              </p:cNvPr>
              <p:cNvSpPr txBox="1"/>
              <p:nvPr/>
            </p:nvSpPr>
            <p:spPr>
              <a:xfrm>
                <a:off x="4934477" y="1825850"/>
                <a:ext cx="2625719" cy="619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1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1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𝑖𝑠𝑡𝑎𝑛𝑐𝑒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AEB42D-7544-134F-9489-2369FD01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477" y="1825850"/>
                <a:ext cx="2625719" cy="619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D7A210D-B386-524F-8F52-DA7AD35B01A4}"/>
              </a:ext>
            </a:extLst>
          </p:cNvPr>
          <p:cNvGrpSpPr/>
          <p:nvPr/>
        </p:nvGrpSpPr>
        <p:grpSpPr>
          <a:xfrm>
            <a:off x="1871215" y="3273087"/>
            <a:ext cx="2862190" cy="1417682"/>
            <a:chOff x="4343286" y="3464970"/>
            <a:chExt cx="2117360" cy="896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A3C59D-430C-154D-8281-40D630474F6B}"/>
                </a:ext>
              </a:extLst>
            </p:cNvPr>
            <p:cNvGrpSpPr/>
            <p:nvPr/>
          </p:nvGrpSpPr>
          <p:grpSpPr>
            <a:xfrm>
              <a:off x="4343286" y="3464970"/>
              <a:ext cx="2117360" cy="896087"/>
              <a:chOff x="4343286" y="3464970"/>
              <a:chExt cx="2117360" cy="8960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063ADD-FE33-A645-8AF2-409F87AA26DE}"/>
                  </a:ext>
                </a:extLst>
              </p:cNvPr>
              <p:cNvSpPr/>
              <p:nvPr/>
            </p:nvSpPr>
            <p:spPr>
              <a:xfrm>
                <a:off x="4349685" y="3476470"/>
                <a:ext cx="1992625" cy="607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7104A1C-8F8C-0F40-AEBB-2E508BAE5A28}"/>
                  </a:ext>
                </a:extLst>
              </p:cNvPr>
              <p:cNvGrpSpPr/>
              <p:nvPr/>
            </p:nvGrpSpPr>
            <p:grpSpPr>
              <a:xfrm>
                <a:off x="4343286" y="3464970"/>
                <a:ext cx="2117360" cy="896087"/>
                <a:chOff x="-11388" y="-30100"/>
                <a:chExt cx="3768161" cy="2345428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BC7F281-6619-5A4E-A275-D9CEF7B142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46175" cy="1588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B021207-91DC-0948-98D9-73818015E178}"/>
                    </a:ext>
                  </a:extLst>
                </p:cNvPr>
                <p:cNvSpPr/>
                <p:nvPr/>
              </p:nvSpPr>
              <p:spPr>
                <a:xfrm>
                  <a:off x="-11388" y="391331"/>
                  <a:ext cx="1604992" cy="1923997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FF00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1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BB0BC07-19DA-2047-8088-07525B604BE3}"/>
                    </a:ext>
                  </a:extLst>
                </p:cNvPr>
                <p:cNvSpPr/>
                <p:nvPr/>
              </p:nvSpPr>
              <p:spPr>
                <a:xfrm>
                  <a:off x="2826154" y="838980"/>
                  <a:ext cx="806477" cy="1240134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U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6D8555E-02DB-1A4C-B613-8C1277416B80}"/>
                    </a:ext>
                  </a:extLst>
                </p:cNvPr>
                <p:cNvSpPr/>
                <p:nvPr/>
              </p:nvSpPr>
              <p:spPr>
                <a:xfrm>
                  <a:off x="2128236" y="1007759"/>
                  <a:ext cx="163287" cy="146956"/>
                </a:xfrm>
                <a:prstGeom prst="ellipse">
                  <a:avLst/>
                </a:prstGeom>
                <a:solidFill>
                  <a:srgbClr val="92D050"/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4" name="Oval Callout 13">
                  <a:extLst>
                    <a:ext uri="{FF2B5EF4-FFF2-40B4-BE49-F238E27FC236}">
                      <a16:creationId xmlns:a16="http://schemas.microsoft.com/office/drawing/2014/main" id="{266F3625-BC15-854D-BC23-802015303D49}"/>
                    </a:ext>
                  </a:extLst>
                </p:cNvPr>
                <p:cNvSpPr/>
                <p:nvPr/>
              </p:nvSpPr>
              <p:spPr>
                <a:xfrm>
                  <a:off x="1527099" y="-30100"/>
                  <a:ext cx="2229674" cy="818867"/>
                </a:xfrm>
                <a:prstGeom prst="wedgeEllipseCallout">
                  <a:avLst>
                    <a:gd name="adj1" fmla="val -20833"/>
                    <a:gd name="adj2" fmla="val 62500"/>
                  </a:avLst>
                </a:prstGeom>
                <a:noFill/>
                <a:ln w="9525" cap="flat" cmpd="sng">
                  <a:solidFill>
                    <a:srgbClr val="F5913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+mj-lt"/>
                      <a:ea typeface="Cambria" panose="02040503050406030204" pitchFamily="18" charset="0"/>
                      <a:cs typeface="Cambria" panose="02040503050406030204" pitchFamily="18" charset="0"/>
                    </a:rPr>
                    <a:t>WHICH ATOM? </a:t>
                  </a:r>
                  <a:endParaRPr lang="en-US" sz="1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38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B22B-24E5-314D-AE91-B2F8CAD984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631" y="484334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Is Venus a Better Target for Colonization?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0104BB-4E8B-4B6B-9E2D-64A48353E3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73738" y="1662113"/>
            <a:ext cx="3370262" cy="3292475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2400" dirty="0"/>
              <a:t>Take notes in a T-Chart:</a:t>
            </a:r>
          </a:p>
          <a:p>
            <a:pPr marL="63500" indent="0">
              <a:buNone/>
            </a:pPr>
            <a:r>
              <a:rPr lang="en-US" sz="2400" dirty="0"/>
              <a:t>Reasons      Challenges</a:t>
            </a:r>
          </a:p>
        </p:txBody>
      </p:sp>
      <p:pic>
        <p:nvPicPr>
          <p:cNvPr id="5" name="Online Media 4" descr="Should We Colonize Venus Instead of Mars?">
            <a:hlinkClick r:id="" action="ppaction://media"/>
            <a:extLst>
              <a:ext uri="{FF2B5EF4-FFF2-40B4-BE49-F238E27FC236}">
                <a16:creationId xmlns:a16="http://schemas.microsoft.com/office/drawing/2014/main" id="{C570F7D4-6606-AC4F-9EB5-0B7652DE12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662827"/>
            <a:ext cx="5099790" cy="28686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587634-4D4B-4236-AFEE-48AE0AD802FB}"/>
              </a:ext>
            </a:extLst>
          </p:cNvPr>
          <p:cNvCxnSpPr>
            <a:cxnSpLocks/>
          </p:cNvCxnSpPr>
          <p:nvPr/>
        </p:nvCxnSpPr>
        <p:spPr>
          <a:xfrm>
            <a:off x="7116336" y="2303172"/>
            <a:ext cx="0" cy="196637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ACF26-3C89-4E3B-B1CB-AD72B33D9442}"/>
              </a:ext>
            </a:extLst>
          </p:cNvPr>
          <p:cNvCxnSpPr>
            <a:cxnSpLocks/>
          </p:cNvCxnSpPr>
          <p:nvPr/>
        </p:nvCxnSpPr>
        <p:spPr>
          <a:xfrm flipH="1">
            <a:off x="5831210" y="2561167"/>
            <a:ext cx="28622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DB444-5214-0043-B172-F911C987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Write a letter to the US President recommending a colony location.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Recommend Mars, Venus, or a third location in the solar system.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Use evidence to support your recommendation, such as T-chart notes you made while watching the Mars and Venus videos.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If necessary, watch the Mars video again.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If time allows, complete and use additional research.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letter should be at least one page long.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5FB0-FF38-934D-B980-0FABBC61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the POTUS Where We Should Colonize</a:t>
            </a:r>
          </a:p>
        </p:txBody>
      </p:sp>
    </p:spTree>
    <p:extLst>
      <p:ext uri="{BB962C8B-B14F-4D97-AF65-F5344CB8AC3E}">
        <p14:creationId xmlns:p14="http://schemas.microsoft.com/office/powerpoint/2010/main" val="17009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473491" y="744132"/>
            <a:ext cx="7951601" cy="6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000" dirty="0"/>
              <a:t>Radiation and the Inverse Square Law</a:t>
            </a:r>
            <a:endParaRPr sz="40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1" y="1764177"/>
            <a:ext cx="636616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Electromagnetic Radiation, Astronomy, and the Inverse Square Law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558730" y="476631"/>
            <a:ext cx="6683949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83955" y="159652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dirty="0"/>
              <a:t>How does the intensity of radiation change as the distance from the radiating object changes? </a:t>
            </a:r>
          </a:p>
          <a:p>
            <a:r>
              <a:rPr lang="en-US" dirty="0"/>
              <a:t>What effect does this relationship have on the suitability of a planet for colonization?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77649" y="41702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30352" y="154607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 the relationship between radiation intensity and the distance of a radiating source using a simple flashlight model.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the inverse square relationship to consider effects of a planet’s distance from the Sun on its ability to be colonized.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/>
              <a:t>Adapt the inverse square law to charge-charge and gravity attraction forces.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DD39B-D3F2-684F-BB06-75C1990E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a sticky note, answer this question: What planet or moon in the Solar System (excluding Earth) would be the best place to build a human colony?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 groups of increasing size and compare answers. Explain why your chosen location would be a good place. Then post your answer in a common space.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B9F98-A084-1644-93CE-2D210696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Where Could Humans Colonize in Our Solar System?</a:t>
            </a:r>
          </a:p>
        </p:txBody>
      </p:sp>
    </p:spTree>
    <p:extLst>
      <p:ext uri="{BB962C8B-B14F-4D97-AF65-F5344CB8AC3E}">
        <p14:creationId xmlns:p14="http://schemas.microsoft.com/office/powerpoint/2010/main" val="14427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B22B-24E5-314D-AE91-B2F8CAD9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Reasons to Target Mars and Challenges of Colonizing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083B-4F56-7848-B623-333D262D8C6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73738" y="1662113"/>
            <a:ext cx="3370262" cy="3292475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2400" dirty="0"/>
              <a:t>Take notes in a T-Chart:</a:t>
            </a:r>
          </a:p>
          <a:p>
            <a:pPr marL="63500" indent="0">
              <a:buNone/>
            </a:pPr>
            <a:r>
              <a:rPr lang="en-US" sz="2400" dirty="0"/>
              <a:t>Reasons      Challenges</a:t>
            </a:r>
          </a:p>
        </p:txBody>
      </p:sp>
      <p:pic>
        <p:nvPicPr>
          <p:cNvPr id="4" name="Online Media 3" descr="Can we colonize Mars? - THE BIG FUTURE Ep. 2">
            <a:hlinkClick r:id="" action="ppaction://media"/>
            <a:extLst>
              <a:ext uri="{FF2B5EF4-FFF2-40B4-BE49-F238E27FC236}">
                <a16:creationId xmlns:a16="http://schemas.microsoft.com/office/drawing/2014/main" id="{DC586640-990A-4446-B0A1-B68148825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720881"/>
            <a:ext cx="4933189" cy="27749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B620B6-03D3-F747-A84D-3CD94B62D1A1}"/>
              </a:ext>
            </a:extLst>
          </p:cNvPr>
          <p:cNvCxnSpPr>
            <a:cxnSpLocks/>
          </p:cNvCxnSpPr>
          <p:nvPr/>
        </p:nvCxnSpPr>
        <p:spPr>
          <a:xfrm>
            <a:off x="7157195" y="2180079"/>
            <a:ext cx="0" cy="196637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1E2235-80BB-4A88-8481-73694BDE3E63}"/>
              </a:ext>
            </a:extLst>
          </p:cNvPr>
          <p:cNvCxnSpPr>
            <a:cxnSpLocks/>
          </p:cNvCxnSpPr>
          <p:nvPr/>
        </p:nvCxnSpPr>
        <p:spPr>
          <a:xfrm flipH="1">
            <a:off x="5907238" y="2571750"/>
            <a:ext cx="28622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DCA-2239-8E43-BE5E-43C4FAEC2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708" y="598976"/>
            <a:ext cx="8229600" cy="857250"/>
          </a:xfrm>
        </p:spPr>
        <p:txBody>
          <a:bodyPr/>
          <a:lstStyle/>
          <a:p>
            <a:r>
              <a:rPr lang="en-US" dirty="0"/>
              <a:t>Radiation Hitting Mars and Earth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D9CA2-E4F6-2F41-BAA6-15DBA2476F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2708" y="1521313"/>
            <a:ext cx="8229600" cy="32924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One challenge is collecting solar energy for warmth and to grow food. List strategies the video raises for collecting beneficial solar radiation.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Hazardous radiation is a challenge. What types of electromagnetic radiation from the Sun are hazardous?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F4FCC-DF2D-425B-8EBF-96D81E8B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3368585"/>
            <a:ext cx="6575564" cy="8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DCA-2239-8E43-BE5E-43C4FAEC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Flashlight to Model the Sun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D9CA2-E4F6-2F41-BAA6-15DBA2476F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38617"/>
            <a:ext cx="8229600" cy="3292475"/>
          </a:xfrm>
        </p:spPr>
        <p:txBody>
          <a:bodyPr>
            <a:normAutofit/>
          </a:bodyPr>
          <a:lstStyle/>
          <a:p>
            <a:r>
              <a:rPr lang="en-US" sz="2000" dirty="0"/>
              <a:t>Mars is further from the Sun than the Earth is. Does that make the intensity of solar radiation relatively higher on Mars or on Earth? Explain.</a:t>
            </a:r>
          </a:p>
          <a:p>
            <a:r>
              <a:rPr lang="en-US" sz="2000" dirty="0"/>
              <a:t>In general, does the amount of radiation increase, decrease, or stay the same as the distance from a light source is increased? Do you think there an equation for this relationship?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F2AFCA8E-3365-BD43-9724-536A08E5CEED}"/>
              </a:ext>
            </a:extLst>
          </p:cNvPr>
          <p:cNvSpPr/>
          <p:nvPr/>
        </p:nvSpPr>
        <p:spPr>
          <a:xfrm>
            <a:off x="796671" y="3160394"/>
            <a:ext cx="1969389" cy="178650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720797-8B5E-E345-A5EB-E4F5075B7881}"/>
              </a:ext>
            </a:extLst>
          </p:cNvPr>
          <p:cNvSpPr/>
          <p:nvPr/>
        </p:nvSpPr>
        <p:spPr>
          <a:xfrm>
            <a:off x="5991606" y="4351401"/>
            <a:ext cx="493014" cy="49377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079621-8767-0248-B887-7E7307F760B8}"/>
              </a:ext>
            </a:extLst>
          </p:cNvPr>
          <p:cNvSpPr/>
          <p:nvPr/>
        </p:nvSpPr>
        <p:spPr>
          <a:xfrm>
            <a:off x="7197471" y="3227543"/>
            <a:ext cx="315849" cy="32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31B3EC3B-3E11-C847-BAC7-748CD5F83E1C}"/>
              </a:ext>
            </a:extLst>
          </p:cNvPr>
          <p:cNvSpPr/>
          <p:nvPr/>
        </p:nvSpPr>
        <p:spPr>
          <a:xfrm>
            <a:off x="1976247" y="3171821"/>
            <a:ext cx="5221224" cy="431485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 to Mars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DF6B7B26-18F0-AF41-A5B1-A49E9A2E7647}"/>
              </a:ext>
            </a:extLst>
          </p:cNvPr>
          <p:cNvSpPr/>
          <p:nvPr/>
        </p:nvSpPr>
        <p:spPr>
          <a:xfrm>
            <a:off x="2042187" y="4413691"/>
            <a:ext cx="3909060" cy="431485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 to Earth</a:t>
            </a:r>
          </a:p>
        </p:txBody>
      </p:sp>
    </p:spTree>
    <p:extLst>
      <p:ext uri="{BB962C8B-B14F-4D97-AF65-F5344CB8AC3E}">
        <p14:creationId xmlns:p14="http://schemas.microsoft.com/office/powerpoint/2010/main" val="23685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B8DB-A17C-164F-97E1-40F9A28BC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1" y="466513"/>
            <a:ext cx="8229600" cy="857250"/>
          </a:xfrm>
        </p:spPr>
        <p:txBody>
          <a:bodyPr/>
          <a:lstStyle/>
          <a:p>
            <a:r>
              <a:rPr lang="en-US" dirty="0"/>
              <a:t>Data to Measure and Calculate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5FBDD8-4158-C942-BF41-5178020B8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68769"/>
              </p:ext>
            </p:extLst>
          </p:nvPr>
        </p:nvGraphicFramePr>
        <p:xfrm>
          <a:off x="457201" y="1451611"/>
          <a:ext cx="6947151" cy="3123738"/>
        </p:xfrm>
        <a:graphic>
          <a:graphicData uri="http://schemas.openxmlformats.org/drawingml/2006/table">
            <a:tbl>
              <a:tblPr firstRow="1" firstCol="1" bandRow="1">
                <a:tableStyleId>{442C4F48-EB33-431F-A9EC-052F4E7C8FDF}</a:tableStyleId>
              </a:tblPr>
              <a:tblGrid>
                <a:gridCol w="1197529">
                  <a:extLst>
                    <a:ext uri="{9D8B030D-6E8A-4147-A177-3AD203B41FA5}">
                      <a16:colId xmlns:a16="http://schemas.microsoft.com/office/drawing/2014/main" val="3267930515"/>
                    </a:ext>
                  </a:extLst>
                </a:gridCol>
                <a:gridCol w="1204966">
                  <a:extLst>
                    <a:ext uri="{9D8B030D-6E8A-4147-A177-3AD203B41FA5}">
                      <a16:colId xmlns:a16="http://schemas.microsoft.com/office/drawing/2014/main" val="2455022882"/>
                    </a:ext>
                  </a:extLst>
                </a:gridCol>
                <a:gridCol w="1338851">
                  <a:extLst>
                    <a:ext uri="{9D8B030D-6E8A-4147-A177-3AD203B41FA5}">
                      <a16:colId xmlns:a16="http://schemas.microsoft.com/office/drawing/2014/main" val="2672789778"/>
                    </a:ext>
                  </a:extLst>
                </a:gridCol>
                <a:gridCol w="1874392">
                  <a:extLst>
                    <a:ext uri="{9D8B030D-6E8A-4147-A177-3AD203B41FA5}">
                      <a16:colId xmlns:a16="http://schemas.microsoft.com/office/drawing/2014/main" val="1231387416"/>
                    </a:ext>
                  </a:extLst>
                </a:gridCol>
                <a:gridCol w="1331413">
                  <a:extLst>
                    <a:ext uri="{9D8B030D-6E8A-4147-A177-3AD203B41FA5}">
                      <a16:colId xmlns:a16="http://schemas.microsoft.com/office/drawing/2014/main" val="1622812705"/>
                    </a:ext>
                  </a:extLst>
                </a:gridCol>
              </a:tblGrid>
              <a:tr h="1490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Column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Light distance from surface (cm)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Column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Light circle radius (cm)</a:t>
                      </a:r>
                      <a:endParaRPr lang="en-US" sz="12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Column 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Light circle radius (m)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= Column 2 / 100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Column 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Light circle AREA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=π (radius)(radius)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= 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π r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= π (Column 3)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Column 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Light Circle BRIGHTNESS = 1/AREA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= 1/Column 4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34753907"/>
                  </a:ext>
                </a:extLst>
              </a:tr>
              <a:tr h="357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en-US" sz="1600" b="1" kern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273048384"/>
                  </a:ext>
                </a:extLst>
              </a:tr>
              <a:tr h="357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0">
                          <a:effectLst/>
                        </a:rPr>
                        <a:t>20</a:t>
                      </a:r>
                      <a:endParaRPr lang="en-US" sz="1600" b="1" kern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090807857"/>
                  </a:ext>
                </a:extLst>
              </a:tr>
              <a:tr h="357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0" dirty="0">
                          <a:effectLst/>
                        </a:rPr>
                        <a:t>30</a:t>
                      </a:r>
                      <a:endParaRPr lang="en-US" sz="1600" b="1" kern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936022361"/>
                  </a:ext>
                </a:extLst>
              </a:tr>
              <a:tr h="357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0" dirty="0">
                          <a:effectLst/>
                        </a:rPr>
                        <a:t>40</a:t>
                      </a:r>
                      <a:endParaRPr lang="en-US" sz="1600" b="1" kern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356434720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442580D-8E69-1846-8354-AA32505C85D1}"/>
              </a:ext>
            </a:extLst>
          </p:cNvPr>
          <p:cNvSpPr/>
          <p:nvPr/>
        </p:nvSpPr>
        <p:spPr>
          <a:xfrm>
            <a:off x="2852927" y="2603756"/>
            <a:ext cx="4718304" cy="21259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B9C37-476F-5B48-A615-DF55C8BD64D9}"/>
              </a:ext>
            </a:extLst>
          </p:cNvPr>
          <p:cNvSpPr txBox="1"/>
          <p:nvPr/>
        </p:nvSpPr>
        <p:spPr>
          <a:xfrm>
            <a:off x="3495293" y="3436825"/>
            <a:ext cx="33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Then calculate these columns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3B074C-A128-C440-AD1E-CBC5CABF895C}"/>
              </a:ext>
            </a:extLst>
          </p:cNvPr>
          <p:cNvSpPr/>
          <p:nvPr/>
        </p:nvSpPr>
        <p:spPr>
          <a:xfrm>
            <a:off x="1511049" y="2610613"/>
            <a:ext cx="1467610" cy="21259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D9E9C-3484-BD42-8D0D-04ADD7AAB08B}"/>
              </a:ext>
            </a:extLst>
          </p:cNvPr>
          <p:cNvSpPr txBox="1"/>
          <p:nvPr/>
        </p:nvSpPr>
        <p:spPr>
          <a:xfrm>
            <a:off x="1683839" y="3129048"/>
            <a:ext cx="119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Measure these data first</a:t>
            </a:r>
          </a:p>
        </p:txBody>
      </p:sp>
    </p:spTree>
    <p:extLst>
      <p:ext uri="{BB962C8B-B14F-4D97-AF65-F5344CB8AC3E}">
        <p14:creationId xmlns:p14="http://schemas.microsoft.com/office/powerpoint/2010/main" val="23118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B2E46B7-BAB5-4694-988B-B0F959B89D8F}" vid="{FB87079A-474F-4FCC-91FD-820F6407D40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C19C8-0E3A-489C-9EDF-954EF7365855}">
  <ds:schemaRefs>
    <ds:schemaRef ds:uri="http://purl.org/dc/terms/"/>
    <ds:schemaRef ds:uri="966e68ee-ec3c-4f12-bd4f-fedbbec8de0b"/>
    <ds:schemaRef ds:uri="http://schemas.microsoft.com/office/2006/documentManagement/types"/>
    <ds:schemaRef ds:uri="http://www.w3.org/XML/1998/namespace"/>
    <ds:schemaRef ds:uri="d06b737b-b789-4524-96b5-d3d460658ae2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F65D71-F954-4EA7-A5E2-01F095334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63A9AE-6F1B-477C-9735-5CF06589B0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1022</Words>
  <Application>Microsoft Macintosh PowerPoint</Application>
  <PresentationFormat>On-screen Show (16:9)</PresentationFormat>
  <Paragraphs>140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Noto Sans Symbols</vt:lpstr>
      <vt:lpstr>Constantia</vt:lpstr>
      <vt:lpstr>Calibri</vt:lpstr>
      <vt:lpstr>Cambria Math</vt:lpstr>
      <vt:lpstr>Arial</vt:lpstr>
      <vt:lpstr>Wingdings 2</vt:lpstr>
      <vt:lpstr>Wingdings</vt:lpstr>
      <vt:lpstr>LEARN theme</vt:lpstr>
      <vt:lpstr>1_LEARN theme</vt:lpstr>
      <vt:lpstr>PowerPoint Presentation</vt:lpstr>
      <vt:lpstr>Radiation and the Inverse Square Law</vt:lpstr>
      <vt:lpstr>Essential Questions</vt:lpstr>
      <vt:lpstr>Lesson Objectives</vt:lpstr>
      <vt:lpstr>Where Could Humans Colonize in Our Solar System?</vt:lpstr>
      <vt:lpstr>What are Reasons to Target Mars and Challenges of Colonizing It?</vt:lpstr>
      <vt:lpstr>Radiation Hitting Mars and Earth</vt:lpstr>
      <vt:lpstr>Using a Flashlight to Model the Sun</vt:lpstr>
      <vt:lpstr>Data to Measure and Calculate</vt:lpstr>
      <vt:lpstr>Explore Objectives</vt:lpstr>
      <vt:lpstr>Inverse and Direct Relationships</vt:lpstr>
      <vt:lpstr>Inverse or Direct? (Explain #1–6)</vt:lpstr>
      <vt:lpstr>Brightness, Geometry, and “Inverse Square Law” (Explain #7–9)  </vt:lpstr>
      <vt:lpstr>Radiation in the Solar System (Extend #1–6)</vt:lpstr>
      <vt:lpstr>Jupiter vs. Earth (Extend #7)</vt:lpstr>
      <vt:lpstr>Other Inverse Square Law Examples (Extend #8–10)</vt:lpstr>
      <vt:lpstr>Is Venus a Better Target for Colonization?</vt:lpstr>
      <vt:lpstr>Tell the POTUS Where We Should Colonize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Shogren, Caitlin E.</cp:lastModifiedBy>
  <cp:revision>33</cp:revision>
  <dcterms:modified xsi:type="dcterms:W3CDTF">2022-05-17T21:46:03Z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