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4"/>
  </p:sldMasterIdLst>
  <p:notesMasterIdLst>
    <p:notesMasterId r:id="rId18"/>
  </p:notesMasterIdLst>
  <p:sldIdLst>
    <p:sldId id="276" r:id="rId5"/>
    <p:sldId id="256" r:id="rId6"/>
    <p:sldId id="274" r:id="rId7"/>
    <p:sldId id="275" r:id="rId8"/>
    <p:sldId id="273" r:id="rId9"/>
    <p:sldId id="282" r:id="rId10"/>
    <p:sldId id="283" r:id="rId11"/>
    <p:sldId id="278" r:id="rId12"/>
    <p:sldId id="285" r:id="rId13"/>
    <p:sldId id="284" r:id="rId14"/>
    <p:sldId id="287" r:id="rId15"/>
    <p:sldId id="286" r:id="rId16"/>
    <p:sldId id="288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07"/>
  </p:normalViewPr>
  <p:slideViewPr>
    <p:cSldViewPr snapToGrid="0" snapToObjects="1">
      <p:cViewPr varScale="1">
        <p:scale>
          <a:sx n="163" d="100"/>
          <a:sy n="163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zaZBgqfEa1E?feature=oemb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W9UmyBSMn3A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Wz4YuEvJ3y4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c_nvqRqTiKk?feature=oembed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your voice is a political choice.</a:t>
            </a:r>
          </a:p>
        </p:txBody>
      </p:sp>
      <p:pic>
        <p:nvPicPr>
          <p:cNvPr id="5" name="Online Media 4" title="Using your voice is a political choice | Amanda Gorman">
            <a:hlinkClick r:id="" action="ppaction://media"/>
            <a:extLst>
              <a:ext uri="{FF2B5EF4-FFF2-40B4-BE49-F238E27FC236}">
                <a16:creationId xmlns:a16="http://schemas.microsoft.com/office/drawing/2014/main" id="{7C61EBD1-47B2-421A-9ED4-FEBCECBAA37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33525" y="1309688"/>
            <a:ext cx="6076950" cy="343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9AD8-9F62-486B-94C0-7616C5C63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8065363" cy="1691300"/>
          </a:xfrm>
        </p:spPr>
        <p:txBody>
          <a:bodyPr/>
          <a:lstStyle/>
          <a:p>
            <a:r>
              <a:rPr lang="en-US" dirty="0"/>
              <a:t>Do you agree with Ms. Gorman? Is poetry/art political?</a:t>
            </a:r>
          </a:p>
          <a:p>
            <a:r>
              <a:rPr lang="en-US" dirty="0"/>
              <a:t>Explain your reasoning.</a:t>
            </a:r>
          </a:p>
        </p:txBody>
      </p:sp>
    </p:spTree>
    <p:extLst>
      <p:ext uri="{BB962C8B-B14F-4D97-AF65-F5344CB8AC3E}">
        <p14:creationId xmlns:p14="http://schemas.microsoft.com/office/powerpoint/2010/main" val="333923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Blackout Poem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55501-5939-4CB0-B1D6-1438EED85B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fontAlgn="base">
              <a:spcBef>
                <a:spcPts val="0"/>
              </a:spcBef>
            </a:pP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Read through Abraham Lincoln’s speech excerpt.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spcBef>
                <a:spcPts val="0"/>
              </a:spcBef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Go back through the speech and lightly circle words that seem most significant to the piece or convey the most meaning to you.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spcBef>
                <a:spcPts val="0"/>
              </a:spcBef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Write those words down in order as you read them from top to bottom and left to right. 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spcBef>
                <a:spcPts val="0"/>
              </a:spcBef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are happy with the words you chose and you feel like they represent the piece, take a black permanent marker and place a box around each word. Leave the word itself untouched.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Finally, go back through the piece of writing and black out the rest of the words, leaving only the words you chose untouched.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Placeholder 7" descr="Text, icon&#10;&#10;Description automatically generated">
            <a:extLst>
              <a:ext uri="{FF2B5EF4-FFF2-40B4-BE49-F238E27FC236}">
                <a16:creationId xmlns:a16="http://schemas.microsoft.com/office/drawing/2014/main" id="{A0AD0618-1B0E-4965-9257-4B0EA60A27A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t="306" b="-306"/>
          <a:stretch/>
        </p:blipFill>
        <p:spPr>
          <a:xfrm>
            <a:off x="5911850" y="1663336"/>
            <a:ext cx="2636978" cy="1828009"/>
          </a:xfrm>
        </p:spPr>
      </p:pic>
    </p:spTree>
    <p:extLst>
      <p:ext uri="{BB962C8B-B14F-4D97-AF65-F5344CB8AC3E}">
        <p14:creationId xmlns:p14="http://schemas.microsoft.com/office/powerpoint/2010/main" val="377111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Gallery Walk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55501-5939-4CB0-B1D6-1438EED85B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fontAlgn="base"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Circulate around the room as you read your classmates’ poems.</a:t>
            </a:r>
          </a:p>
          <a:p>
            <a:pPr fontAlgn="base"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As you read the poems, think about these questions:</a:t>
            </a:r>
          </a:p>
          <a:p>
            <a:pPr lvl="1" fontAlgn="base"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What do you notice about the poems?</a:t>
            </a:r>
          </a:p>
          <a:p>
            <a:pPr lvl="1" fontAlgn="base"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Are they similar or very different?</a:t>
            </a:r>
          </a:p>
          <a:p>
            <a:pPr lvl="1" fontAlgn="base"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Did most people choose the same words in their poems? </a:t>
            </a:r>
          </a:p>
          <a:p>
            <a:pPr lvl="1" fontAlgn="base"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Why do you think people chose the words they did?</a:t>
            </a:r>
          </a:p>
          <a:p>
            <a:pPr lvl="1" fontAlgn="base"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Is there something about the poem that stands out to you?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Leave a sticky note with your thoughts. Remember, you can comment without being critical. Use the questions above to guide your comments.</a:t>
            </a:r>
          </a:p>
          <a:p>
            <a:pPr marL="294879" lvl="1" indent="0" fontAlgn="base">
              <a:spcBef>
                <a:spcPts val="0"/>
              </a:spcBef>
              <a:buNone/>
            </a:pPr>
            <a:endParaRPr lang="en-US" sz="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Placeholder 9" descr="A picture containing gallery, picture frame&#10;&#10;Description automatically generated">
            <a:extLst>
              <a:ext uri="{FF2B5EF4-FFF2-40B4-BE49-F238E27FC236}">
                <a16:creationId xmlns:a16="http://schemas.microsoft.com/office/drawing/2014/main" id="{299577E4-410D-4182-A250-328E0BEFA1F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l="-1066" r="-754"/>
          <a:stretch/>
        </p:blipFill>
        <p:spPr>
          <a:xfrm>
            <a:off x="5967948" y="1770063"/>
            <a:ext cx="3100303" cy="1827212"/>
          </a:xfrm>
        </p:spPr>
      </p:pic>
    </p:spTree>
    <p:extLst>
      <p:ext uri="{BB962C8B-B14F-4D97-AF65-F5344CB8AC3E}">
        <p14:creationId xmlns:p14="http://schemas.microsoft.com/office/powerpoint/2010/main" val="167815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Power of Poetry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ELA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How can poetry be a vehicle for change?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Compare and contrast texts written on the same subject by different authors.</a:t>
            </a:r>
          </a:p>
          <a:p>
            <a:r>
              <a:rPr lang="en-US" dirty="0"/>
              <a:t>Evaluate how one’s point of view may contribute to the meaning of a text.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Mass Poets read &quot;In this Place (An American Lyric)&quot; by Amanda Gorman">
            <a:hlinkClick r:id="" action="ppaction://media"/>
            <a:extLst>
              <a:ext uri="{FF2B5EF4-FFF2-40B4-BE49-F238E27FC236}">
                <a16:creationId xmlns:a16="http://schemas.microsoft.com/office/drawing/2014/main" id="{F7577A7C-BEFA-40D3-BE55-FD9BBC61247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33525" y="1309688"/>
            <a:ext cx="6076950" cy="3433762"/>
          </a:xfrm>
          <a:prstGeom prst="rect">
            <a:avLst/>
          </a:prstGeom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Place: An American Lyric</a:t>
            </a:r>
          </a:p>
        </p:txBody>
      </p:sp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Hill We Climb</a:t>
            </a:r>
          </a:p>
        </p:txBody>
      </p:sp>
      <p:pic>
        <p:nvPicPr>
          <p:cNvPr id="5" name="Online Media 4" title="Poet Amanda Gorman reads 'The Hill We Climb'">
            <a:hlinkClick r:id="" action="ppaction://media"/>
            <a:extLst>
              <a:ext uri="{FF2B5EF4-FFF2-40B4-BE49-F238E27FC236}">
                <a16:creationId xmlns:a16="http://schemas.microsoft.com/office/drawing/2014/main" id="{AE053B7D-A866-427F-81E0-A08B9D886AC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33525" y="1309688"/>
            <a:ext cx="6076950" cy="343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5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Have a Dream</a:t>
            </a:r>
          </a:p>
        </p:txBody>
      </p:sp>
      <p:pic>
        <p:nvPicPr>
          <p:cNvPr id="4" name="Online Media 3" title="I Have A Dream by Martin Luther King, Jr's famous speech  on Jobs and Freedom (Full Speech Video)">
            <a:hlinkClick r:id="" action="ppaction://media"/>
            <a:extLst>
              <a:ext uri="{FF2B5EF4-FFF2-40B4-BE49-F238E27FC236}">
                <a16:creationId xmlns:a16="http://schemas.microsoft.com/office/drawing/2014/main" id="{F3D5949B-4D32-470D-B24C-25FC919E4A0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33525" y="1309688"/>
            <a:ext cx="6076950" cy="343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30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Categorical Highlighting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55501-5939-4CB0-B1D6-1438EED85B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fontAlgn="base">
              <a:spcBef>
                <a:spcPts val="0"/>
              </a:spcBef>
            </a:pPr>
            <a:r>
              <a:rPr lang="en-US" sz="14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lliteration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 a device frequently used in poetry or rhetoric (speechmaking) where words starting with the same consonant are used in close proximity.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spcBef>
                <a:spcPts val="0"/>
              </a:spcBef>
            </a:pPr>
            <a:r>
              <a:rPr lang="en-US" sz="1400" b="1" dirty="0">
                <a:solidFill>
                  <a:srgbClr val="000000"/>
                </a:solidFill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llusion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 indirect reference to a work of literature (not explicit) that assumes the reader is familiar with the work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referred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spcBef>
                <a:spcPts val="0"/>
              </a:spcBef>
            </a:pPr>
            <a:r>
              <a:rPr lang="en-US" sz="1400" b="1" dirty="0">
                <a:solidFill>
                  <a:srgbClr val="000000"/>
                </a:solidFill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nternal rhyme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known also as middle rhyme, is rhyme that occurs within a single line of verse, or between internal phrases across multiple lines. By contrast, rhyme between line endings is known as end rhyme.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00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epetition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is repeating words, phrases, lines, or stanzas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emphasize a feeling or idea, create rhythm, and/or develop a sense of urgency.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Placeholder 6" descr="Icon&#10;&#10;Description automatically generated">
            <a:extLst>
              <a:ext uri="{FF2B5EF4-FFF2-40B4-BE49-F238E27FC236}">
                <a16:creationId xmlns:a16="http://schemas.microsoft.com/office/drawing/2014/main" id="{113A8FEB-5061-4039-89A7-82916485DD9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3053" r="30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5615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9AD8-9F62-486B-94C0-7616C5C63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makes a piece of writing poetry?</a:t>
            </a:r>
          </a:p>
        </p:txBody>
      </p:sp>
    </p:spTree>
    <p:extLst>
      <p:ext uri="{BB962C8B-B14F-4D97-AF65-F5344CB8AC3E}">
        <p14:creationId xmlns:p14="http://schemas.microsoft.com/office/powerpoint/2010/main" val="134022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New.potx  -  AutoRecovered" id="{6B7B1460-4812-4B7B-B9F4-4A876EE21B29}" vid="{0189CBCF-2126-4A83-AE47-AC8A7A8C3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81ECC0E692C48A0B148E61CFECC3A" ma:contentTypeVersion="12" ma:contentTypeDescription="Create a new document." ma:contentTypeScope="" ma:versionID="6032c95b1214d194c89b77317faffa72">
  <xsd:schema xmlns:xsd="http://www.w3.org/2001/XMLSchema" xmlns:xs="http://www.w3.org/2001/XMLSchema" xmlns:p="http://schemas.microsoft.com/office/2006/metadata/properties" xmlns:ns3="966e68ee-ec3c-4f12-bd4f-fedbbec8de0b" xmlns:ns4="d06b737b-b789-4524-96b5-d3d460658ae2" targetNamespace="http://schemas.microsoft.com/office/2006/metadata/properties" ma:root="true" ma:fieldsID="1a9859e18f99c4d8ce53eb7baf51b1eb" ns3:_="" ns4:_="">
    <xsd:import namespace="966e68ee-ec3c-4f12-bd4f-fedbbec8de0b"/>
    <xsd:import namespace="d06b737b-b789-4524-96b5-d3d460658a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e68ee-ec3c-4f12-bd4f-fedbbec8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737b-b789-4524-96b5-d3d460658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48D5AE-58DC-4BC4-A03E-FB310B503446}">
  <ds:schemaRefs>
    <ds:schemaRef ds:uri="http://purl.org/dc/elements/1.1/"/>
    <ds:schemaRef ds:uri="http://purl.org/dc/terms/"/>
    <ds:schemaRef ds:uri="http://purl.org/dc/dcmitype/"/>
    <ds:schemaRef ds:uri="d06b737b-b789-4524-96b5-d3d460658ae2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66e68ee-ec3c-4f12-bd4f-fedbbec8de0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2ED6348-284C-4C5A-A16B-8F5F0C6C94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0EE329-16F7-48F5-9990-C562E1FCBA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e68ee-ec3c-4f12-bd4f-fedbbec8de0b"/>
    <ds:schemaRef ds:uri="d06b737b-b789-4524-96b5-d3d460658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LEARN theme</Template>
  <TotalTime>6407</TotalTime>
  <Words>437</Words>
  <Application>Microsoft Macintosh PowerPoint</Application>
  <PresentationFormat>On-screen Show (16:9)</PresentationFormat>
  <Paragraphs>43</Paragraphs>
  <Slides>13</Slides>
  <Notes>1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 2</vt:lpstr>
      <vt:lpstr>LEARN theme</vt:lpstr>
      <vt:lpstr>PowerPoint Presentation</vt:lpstr>
      <vt:lpstr>The Power of Poetry</vt:lpstr>
      <vt:lpstr>Essential Question</vt:lpstr>
      <vt:lpstr>Lesson Objectives</vt:lpstr>
      <vt:lpstr>In This Place: An American Lyric</vt:lpstr>
      <vt:lpstr>The Hill We Climb</vt:lpstr>
      <vt:lpstr>I Have a Dream</vt:lpstr>
      <vt:lpstr>Categorical Highlighting</vt:lpstr>
      <vt:lpstr>Discussion</vt:lpstr>
      <vt:lpstr>Using your voice is a political choice.</vt:lpstr>
      <vt:lpstr>Discussion</vt:lpstr>
      <vt:lpstr>Blackout Poem</vt:lpstr>
      <vt:lpstr>Gallery Walk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Lunsford, Janaye N.</dc:creator>
  <cp:lastModifiedBy>Lunsford, Janaye N.</cp:lastModifiedBy>
  <cp:revision>19</cp:revision>
  <dcterms:created xsi:type="dcterms:W3CDTF">2020-10-14T20:24:40Z</dcterms:created>
  <dcterms:modified xsi:type="dcterms:W3CDTF">2021-04-21T19:59:08Z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