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2"/>
  </p:notesMasterIdLst>
  <p:sldIdLst>
    <p:sldId id="256" r:id="rId3"/>
    <p:sldId id="257" r:id="rId4"/>
    <p:sldId id="27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j8XvxhDW027Utjg0gXmLUeTYXa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5ff7ad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835ff7ad0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35ff7ad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835ff7ad0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35ff7ad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835ff7ad0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138bfc86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138bfc86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138bfc86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138bfc86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138bfc86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138bfc86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2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 name="Google Shape;1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 name="Google Shape;1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6" name="Google Shape;1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4" name="Google Shape;24;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8" name="Google Shape;2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4790638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8138bfc866_1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Mobius Bands: What Are They?</a:t>
            </a:r>
            <a:endParaRPr/>
          </a:p>
        </p:txBody>
      </p:sp>
      <p:sp>
        <p:nvSpPr>
          <p:cNvPr id="127" name="Google Shape;127;g8138bfc866_1_0"/>
          <p:cNvSpPr txBox="1">
            <a:spLocks noGrp="1"/>
          </p:cNvSpPr>
          <p:nvPr>
            <p:ph type="body" idx="1"/>
          </p:nvPr>
        </p:nvSpPr>
        <p:spPr>
          <a:xfrm>
            <a:off x="457200" y="1451600"/>
            <a:ext cx="78531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 Mobius band (or strip) is a one-sided, one-edged, 3D object that is “unorientable.” This object is responsible for the launch of the mathematics field of topology. </a:t>
            </a:r>
            <a:endParaRPr/>
          </a:p>
          <a:p>
            <a:pPr marL="0" lvl="0" indent="0" algn="l" rtl="0">
              <a:spcBef>
                <a:spcPts val="520"/>
              </a:spcBef>
              <a:spcAft>
                <a:spcPts val="0"/>
              </a:spcAft>
              <a:buNone/>
            </a:pPr>
            <a:endParaRPr/>
          </a:p>
          <a:p>
            <a:pPr marL="0" lvl="0" indent="0" algn="l" rtl="0">
              <a:spcBef>
                <a:spcPts val="520"/>
              </a:spcBef>
              <a:spcAft>
                <a:spcPts val="0"/>
              </a:spcAft>
              <a:buNone/>
            </a:pPr>
            <a:r>
              <a:rPr lang="en-US"/>
              <a:t>Fun fact: Some factories use conveyor belts in the shape of Mobius bands. The belt doesn’t wear out as quickly, because its entire surface area is being used instead of just one side.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Extension Activity #1</a:t>
            </a:r>
            <a:endParaRPr/>
          </a:p>
        </p:txBody>
      </p:sp>
      <p:sp>
        <p:nvSpPr>
          <p:cNvPr id="133" name="Google Shape;133;p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10"/>
              <a:buNone/>
            </a:pPr>
            <a:r>
              <a:rPr lang="en-US" sz="2210"/>
              <a:t>Take your first Mobius band with the line down the center.</a:t>
            </a:r>
            <a:endParaRPr/>
          </a:p>
          <a:p>
            <a:pPr marL="0" lvl="0" indent="0" algn="l" rtl="0">
              <a:lnSpc>
                <a:spcPct val="80000"/>
              </a:lnSpc>
              <a:spcBef>
                <a:spcPts val="238"/>
              </a:spcBef>
              <a:spcAft>
                <a:spcPts val="0"/>
              </a:spcAft>
              <a:buSzPts val="1190"/>
              <a:buNone/>
            </a:pPr>
            <a:endParaRPr sz="1190"/>
          </a:p>
          <a:p>
            <a:pPr marL="0" lvl="0" indent="0" algn="l" rtl="0">
              <a:lnSpc>
                <a:spcPct val="80000"/>
              </a:lnSpc>
              <a:spcBef>
                <a:spcPts val="442"/>
              </a:spcBef>
              <a:spcAft>
                <a:spcPts val="0"/>
              </a:spcAft>
              <a:buSzPts val="2210"/>
              <a:buNone/>
            </a:pPr>
            <a:r>
              <a:rPr lang="en-US" sz="2210" i="1"/>
              <a:t>What do you think will happen if you cut along the line?</a:t>
            </a:r>
            <a:r>
              <a:rPr lang="en-US" sz="2210"/>
              <a:t> Write down your predictions.</a:t>
            </a:r>
            <a:endParaRPr/>
          </a:p>
          <a:p>
            <a:pPr marL="0" lvl="0" indent="0" algn="l" rtl="0">
              <a:lnSpc>
                <a:spcPct val="80000"/>
              </a:lnSpc>
              <a:spcBef>
                <a:spcPts val="442"/>
              </a:spcBef>
              <a:spcAft>
                <a:spcPts val="0"/>
              </a:spcAft>
              <a:buSzPts val="2210"/>
              <a:buNone/>
            </a:pPr>
            <a:endParaRPr sz="2210"/>
          </a:p>
          <a:p>
            <a:pPr marL="0" lvl="0" indent="0" algn="l" rtl="0">
              <a:lnSpc>
                <a:spcPct val="80000"/>
              </a:lnSpc>
              <a:spcBef>
                <a:spcPts val="442"/>
              </a:spcBef>
              <a:spcAft>
                <a:spcPts val="0"/>
              </a:spcAft>
              <a:buSzPts val="2210"/>
              <a:buNone/>
            </a:pPr>
            <a:r>
              <a:rPr lang="en-US" sz="2210"/>
              <a:t>Now, cut down the center.</a:t>
            </a:r>
            <a:endParaRPr/>
          </a:p>
          <a:p>
            <a:pPr marL="457200" lvl="0" indent="-228600" algn="l" rtl="0">
              <a:lnSpc>
                <a:spcPct val="80000"/>
              </a:lnSpc>
              <a:spcBef>
                <a:spcPts val="442"/>
              </a:spcBef>
              <a:spcAft>
                <a:spcPts val="0"/>
              </a:spcAft>
              <a:buSzPts val="2210"/>
              <a:buChar char="•"/>
            </a:pPr>
            <a:r>
              <a:rPr lang="en-US" sz="2210" i="1"/>
              <a:t>What happened? Describe the result. </a:t>
            </a:r>
            <a:endParaRPr i="1"/>
          </a:p>
          <a:p>
            <a:pPr marL="457200" lvl="0" indent="-228600" algn="l" rtl="0">
              <a:lnSpc>
                <a:spcPct val="80000"/>
              </a:lnSpc>
              <a:spcBef>
                <a:spcPts val="442"/>
              </a:spcBef>
              <a:spcAft>
                <a:spcPts val="0"/>
              </a:spcAft>
              <a:buSzPts val="2210"/>
              <a:buChar char="•"/>
            </a:pPr>
            <a:r>
              <a:rPr lang="en-US" sz="2210" i="1"/>
              <a:t>How did this compare to your prediction?</a:t>
            </a:r>
            <a:endParaRPr i="1"/>
          </a:p>
          <a:p>
            <a:pPr marL="205730" lvl="0" indent="-65395" algn="l" rtl="0">
              <a:lnSpc>
                <a:spcPct val="80000"/>
              </a:lnSpc>
              <a:spcBef>
                <a:spcPts val="442"/>
              </a:spcBef>
              <a:spcAft>
                <a:spcPts val="0"/>
              </a:spcAft>
              <a:buClr>
                <a:schemeClr val="accent4"/>
              </a:buClr>
              <a:buSzPts val="2210"/>
              <a:buFont typeface="Arial"/>
              <a:buNone/>
            </a:pPr>
            <a:endParaRPr sz="2210"/>
          </a:p>
          <a:p>
            <a:pPr marL="0" lvl="0" indent="0" algn="l" rtl="0">
              <a:lnSpc>
                <a:spcPct val="80000"/>
              </a:lnSpc>
              <a:spcBef>
                <a:spcPts val="442"/>
              </a:spcBef>
              <a:spcAft>
                <a:spcPts val="0"/>
              </a:spcAft>
              <a:buSzPts val="2210"/>
              <a:buNone/>
            </a:pPr>
            <a:r>
              <a:rPr lang="en-US" sz="2210" i="1"/>
              <a:t>Is this new object a Mobius band? Explain!</a:t>
            </a:r>
            <a:endParaRPr i="1"/>
          </a:p>
          <a:p>
            <a:pPr marL="205730" lvl="0" indent="-65395" algn="l" rtl="0">
              <a:lnSpc>
                <a:spcPct val="80000"/>
              </a:lnSpc>
              <a:spcBef>
                <a:spcPts val="442"/>
              </a:spcBef>
              <a:spcAft>
                <a:spcPts val="0"/>
              </a:spcAft>
              <a:buClr>
                <a:schemeClr val="accent4"/>
              </a:buClr>
              <a:buSzPts val="2210"/>
              <a:buFont typeface="Arial"/>
              <a:buNone/>
            </a:pPr>
            <a:endParaRPr sz="221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35ff7ad02_0_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240"/>
              <a:buFont typeface="Calibri"/>
              <a:buNone/>
            </a:pPr>
            <a:r>
              <a:rPr lang="en-US" sz="3240"/>
              <a:t>Extension Activity #1 Result:</a:t>
            </a:r>
            <a:endParaRPr/>
          </a:p>
        </p:txBody>
      </p:sp>
      <p:pic>
        <p:nvPicPr>
          <p:cNvPr id="139" name="Google Shape;139;g835ff7ad02_0_1"/>
          <p:cNvPicPr preferRelativeResize="0"/>
          <p:nvPr/>
        </p:nvPicPr>
        <p:blipFill rotWithShape="1">
          <a:blip r:embed="rId3">
            <a:alphaModFix/>
          </a:blip>
          <a:srcRect t="36277" b="23189"/>
          <a:stretch/>
        </p:blipFill>
        <p:spPr>
          <a:xfrm>
            <a:off x="1277087" y="1688150"/>
            <a:ext cx="6589826" cy="3455348"/>
          </a:xfrm>
          <a:prstGeom prst="rect">
            <a:avLst/>
          </a:prstGeom>
          <a:noFill/>
          <a:ln>
            <a:noFill/>
          </a:ln>
        </p:spPr>
      </p:pic>
      <p:sp>
        <p:nvSpPr>
          <p:cNvPr id="140" name="Google Shape;140;g835ff7ad02_0_1"/>
          <p:cNvSpPr txBox="1">
            <a:spLocks noGrp="1"/>
          </p:cNvSpPr>
          <p:nvPr>
            <p:ph type="body" idx="1"/>
          </p:nvPr>
        </p:nvSpPr>
        <p:spPr>
          <a:xfrm>
            <a:off x="457200" y="1460735"/>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 twisted loop, but not a Mobius Band.</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Extension Activity #2</a:t>
            </a:r>
            <a:endParaRPr/>
          </a:p>
        </p:txBody>
      </p:sp>
      <p:sp>
        <p:nvSpPr>
          <p:cNvPr id="146" name="Google Shape;146;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10"/>
              <a:buNone/>
            </a:pPr>
            <a:r>
              <a:rPr lang="en-US" sz="2210"/>
              <a:t>Make a new Mobius band.</a:t>
            </a:r>
            <a:endParaRPr/>
          </a:p>
          <a:p>
            <a:pPr marL="0" lvl="0" indent="0" algn="l" rtl="0">
              <a:lnSpc>
                <a:spcPct val="80000"/>
              </a:lnSpc>
              <a:spcBef>
                <a:spcPts val="238"/>
              </a:spcBef>
              <a:spcAft>
                <a:spcPts val="0"/>
              </a:spcAft>
              <a:buSzPts val="1190"/>
              <a:buNone/>
            </a:pPr>
            <a:endParaRPr sz="1190"/>
          </a:p>
          <a:p>
            <a:pPr marL="0" lvl="0" indent="0" algn="l" rtl="0">
              <a:lnSpc>
                <a:spcPct val="80000"/>
              </a:lnSpc>
              <a:spcBef>
                <a:spcPts val="442"/>
              </a:spcBef>
              <a:spcAft>
                <a:spcPts val="0"/>
              </a:spcAft>
              <a:buSzPts val="2210"/>
              <a:buNone/>
            </a:pPr>
            <a:r>
              <a:rPr lang="en-US" sz="2210" i="1"/>
              <a:t>What do you think will happen if you cut 1/3 of the way from the edge?</a:t>
            </a:r>
            <a:r>
              <a:rPr lang="en-US" sz="2210"/>
              <a:t> Write down your predictions.</a:t>
            </a:r>
            <a:endParaRPr/>
          </a:p>
          <a:p>
            <a:pPr marL="0" lvl="0" indent="0" algn="l" rtl="0">
              <a:lnSpc>
                <a:spcPct val="80000"/>
              </a:lnSpc>
              <a:spcBef>
                <a:spcPts val="442"/>
              </a:spcBef>
              <a:spcAft>
                <a:spcPts val="0"/>
              </a:spcAft>
              <a:buSzPts val="2210"/>
              <a:buNone/>
            </a:pPr>
            <a:endParaRPr sz="2210"/>
          </a:p>
          <a:p>
            <a:pPr marL="0" lvl="0" indent="0" algn="l" rtl="0">
              <a:lnSpc>
                <a:spcPct val="80000"/>
              </a:lnSpc>
              <a:spcBef>
                <a:spcPts val="442"/>
              </a:spcBef>
              <a:spcAft>
                <a:spcPts val="0"/>
              </a:spcAft>
              <a:buSzPts val="2210"/>
              <a:buNone/>
            </a:pPr>
            <a:r>
              <a:rPr lang="en-US" sz="2210"/>
              <a:t>Now, cut 1/3 of the way from the edge all the way around.</a:t>
            </a:r>
            <a:endParaRPr/>
          </a:p>
          <a:p>
            <a:pPr marL="457200" lvl="0" indent="-228600" algn="l" rtl="0">
              <a:lnSpc>
                <a:spcPct val="80000"/>
              </a:lnSpc>
              <a:spcBef>
                <a:spcPts val="442"/>
              </a:spcBef>
              <a:spcAft>
                <a:spcPts val="0"/>
              </a:spcAft>
              <a:buSzPts val="2210"/>
              <a:buChar char="•"/>
            </a:pPr>
            <a:r>
              <a:rPr lang="en-US" sz="2210" i="1"/>
              <a:t>What happened? Describe the result. </a:t>
            </a:r>
            <a:endParaRPr i="1"/>
          </a:p>
          <a:p>
            <a:pPr marL="457200" lvl="0" indent="-228600" algn="l" rtl="0">
              <a:lnSpc>
                <a:spcPct val="80000"/>
              </a:lnSpc>
              <a:spcBef>
                <a:spcPts val="442"/>
              </a:spcBef>
              <a:spcAft>
                <a:spcPts val="0"/>
              </a:spcAft>
              <a:buSzPts val="2210"/>
              <a:buChar char="•"/>
            </a:pPr>
            <a:r>
              <a:rPr lang="en-US" sz="2210" i="1"/>
              <a:t>How did this compare to your prediction?</a:t>
            </a:r>
            <a:endParaRPr i="1"/>
          </a:p>
          <a:p>
            <a:pPr marL="205730" lvl="0" indent="-65395" algn="l" rtl="0">
              <a:lnSpc>
                <a:spcPct val="80000"/>
              </a:lnSpc>
              <a:spcBef>
                <a:spcPts val="442"/>
              </a:spcBef>
              <a:spcAft>
                <a:spcPts val="0"/>
              </a:spcAft>
              <a:buClr>
                <a:schemeClr val="accent4"/>
              </a:buClr>
              <a:buSzPts val="2210"/>
              <a:buFont typeface="Arial"/>
              <a:buNone/>
            </a:pPr>
            <a:endParaRPr sz="2210"/>
          </a:p>
          <a:p>
            <a:pPr marL="0" lvl="0" indent="0" algn="l" rtl="0">
              <a:lnSpc>
                <a:spcPct val="80000"/>
              </a:lnSpc>
              <a:spcBef>
                <a:spcPts val="442"/>
              </a:spcBef>
              <a:spcAft>
                <a:spcPts val="0"/>
              </a:spcAft>
              <a:buSzPts val="2210"/>
              <a:buNone/>
            </a:pPr>
            <a:r>
              <a:rPr lang="en-US" sz="2210" i="1"/>
              <a:t>Are these new objects Mobius bands? Explain!</a:t>
            </a:r>
            <a:endParaRPr i="1"/>
          </a:p>
          <a:p>
            <a:pPr marL="205730" lvl="0" indent="-65395" algn="l" rtl="0">
              <a:lnSpc>
                <a:spcPct val="80000"/>
              </a:lnSpc>
              <a:spcBef>
                <a:spcPts val="442"/>
              </a:spcBef>
              <a:spcAft>
                <a:spcPts val="0"/>
              </a:spcAft>
              <a:buClr>
                <a:schemeClr val="accent4"/>
              </a:buClr>
              <a:buSzPts val="2210"/>
              <a:buFont typeface="Arial"/>
              <a:buNone/>
            </a:pPr>
            <a:endParaRPr sz="221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Extension Activity #2: Continued</a:t>
            </a:r>
            <a:endParaRPr/>
          </a:p>
        </p:txBody>
      </p:sp>
      <p:sp>
        <p:nvSpPr>
          <p:cNvPr id="152" name="Google Shape;152;p1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sz="2200" i="1" dirty="0"/>
              <a:t>What do you think would happen if we cut one quarter from the edge? One fifth?</a:t>
            </a:r>
            <a:endParaRPr sz="2200" i="1" dirty="0"/>
          </a:p>
          <a:p>
            <a:pPr marL="0" lvl="0" indent="0" algn="l" rtl="0">
              <a:spcBef>
                <a:spcPts val="0"/>
              </a:spcBef>
              <a:spcAft>
                <a:spcPts val="0"/>
              </a:spcAft>
              <a:buSzPts val="2600"/>
              <a:buNone/>
            </a:pPr>
            <a:endParaRPr sz="2200" dirty="0"/>
          </a:p>
          <a:p>
            <a:pPr marL="0" lvl="0" indent="0" algn="l" rtl="0">
              <a:spcBef>
                <a:spcPts val="0"/>
              </a:spcBef>
              <a:spcAft>
                <a:spcPts val="0"/>
              </a:spcAft>
              <a:buSzPts val="2600"/>
              <a:buNone/>
            </a:pPr>
            <a:r>
              <a:rPr lang="en-US" sz="2200" i="1" dirty="0"/>
              <a:t>How much longer is the bigger loop than the smaller loop? </a:t>
            </a:r>
            <a:r>
              <a:rPr lang="en-US" sz="2200" dirty="0"/>
              <a:t>Write down your prediction.</a:t>
            </a:r>
            <a:endParaRPr sz="2200" dirty="0"/>
          </a:p>
          <a:p>
            <a:pPr marL="0" lvl="0" indent="0" algn="l" rtl="0">
              <a:spcBef>
                <a:spcPts val="280"/>
              </a:spcBef>
              <a:spcAft>
                <a:spcPts val="0"/>
              </a:spcAft>
              <a:buSzPts val="1400"/>
              <a:buNone/>
            </a:pPr>
            <a:endParaRPr sz="2200" dirty="0"/>
          </a:p>
          <a:p>
            <a:pPr marL="0" lvl="0" indent="0" algn="l" rtl="0">
              <a:spcBef>
                <a:spcPts val="520"/>
              </a:spcBef>
              <a:spcAft>
                <a:spcPts val="0"/>
              </a:spcAft>
              <a:buSzPts val="2600"/>
              <a:buNone/>
            </a:pPr>
            <a:r>
              <a:rPr lang="en-US" sz="2200" dirty="0"/>
              <a:t>Cut both loops to disconnect them. Measure the two loops. </a:t>
            </a:r>
            <a:r>
              <a:rPr lang="en-US" sz="2200" i="1" dirty="0"/>
              <a:t>What did you find?</a:t>
            </a:r>
            <a:endParaRPr sz="2200" i="1" dirty="0"/>
          </a:p>
          <a:p>
            <a:pPr marL="205730" lvl="0" indent="-40630" algn="l" rtl="0">
              <a:spcBef>
                <a:spcPts val="520"/>
              </a:spcBef>
              <a:spcAft>
                <a:spcPts val="0"/>
              </a:spcAft>
              <a:buClr>
                <a:schemeClr val="accent4"/>
              </a:buClr>
              <a:buSzPts val="2600"/>
              <a:buFont typeface="Arial"/>
              <a:buNone/>
            </a:pPr>
            <a:endParaRPr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835ff7ad02_0_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240"/>
              <a:buFont typeface="Calibri"/>
              <a:buNone/>
            </a:pPr>
            <a:r>
              <a:rPr lang="en-US" sz="3240"/>
              <a:t>Extension Activity #2 Result:</a:t>
            </a:r>
            <a:endParaRPr/>
          </a:p>
        </p:txBody>
      </p:sp>
      <p:sp>
        <p:nvSpPr>
          <p:cNvPr id="158" name="Google Shape;158;g835ff7ad02_0_8"/>
          <p:cNvSpPr txBox="1">
            <a:spLocks noGrp="1"/>
          </p:cNvSpPr>
          <p:nvPr>
            <p:ph type="body" idx="1"/>
          </p:nvPr>
        </p:nvSpPr>
        <p:spPr>
          <a:xfrm>
            <a:off x="457200" y="1460735"/>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Two loops; one is a twisted loop with a Mobius band linked</a:t>
            </a:r>
            <a:endParaRPr/>
          </a:p>
        </p:txBody>
      </p:sp>
      <p:pic>
        <p:nvPicPr>
          <p:cNvPr id="159" name="Google Shape;159;g835ff7ad02_0_8"/>
          <p:cNvPicPr preferRelativeResize="0"/>
          <p:nvPr/>
        </p:nvPicPr>
        <p:blipFill rotWithShape="1">
          <a:blip r:embed="rId3">
            <a:alphaModFix/>
          </a:blip>
          <a:srcRect t="38399" b="23022"/>
          <a:stretch/>
        </p:blipFill>
        <p:spPr>
          <a:xfrm>
            <a:off x="1563988" y="2141225"/>
            <a:ext cx="6016023" cy="30022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Extension Activity #3</a:t>
            </a:r>
            <a:endParaRPr/>
          </a:p>
        </p:txBody>
      </p:sp>
      <p:sp>
        <p:nvSpPr>
          <p:cNvPr id="165" name="Google Shape;165;p1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a:t>Make two cylindrical loops (not Mobius bands).</a:t>
            </a:r>
            <a:endParaRPr/>
          </a:p>
          <a:p>
            <a:pPr marL="0" lvl="0" indent="0" algn="l" rtl="0">
              <a:spcBef>
                <a:spcPts val="280"/>
              </a:spcBef>
              <a:spcAft>
                <a:spcPts val="0"/>
              </a:spcAft>
              <a:buSzPts val="1400"/>
              <a:buNone/>
            </a:pPr>
            <a:endParaRPr sz="1400"/>
          </a:p>
          <a:p>
            <a:pPr marL="0" lvl="0" indent="0" algn="l" rtl="0">
              <a:spcBef>
                <a:spcPts val="520"/>
              </a:spcBef>
              <a:spcAft>
                <a:spcPts val="0"/>
              </a:spcAft>
              <a:buSzPts val="2600"/>
              <a:buNone/>
            </a:pPr>
            <a:r>
              <a:rPr lang="en-US"/>
              <a:t>Connect the two loops to form a right angle.</a:t>
            </a:r>
            <a:endParaRPr/>
          </a:p>
          <a:p>
            <a:pPr marL="0" lvl="0" indent="0" algn="l" rtl="0">
              <a:spcBef>
                <a:spcPts val="520"/>
              </a:spcBef>
              <a:spcAft>
                <a:spcPts val="0"/>
              </a:spcAft>
              <a:buSzPts val="2600"/>
              <a:buNone/>
            </a:pPr>
            <a:endParaRPr/>
          </a:p>
        </p:txBody>
      </p:sp>
      <p:sp>
        <p:nvSpPr>
          <p:cNvPr id="166" name="Google Shape;166;p11"/>
          <p:cNvSpPr txBox="1"/>
          <p:nvPr/>
        </p:nvSpPr>
        <p:spPr>
          <a:xfrm>
            <a:off x="1277815" y="3215051"/>
            <a:ext cx="187569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2400"/>
              <a:buFont typeface="Calibri"/>
              <a:buNone/>
            </a:pPr>
            <a:r>
              <a:rPr lang="en-US" sz="2400" b="0" i="0" u="none" strike="noStrike" cap="none">
                <a:solidFill>
                  <a:schemeClr val="accent2"/>
                </a:solidFill>
                <a:latin typeface="Calibri"/>
                <a:ea typeface="Calibri"/>
                <a:cs typeface="Calibri"/>
                <a:sym typeface="Calibri"/>
              </a:rPr>
              <a:t>It should look like this. </a:t>
            </a:r>
            <a:r>
              <a:rPr lang="en-US" sz="2400">
                <a:solidFill>
                  <a:schemeClr val="accent2"/>
                </a:solidFill>
                <a:latin typeface="Calibri"/>
                <a:ea typeface="Calibri"/>
                <a:cs typeface="Calibri"/>
                <a:sym typeface="Calibri"/>
              </a:rPr>
              <a:t>→ </a:t>
            </a:r>
            <a:r>
              <a:rPr lang="en-US" sz="2400" b="0" i="0" u="none" strike="noStrike" cap="none">
                <a:solidFill>
                  <a:schemeClr val="accent2"/>
                </a:solidFill>
                <a:latin typeface="Calibri"/>
                <a:ea typeface="Calibri"/>
                <a:cs typeface="Calibri"/>
                <a:sym typeface="Calibri"/>
              </a:rPr>
              <a:t> </a:t>
            </a:r>
            <a:endParaRPr sz="2400" b="0" i="0" u="none" strike="noStrike" cap="none">
              <a:solidFill>
                <a:schemeClr val="accent2"/>
              </a:solidFill>
              <a:latin typeface="Calibri"/>
              <a:ea typeface="Calibri"/>
              <a:cs typeface="Calibri"/>
              <a:sym typeface="Calibri"/>
            </a:endParaRPr>
          </a:p>
        </p:txBody>
      </p:sp>
      <p:pic>
        <p:nvPicPr>
          <p:cNvPr id="167" name="Google Shape;167;p11"/>
          <p:cNvPicPr preferRelativeResize="0"/>
          <p:nvPr/>
        </p:nvPicPr>
        <p:blipFill rotWithShape="1">
          <a:blip r:embed="rId3">
            <a:alphaModFix/>
          </a:blip>
          <a:srcRect b="63910"/>
          <a:stretch/>
        </p:blipFill>
        <p:spPr>
          <a:xfrm>
            <a:off x="2849925" y="2887275"/>
            <a:ext cx="3974526" cy="1856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Extension Activity #3: Continued</a:t>
            </a:r>
            <a:endParaRPr/>
          </a:p>
        </p:txBody>
      </p:sp>
      <p:sp>
        <p:nvSpPr>
          <p:cNvPr id="173" name="Google Shape;173;p1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i="1"/>
              <a:t>What do you think will happen when we cut down the center of each loop all the way around?</a:t>
            </a:r>
            <a:endParaRPr i="1"/>
          </a:p>
          <a:p>
            <a:pPr marL="0" lvl="0" indent="0" algn="l" rtl="0">
              <a:spcBef>
                <a:spcPts val="1720"/>
              </a:spcBef>
              <a:spcAft>
                <a:spcPts val="0"/>
              </a:spcAft>
              <a:buSzPts val="2600"/>
              <a:buNone/>
            </a:pPr>
            <a:r>
              <a:rPr lang="en-US"/>
              <a:t>Cut both loops down the center. Cut all the way through!</a:t>
            </a:r>
            <a:endParaRPr/>
          </a:p>
          <a:p>
            <a:pPr marL="0" lvl="0" indent="0" algn="l" rtl="0">
              <a:spcBef>
                <a:spcPts val="1720"/>
              </a:spcBef>
              <a:spcAft>
                <a:spcPts val="0"/>
              </a:spcAft>
              <a:buSzPts val="2600"/>
              <a:buNone/>
            </a:pPr>
            <a:r>
              <a:rPr lang="en-US" i="1"/>
              <a:t>What was the result? Was this similar to your prediction?</a:t>
            </a:r>
            <a:endParaRPr/>
          </a:p>
          <a:p>
            <a:pPr marL="0" lvl="0" indent="0" algn="l" rtl="0">
              <a:spcBef>
                <a:spcPts val="172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835ff7ad02_0_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240"/>
              <a:buFont typeface="Calibri"/>
              <a:buNone/>
            </a:pPr>
            <a:r>
              <a:rPr lang="en-US" sz="3240"/>
              <a:t>Extension Activity #3 Result:</a:t>
            </a:r>
            <a:endParaRPr/>
          </a:p>
        </p:txBody>
      </p:sp>
      <p:sp>
        <p:nvSpPr>
          <p:cNvPr id="179" name="Google Shape;179;g835ff7ad02_0_16"/>
          <p:cNvSpPr txBox="1">
            <a:spLocks noGrp="1"/>
          </p:cNvSpPr>
          <p:nvPr>
            <p:ph type="body" idx="1"/>
          </p:nvPr>
        </p:nvSpPr>
        <p:spPr>
          <a:xfrm>
            <a:off x="457200" y="1460735"/>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A square</a:t>
            </a:r>
            <a:endParaRPr/>
          </a:p>
        </p:txBody>
      </p:sp>
      <p:pic>
        <p:nvPicPr>
          <p:cNvPr id="180" name="Google Shape;180;g835ff7ad02_0_16"/>
          <p:cNvPicPr preferRelativeResize="0"/>
          <p:nvPr/>
        </p:nvPicPr>
        <p:blipFill>
          <a:blip r:embed="rId3">
            <a:alphaModFix/>
          </a:blip>
          <a:stretch>
            <a:fillRect/>
          </a:stretch>
        </p:blipFill>
        <p:spPr>
          <a:xfrm>
            <a:off x="2984013" y="1185799"/>
            <a:ext cx="3175974" cy="41101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What? So What? Now What?</a:t>
            </a:r>
            <a:endParaRPr/>
          </a:p>
        </p:txBody>
      </p:sp>
      <p:sp>
        <p:nvSpPr>
          <p:cNvPr id="186" name="Google Shape;186;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b="1" dirty="0">
                <a:solidFill>
                  <a:schemeClr val="accent2"/>
                </a:solidFill>
              </a:rPr>
              <a:t>What?</a:t>
            </a:r>
            <a:r>
              <a:rPr lang="en-US" b="1" dirty="0"/>
              <a:t> </a:t>
            </a:r>
            <a:r>
              <a:rPr lang="en-US" dirty="0"/>
              <a:t>Explain what you did in this activity.</a:t>
            </a:r>
            <a:endParaRPr dirty="0"/>
          </a:p>
          <a:p>
            <a:pPr marL="0" lvl="0" indent="0" algn="l" rtl="0">
              <a:spcBef>
                <a:spcPts val="1720"/>
              </a:spcBef>
              <a:spcAft>
                <a:spcPts val="0"/>
              </a:spcAft>
              <a:buSzPts val="2600"/>
              <a:buNone/>
            </a:pPr>
            <a:r>
              <a:rPr lang="en-US" b="1" dirty="0">
                <a:solidFill>
                  <a:schemeClr val="accent2"/>
                </a:solidFill>
              </a:rPr>
              <a:t>So what? </a:t>
            </a:r>
            <a:r>
              <a:rPr lang="en-US" dirty="0"/>
              <a:t>What did you learn that you did not know before?</a:t>
            </a:r>
            <a:endParaRPr dirty="0"/>
          </a:p>
          <a:p>
            <a:pPr marL="0" lvl="0" indent="0" algn="l" rtl="0">
              <a:spcBef>
                <a:spcPts val="1720"/>
              </a:spcBef>
              <a:spcAft>
                <a:spcPts val="0"/>
              </a:spcAft>
              <a:buSzPts val="2600"/>
              <a:buNone/>
            </a:pPr>
            <a:r>
              <a:rPr lang="en-US" b="1" dirty="0">
                <a:solidFill>
                  <a:schemeClr val="accent2"/>
                </a:solidFill>
              </a:rPr>
              <a:t>Now what?</a:t>
            </a:r>
            <a:r>
              <a:rPr lang="en-US" dirty="0"/>
              <a:t> Where do you think you might use Mobius bands in your everyday life?</a:t>
            </a:r>
            <a:endParaRPr dirty="0"/>
          </a:p>
          <a:p>
            <a:pPr marL="0" lvl="0" indent="0" algn="l" rtl="0">
              <a:spcBef>
                <a:spcPts val="1720"/>
              </a:spcBef>
              <a:spcAft>
                <a:spcPts val="0"/>
              </a:spcAft>
              <a:buSzPts val="2600"/>
              <a:buNone/>
            </a:pPr>
            <a:endParaRPr dirty="0"/>
          </a:p>
        </p:txBody>
      </p:sp>
      <p:pic>
        <p:nvPicPr>
          <p:cNvPr id="187" name="Google Shape;187;p13"/>
          <p:cNvPicPr preferRelativeResize="0"/>
          <p:nvPr/>
        </p:nvPicPr>
        <p:blipFill>
          <a:blip r:embed="rId3">
            <a:alphaModFix/>
          </a:blip>
          <a:stretch>
            <a:fillRect/>
          </a:stretch>
        </p:blipFill>
        <p:spPr>
          <a:xfrm>
            <a:off x="6915000" y="143275"/>
            <a:ext cx="2019800" cy="2019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Things to Do With a Strip of Paper: Mobius Bands</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A Math Lesson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35A-15E0-4355-AA56-D235831602D4}"/>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391DFF48-2159-4CC3-BC97-AFD57951B5AC}"/>
              </a:ext>
            </a:extLst>
          </p:cNvPr>
          <p:cNvSpPr>
            <a:spLocks noGrp="1"/>
          </p:cNvSpPr>
          <p:nvPr>
            <p:ph type="body" idx="1"/>
          </p:nvPr>
        </p:nvSpPr>
        <p:spPr/>
        <p:txBody>
          <a:bodyPr/>
          <a:lstStyle/>
          <a:p>
            <a:r>
              <a:rPr lang="en-US"/>
              <a:t>What is a Mobius band, and what can I do with it?</a:t>
            </a:r>
          </a:p>
        </p:txBody>
      </p:sp>
    </p:spTree>
    <p:extLst>
      <p:ext uri="{BB962C8B-B14F-4D97-AF65-F5344CB8AC3E}">
        <p14:creationId xmlns:p14="http://schemas.microsoft.com/office/powerpoint/2010/main" val="4046365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138bfc866_0_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Lesson Objectives: </a:t>
            </a:r>
            <a:endParaRPr/>
          </a:p>
        </p:txBody>
      </p:sp>
      <p:sp>
        <p:nvSpPr>
          <p:cNvPr id="86" name="Google Shape;86;g8138bfc866_0_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marR="165100" lvl="0" indent="0" algn="l" rtl="0">
              <a:lnSpc>
                <a:spcPct val="115000"/>
              </a:lnSpc>
              <a:spcBef>
                <a:spcPts val="900"/>
              </a:spcBef>
              <a:spcAft>
                <a:spcPts val="0"/>
              </a:spcAft>
              <a:buNone/>
            </a:pPr>
            <a:r>
              <a:rPr lang="en-US" sz="2200"/>
              <a:t>Students will be able to: </a:t>
            </a:r>
            <a:endParaRPr sz="2200"/>
          </a:p>
          <a:p>
            <a:pPr marL="457200" marR="165100" lvl="0" indent="-368300" algn="l" rtl="0">
              <a:lnSpc>
                <a:spcPct val="115000"/>
              </a:lnSpc>
              <a:spcBef>
                <a:spcPts val="900"/>
              </a:spcBef>
              <a:spcAft>
                <a:spcPts val="0"/>
              </a:spcAft>
              <a:buSzPts val="2200"/>
              <a:buChar char="●"/>
            </a:pPr>
            <a:r>
              <a:rPr lang="en-US" sz="2200"/>
              <a:t>Make predictions and conjectures and draw conclusions throughout the problem-solving process based on patterns and the repeated structures in mathematics. Students will create, identify, and extend patterns as a strategy for solving and making sense of problems.</a:t>
            </a:r>
            <a:endParaRPr sz="2200" i="1">
              <a:solidFill>
                <a:srgbClr val="333333"/>
              </a:solidFill>
              <a:highlight>
                <a:srgbClr val="F2F2F2"/>
              </a:highlight>
              <a:latin typeface="Arial"/>
              <a:ea typeface="Arial"/>
              <a:cs typeface="Arial"/>
              <a:sym typeface="Arial"/>
            </a:endParaRPr>
          </a:p>
          <a:p>
            <a:pPr marL="0" lvl="0" indent="0" algn="l" rtl="0">
              <a:spcBef>
                <a:spcPts val="900"/>
              </a:spcBef>
              <a:spcAft>
                <a:spcPts val="0"/>
              </a:spcAft>
              <a:buNone/>
            </a:pP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The Story of Wind and Mr. Ug</a:t>
            </a:r>
            <a:endParaRPr/>
          </a:p>
        </p:txBody>
      </p:sp>
      <p:pic>
        <p:nvPicPr>
          <p:cNvPr id="92" name="Google Shape;92;p3" title="Wind and Mr. Ug">
            <a:hlinkClick r:id="rId3"/>
          </p:cNvPr>
          <p:cNvPicPr preferRelativeResize="0"/>
          <p:nvPr/>
        </p:nvPicPr>
        <p:blipFill rotWithShape="1">
          <a:blip r:embed="rId4">
            <a:alphaModFix/>
          </a:blip>
          <a:srcRect/>
          <a:stretch/>
        </p:blipFill>
        <p:spPr>
          <a:xfrm>
            <a:off x="2227376" y="1471250"/>
            <a:ext cx="4389230" cy="3291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What’s Happening Here?</a:t>
            </a:r>
            <a:endParaRPr/>
          </a:p>
        </p:txBody>
      </p:sp>
      <p:sp>
        <p:nvSpPr>
          <p:cNvPr id="98" name="Google Shape;98;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914400" lvl="0" indent="-914400" algn="l" rtl="0">
              <a:spcBef>
                <a:spcPts val="0"/>
              </a:spcBef>
              <a:spcAft>
                <a:spcPts val="0"/>
              </a:spcAft>
              <a:buSzPts val="2600"/>
              <a:buNone/>
            </a:pPr>
            <a:r>
              <a:rPr lang="en-US" b="1">
                <a:solidFill>
                  <a:schemeClr val="accent2"/>
                </a:solidFill>
              </a:rPr>
              <a:t>Think:</a:t>
            </a:r>
            <a:r>
              <a:rPr lang="en-US"/>
              <a:t> Take a moment to think silently about what you think is happening in the world of Wind and Mr. Ug.</a:t>
            </a:r>
            <a:endParaRPr/>
          </a:p>
          <a:p>
            <a:pPr marL="914400" lvl="0" indent="-914400" algn="l" rtl="0">
              <a:spcBef>
                <a:spcPts val="1720"/>
              </a:spcBef>
              <a:spcAft>
                <a:spcPts val="0"/>
              </a:spcAft>
              <a:buSzPts val="2600"/>
              <a:buNone/>
            </a:pPr>
            <a:r>
              <a:rPr lang="en-US" b="1">
                <a:solidFill>
                  <a:schemeClr val="accent2"/>
                </a:solidFill>
              </a:rPr>
              <a:t>Pair:</a:t>
            </a:r>
            <a:r>
              <a:rPr lang="en-US"/>
              <a:t>    </a:t>
            </a:r>
            <a:r>
              <a:rPr lang="en-US" sz="2400"/>
              <a:t>Discuss what you think is happening with an elbow partner.</a:t>
            </a:r>
            <a:endParaRPr/>
          </a:p>
          <a:p>
            <a:pPr marL="0" lvl="0" indent="0" algn="l" rtl="0">
              <a:spcBef>
                <a:spcPts val="1720"/>
              </a:spcBef>
              <a:spcAft>
                <a:spcPts val="0"/>
              </a:spcAft>
              <a:buSzPts val="2600"/>
              <a:buNone/>
            </a:pPr>
            <a:r>
              <a:rPr lang="en-US" b="1">
                <a:solidFill>
                  <a:schemeClr val="accent2"/>
                </a:solidFill>
              </a:rPr>
              <a:t>Share:</a:t>
            </a:r>
            <a:r>
              <a:rPr lang="en-US"/>
              <a:t> </a:t>
            </a:r>
            <a:r>
              <a:rPr lang="en-US" sz="2400"/>
              <a:t>Raise your hand to share what you think with the class.</a:t>
            </a:r>
            <a:endParaRPr/>
          </a:p>
        </p:txBody>
      </p:sp>
      <p:pic>
        <p:nvPicPr>
          <p:cNvPr id="99" name="Google Shape;99;p4"/>
          <p:cNvPicPr preferRelativeResize="0"/>
          <p:nvPr/>
        </p:nvPicPr>
        <p:blipFill>
          <a:blip r:embed="rId3">
            <a:alphaModFix/>
          </a:blip>
          <a:stretch>
            <a:fillRect/>
          </a:stretch>
        </p:blipFill>
        <p:spPr>
          <a:xfrm>
            <a:off x="5658825" y="-447625"/>
            <a:ext cx="2652675" cy="2652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Building a Mobius Band</a:t>
            </a:r>
            <a:endParaRPr/>
          </a:p>
        </p:txBody>
      </p:sp>
      <p:sp>
        <p:nvSpPr>
          <p:cNvPr id="105" name="Google Shape;105;p5"/>
          <p:cNvSpPr txBox="1">
            <a:spLocks noGrp="1"/>
          </p:cNvSpPr>
          <p:nvPr>
            <p:ph type="body" idx="1"/>
          </p:nvPr>
        </p:nvSpPr>
        <p:spPr>
          <a:xfrm>
            <a:off x="457200" y="1391436"/>
            <a:ext cx="4040100" cy="494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600"/>
              </a:spcBef>
              <a:spcAft>
                <a:spcPts val="0"/>
              </a:spcAft>
              <a:buSzPts val="2000"/>
              <a:buNone/>
            </a:pPr>
            <a:r>
              <a:rPr lang="en-US" sz="9600" b="0" dirty="0">
                <a:solidFill>
                  <a:schemeClr val="tx1"/>
                </a:solidFill>
              </a:rPr>
              <a:t>Label your strip of paper like you see in the first image. Twist one end of the strip. Match A to A and B to B. Tape or glue the ends together. </a:t>
            </a:r>
            <a:endParaRPr sz="9600" b="0" dirty="0">
              <a:solidFill>
                <a:schemeClr val="tx1"/>
              </a:solidFill>
            </a:endParaRPr>
          </a:p>
          <a:p>
            <a:pPr marL="0" lvl="0" indent="0" algn="l" rtl="0">
              <a:spcBef>
                <a:spcPts val="1600"/>
              </a:spcBef>
              <a:spcAft>
                <a:spcPts val="0"/>
              </a:spcAft>
              <a:buSzPts val="2000"/>
              <a:buNone/>
            </a:pPr>
            <a:r>
              <a:rPr lang="en-US" sz="9600" b="0" dirty="0">
                <a:solidFill>
                  <a:schemeClr val="tx1"/>
                </a:solidFill>
              </a:rPr>
              <a:t>(If you match A to B and B to A, you have a cylindrical loop, but that isn’t what we want for this structure.) </a:t>
            </a:r>
            <a:endParaRPr sz="9600" b="0" dirty="0">
              <a:solidFill>
                <a:schemeClr val="tx1"/>
              </a:solidFill>
            </a:endParaRPr>
          </a:p>
          <a:p>
            <a:pPr marL="0" lvl="0" indent="0" algn="l" rtl="0">
              <a:spcBef>
                <a:spcPts val="1680"/>
              </a:spcBef>
              <a:spcAft>
                <a:spcPts val="0"/>
              </a:spcAft>
              <a:buSzPts val="2400"/>
              <a:buNone/>
            </a:pPr>
            <a:endParaRPr sz="9600" b="0" dirty="0">
              <a:solidFill>
                <a:schemeClr val="tx1"/>
              </a:solidFill>
            </a:endParaRPr>
          </a:p>
          <a:p>
            <a:pPr marL="0" lvl="0" indent="0" algn="l" rtl="0">
              <a:spcBef>
                <a:spcPts val="520"/>
              </a:spcBef>
              <a:spcAft>
                <a:spcPts val="0"/>
              </a:spcAft>
              <a:buSzPts val="2600"/>
              <a:buNone/>
            </a:pPr>
            <a:endParaRPr dirty="0"/>
          </a:p>
        </p:txBody>
      </p:sp>
      <p:pic>
        <p:nvPicPr>
          <p:cNvPr id="106" name="Google Shape;106;p5"/>
          <p:cNvPicPr preferRelativeResize="0"/>
          <p:nvPr/>
        </p:nvPicPr>
        <p:blipFill>
          <a:blip r:embed="rId3">
            <a:alphaModFix/>
          </a:blip>
          <a:stretch>
            <a:fillRect/>
          </a:stretch>
        </p:blipFill>
        <p:spPr>
          <a:xfrm>
            <a:off x="5026801" y="-144500"/>
            <a:ext cx="4117200" cy="2573250"/>
          </a:xfrm>
          <a:prstGeom prst="rect">
            <a:avLst/>
          </a:prstGeom>
          <a:noFill/>
          <a:ln>
            <a:noFill/>
          </a:ln>
        </p:spPr>
      </p:pic>
      <p:pic>
        <p:nvPicPr>
          <p:cNvPr id="107" name="Google Shape;107;p5"/>
          <p:cNvPicPr preferRelativeResize="0"/>
          <p:nvPr/>
        </p:nvPicPr>
        <p:blipFill>
          <a:blip r:embed="rId4">
            <a:alphaModFix/>
          </a:blip>
          <a:stretch>
            <a:fillRect/>
          </a:stretch>
        </p:blipFill>
        <p:spPr>
          <a:xfrm>
            <a:off x="5075950" y="956086"/>
            <a:ext cx="4040103" cy="2524016"/>
          </a:xfrm>
          <a:prstGeom prst="rect">
            <a:avLst/>
          </a:prstGeom>
          <a:noFill/>
          <a:ln>
            <a:noFill/>
          </a:ln>
        </p:spPr>
      </p:pic>
      <p:pic>
        <p:nvPicPr>
          <p:cNvPr id="108" name="Google Shape;108;p5"/>
          <p:cNvPicPr preferRelativeResize="0"/>
          <p:nvPr/>
        </p:nvPicPr>
        <p:blipFill>
          <a:blip r:embed="rId5">
            <a:alphaModFix/>
          </a:blip>
          <a:stretch>
            <a:fillRect/>
          </a:stretch>
        </p:blipFill>
        <p:spPr>
          <a:xfrm>
            <a:off x="5028950" y="1825673"/>
            <a:ext cx="4618750" cy="28855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240"/>
              <a:buFont typeface="Calibri"/>
              <a:buNone/>
            </a:pPr>
            <a:r>
              <a:rPr lang="en-US" sz="3240"/>
              <a:t>Wind and Mr. Ug’s World</a:t>
            </a:r>
            <a:endParaRPr/>
          </a:p>
        </p:txBody>
      </p:sp>
      <p:sp>
        <p:nvSpPr>
          <p:cNvPr id="114" name="Google Shape;114;p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1600"/>
              <a:buFont typeface="Arial"/>
              <a:buNone/>
            </a:pPr>
            <a:r>
              <a:rPr lang="en-US" sz="2210"/>
              <a:t>Draw a line down the center of your Mobius band. Discuss the following questions with your partner:</a:t>
            </a:r>
            <a:endParaRPr sz="2210"/>
          </a:p>
          <a:p>
            <a:pPr marL="457200" lvl="0" indent="-368935" algn="l" rtl="0">
              <a:spcBef>
                <a:spcPts val="0"/>
              </a:spcBef>
              <a:spcAft>
                <a:spcPts val="0"/>
              </a:spcAft>
              <a:buSzPts val="2210"/>
              <a:buChar char="•"/>
            </a:pPr>
            <a:r>
              <a:rPr lang="en-US" sz="2210"/>
              <a:t>How many lines did you draw around your Mobius band? </a:t>
            </a:r>
            <a:endParaRPr sz="2210"/>
          </a:p>
          <a:p>
            <a:pPr marL="457200" lvl="0" indent="-368935" algn="l" rtl="0">
              <a:spcBef>
                <a:spcPts val="0"/>
              </a:spcBef>
              <a:spcAft>
                <a:spcPts val="0"/>
              </a:spcAft>
              <a:buSzPts val="2210"/>
              <a:buChar char="•"/>
            </a:pPr>
            <a:r>
              <a:rPr lang="en-US" sz="2210"/>
              <a:t>How many sides does your Mobius band have?</a:t>
            </a:r>
            <a:endParaRPr sz="2210"/>
          </a:p>
          <a:p>
            <a:pPr marL="457200" lvl="0" indent="-368935" algn="l" rtl="0">
              <a:spcBef>
                <a:spcPts val="0"/>
              </a:spcBef>
              <a:spcAft>
                <a:spcPts val="0"/>
              </a:spcAft>
              <a:buSzPts val="2210"/>
              <a:buChar char="•"/>
            </a:pPr>
            <a:r>
              <a:rPr lang="en-US" sz="2210"/>
              <a:t>How many edges does your Mobius band have?</a:t>
            </a:r>
            <a:endParaRPr sz="2210"/>
          </a:p>
          <a:p>
            <a:pPr marL="457200" lvl="0" indent="-368935" algn="l" rtl="0">
              <a:spcBef>
                <a:spcPts val="0"/>
              </a:spcBef>
              <a:spcAft>
                <a:spcPts val="0"/>
              </a:spcAft>
              <a:buSzPts val="2210"/>
              <a:buChar char="•"/>
            </a:pPr>
            <a:r>
              <a:rPr lang="en-US" sz="2210"/>
              <a:t>Does this information help explain the world of Wind and Mr. Ug? Explain. </a:t>
            </a:r>
            <a:endParaRPr sz="2210"/>
          </a:p>
          <a:p>
            <a:pPr marL="0" lvl="0" indent="0" algn="l" rtl="0">
              <a:spcBef>
                <a:spcPts val="520"/>
              </a:spcBef>
              <a:spcAft>
                <a:spcPts val="0"/>
              </a:spcAft>
              <a:buNone/>
            </a:pPr>
            <a:endParaRPr/>
          </a:p>
        </p:txBody>
      </p:sp>
      <p:pic>
        <p:nvPicPr>
          <p:cNvPr id="115" name="Google Shape;115;p7"/>
          <p:cNvPicPr preferRelativeResize="0"/>
          <p:nvPr/>
        </p:nvPicPr>
        <p:blipFill>
          <a:blip r:embed="rId3">
            <a:alphaModFix/>
          </a:blip>
          <a:stretch>
            <a:fillRect/>
          </a:stretch>
        </p:blipFill>
        <p:spPr>
          <a:xfrm>
            <a:off x="5160025" y="-616100"/>
            <a:ext cx="4828350" cy="3017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8138bfc866_0_1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The Mobius Band Effect</a:t>
            </a:r>
            <a:endParaRPr/>
          </a:p>
        </p:txBody>
      </p:sp>
      <p:sp>
        <p:nvSpPr>
          <p:cNvPr id="121" name="Google Shape;121;g8138bfc866_0_1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Come to an agreement with your partner about the questions on your handout. Write down your response and explanation for each question. </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755</Words>
  <Application>Microsoft Office PowerPoint</Application>
  <PresentationFormat>On-screen Show (16:9)</PresentationFormat>
  <Paragraphs>72</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Georgia</vt:lpstr>
      <vt:lpstr>Arial</vt:lpstr>
      <vt:lpstr>Noto Sans Symbols</vt:lpstr>
      <vt:lpstr>Constantia</vt:lpstr>
      <vt:lpstr>Calibri</vt:lpstr>
      <vt:lpstr>LEARN theme</vt:lpstr>
      <vt:lpstr>LEARN theme</vt:lpstr>
      <vt:lpstr>PowerPoint Presentation</vt:lpstr>
      <vt:lpstr>Things to Do With a Strip of Paper: Mobius Bands</vt:lpstr>
      <vt:lpstr>Essential Question</vt:lpstr>
      <vt:lpstr>Lesson Objectives: </vt:lpstr>
      <vt:lpstr>The Story of Wind and Mr. Ug</vt:lpstr>
      <vt:lpstr>What’s Happening Here?</vt:lpstr>
      <vt:lpstr>Building a Mobius Band</vt:lpstr>
      <vt:lpstr>Wind and Mr. Ug’s World</vt:lpstr>
      <vt:lpstr>The Mobius Band Effect</vt:lpstr>
      <vt:lpstr>Mobius Bands: What Are They?</vt:lpstr>
      <vt:lpstr>Extension Activity #1</vt:lpstr>
      <vt:lpstr>Extension Activity #1 Result:</vt:lpstr>
      <vt:lpstr>Extension Activity #2</vt:lpstr>
      <vt:lpstr>Extension Activity #2: Continued</vt:lpstr>
      <vt:lpstr>Extension Activity #2 Result:</vt:lpstr>
      <vt:lpstr>Extension Activity #3</vt:lpstr>
      <vt:lpstr>Extension Activity #3: Continued</vt:lpstr>
      <vt:lpstr>Extension Activity #3 Result:</vt:lpstr>
      <vt:lpstr>What? So What?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Brooke Lee</cp:lastModifiedBy>
  <cp:revision>3</cp:revision>
  <dcterms:modified xsi:type="dcterms:W3CDTF">2021-09-01T19:50:20Z</dcterms:modified>
</cp:coreProperties>
</file>