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xrMft9UOCXXNAnzs5lrhVOM5b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6AD118-B76B-49F4-9E87-0858A1BF106D}">
  <a:tblStyle styleId="{276AD118-B76B-49F4-9E87-0858A1BF106D}" styleName="Table_0">
    <a:wholeTbl>
      <a:tcTxStyle>
        <a:font>
          <a:latin typeface="Arial"/>
          <a:ea typeface="Arial"/>
          <a:cs typeface="Arial"/>
        </a:font>
        <a:srgbClr val="000000"/>
      </a:tcTxStyle>
      <a:tcStyle>
        <a:tcBdr>
          <a:left>
            <a:ln w="12700" cap="flat" cmpd="sng">
              <a:solidFill>
                <a:srgbClr val="BED7D3"/>
              </a:solidFill>
              <a:prstDash val="solid"/>
              <a:round/>
              <a:headEnd type="none" w="sm" len="sm"/>
              <a:tailEnd type="none" w="sm" len="sm"/>
            </a:ln>
          </a:left>
          <a:right>
            <a:ln w="12700" cap="flat" cmpd="sng">
              <a:solidFill>
                <a:srgbClr val="BED7D3"/>
              </a:solidFill>
              <a:prstDash val="solid"/>
              <a:round/>
              <a:headEnd type="none" w="sm" len="sm"/>
              <a:tailEnd type="none" w="sm" len="sm"/>
            </a:ln>
          </a:right>
          <a:top>
            <a:ln w="12700" cap="flat" cmpd="sng">
              <a:solidFill>
                <a:srgbClr val="BED7D3"/>
              </a:solidFill>
              <a:prstDash val="solid"/>
              <a:round/>
              <a:headEnd type="none" w="sm" len="sm"/>
              <a:tailEnd type="none" w="sm" len="sm"/>
            </a:ln>
          </a:top>
          <a:bottom>
            <a:ln w="12700" cap="flat" cmpd="sng">
              <a:solidFill>
                <a:srgbClr val="BED7D3"/>
              </a:solidFill>
              <a:prstDash val="solid"/>
              <a:round/>
              <a:headEnd type="none" w="sm" len="sm"/>
              <a:tailEnd type="none" w="sm" len="sm"/>
            </a:ln>
          </a:bottom>
          <a:insideH>
            <a:ln w="12700" cap="flat" cmpd="sng">
              <a:solidFill>
                <a:srgbClr val="BED7D3"/>
              </a:solidFill>
              <a:prstDash val="solid"/>
              <a:round/>
              <a:headEnd type="none" w="sm" len="sm"/>
              <a:tailEnd type="none" w="sm" len="sm"/>
            </a:ln>
          </a:insideH>
          <a:insideV>
            <a:ln w="12700" cap="flat" cmpd="sng">
              <a:solidFill>
                <a:srgbClr val="BED7D3"/>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A85D62F-2AB9-4DD0-95BA-0496D74954C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snapToObjects="1">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QVCjdNxJre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illustrations/man-dna-spiral-biology-merge-212512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27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6hHiWeki9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820f638b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820f638b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16a4b0ae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16a4b0a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92929"/>
                </a:solidFill>
                <a:highlight>
                  <a:srgbClr val="FFFFFF"/>
                </a:highlight>
              </a:rPr>
              <a:t>Amoeba Sisters. (2018, March 20). </a:t>
            </a:r>
            <a:r>
              <a:rPr lang="en-US" sz="1200" i="1">
                <a:solidFill>
                  <a:srgbClr val="292929"/>
                </a:solidFill>
                <a:highlight>
                  <a:srgbClr val="FFFFFF"/>
                </a:highlight>
              </a:rPr>
              <a:t>The Cell Cycle (and cancer) [Updated]. </a:t>
            </a:r>
            <a:r>
              <a:rPr lang="en-US" sz="1200">
                <a:solidFill>
                  <a:srgbClr val="292929"/>
                </a:solidFill>
                <a:highlight>
                  <a:srgbClr val="FFFFFF"/>
                </a:highlight>
              </a:rPr>
              <a:t>[video]. Youtube. </a:t>
            </a:r>
            <a:r>
              <a:rPr lang="en-US" sz="1200" u="sng">
                <a:solidFill>
                  <a:schemeClr val="hlink"/>
                </a:solidFill>
                <a:highlight>
                  <a:srgbClr val="FFFFFF"/>
                </a:highlight>
                <a:hlinkClick r:id="rId3"/>
              </a:rPr>
              <a:t>https://www.youtube.com/watch?v=QVCjdNxJreE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820f638b7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820f638b7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Schaferle. (2017). Man DNA Spiral. </a:t>
            </a:r>
            <a:r>
              <a:rPr lang="en-US" i="1"/>
              <a:t>Pixabay</a:t>
            </a:r>
            <a:r>
              <a:rPr lang="en-US"/>
              <a:t>. </a:t>
            </a:r>
            <a:r>
              <a:rPr lang="en-US" u="sng">
                <a:solidFill>
                  <a:schemeClr val="hlink"/>
                </a:solidFill>
                <a:hlinkClick r:id="rId3"/>
              </a:rPr>
              <a:t>https://pixabay.com/illustrations/man-dna-spiral-biology-merge-2125123/</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820f638b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820f638b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292929"/>
                </a:solidFill>
                <a:highlight>
                  <a:srgbClr val="FFFFFF"/>
                </a:highlight>
              </a:rPr>
              <a:t>K20 Center. (n.d.). </a:t>
            </a:r>
            <a:r>
              <a:rPr lang="en-US" sz="1200" i="1" dirty="0">
                <a:solidFill>
                  <a:srgbClr val="292929"/>
                </a:solidFill>
                <a:highlight>
                  <a:srgbClr val="FFFFFF"/>
                </a:highlight>
              </a:rPr>
              <a:t>Mind Map.</a:t>
            </a:r>
            <a:r>
              <a:rPr lang="en-US" sz="1200" dirty="0">
                <a:solidFill>
                  <a:srgbClr val="292929"/>
                </a:solidFill>
                <a:highlight>
                  <a:srgbClr val="FFFFFF"/>
                </a:highlight>
              </a:rPr>
              <a:t> Strategies. </a:t>
            </a:r>
            <a:r>
              <a:rPr lang="en-US" sz="1200" u="sng" dirty="0">
                <a:solidFill>
                  <a:schemeClr val="hlink"/>
                </a:solidFill>
                <a:highlight>
                  <a:srgbClr val="FFFFFF"/>
                </a:highlight>
                <a:hlinkClick r:id="rId3"/>
              </a:rPr>
              <a:t>https://learn.k20center.ou.edu/strategy/1277</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r>
              <a:rPr lang="en-US" dirty="0"/>
              <a:t>Large, H. (2020, Mar 8). Jane C. Wright: </a:t>
            </a:r>
            <a:r>
              <a:rPr lang="en-US" i="1" dirty="0"/>
              <a:t>The woman who changed the landscape of oncology. </a:t>
            </a:r>
            <a:r>
              <a:rPr lang="en-US" dirty="0"/>
              <a:t>[Digital image]. Technology Networks. https://www.technologynetworks.com/tn/articles/jane-c-wright-the-woman-who-changed-the-landscape-of-oncology-331263</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f79bdee6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8f79bdee6e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039035f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8039035f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79b2e807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779b2e807f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err="1"/>
              <a:t>ConquerCancerFdtn</a:t>
            </a:r>
            <a:r>
              <a:rPr lang="en-US" dirty="0"/>
              <a:t>. (2011, June 21). Paying Tribute to ASCO Founder Jane C. Wright, MD [video]. </a:t>
            </a:r>
            <a:r>
              <a:rPr lang="en-US" i="1" dirty="0" err="1"/>
              <a:t>Youtube</a:t>
            </a:r>
            <a:r>
              <a:rPr lang="en-US" i="1" dirty="0"/>
              <a:t>. </a:t>
            </a:r>
            <a:r>
              <a:rPr lang="en-US" u="sng" dirty="0">
                <a:solidFill>
                  <a:schemeClr val="hlink"/>
                </a:solidFill>
                <a:hlinkClick r:id="rId3"/>
              </a:rPr>
              <a:t>https://www.youtube.com/watch?v=6hHiWeki9GE</a:t>
            </a:r>
            <a:r>
              <a:rPr lang="en-US" dirty="0"/>
              <a:t> </a:t>
            </a:r>
            <a:endParaRPr dirty="0"/>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7dbb16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Hibrida. (2020). Black History Month Firsts. </a:t>
            </a:r>
            <a:r>
              <a:rPr lang="en-US" i="1"/>
              <a:t>Stock.adobe.com</a:t>
            </a:r>
            <a:r>
              <a:rPr lang="en-US"/>
              <a:t>. http://www.mycitymag.com/black-history-month-firsts/</a:t>
            </a:r>
            <a:endParaRPr/>
          </a:p>
        </p:txBody>
      </p:sp>
      <p:sp>
        <p:nvSpPr>
          <p:cNvPr id="113" name="Google Shape;113;g77dbb16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4378949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e4378949d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16a4b0a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16a4b0a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Stanford University, (2015). Stanford biologists crack centuries-od mystery of how cell growth triggers cell division. [Digital image]. https://biox.stanford.edu/highlight/stanford-biologists-crack-centuries-old-mystery-how-cell-growth-triggers-cell-division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1"/>
        <p:cNvGrpSpPr/>
        <p:nvPr/>
      </p:nvGrpSpPr>
      <p:grpSpPr>
        <a:xfrm>
          <a:off x="0" y="0"/>
          <a:ext cx="0" cy="0"/>
          <a:chOff x="0" y="0"/>
          <a:chExt cx="0" cy="0"/>
        </a:xfrm>
      </p:grpSpPr>
      <p:sp>
        <p:nvSpPr>
          <p:cNvPr id="72" name="Google Shape;72;g8f79bdee6e_0_7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8f79bdee6e_0_7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g8f79bdee6e_0_7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4"/>
        <p:cNvGrpSpPr/>
        <p:nvPr/>
      </p:nvGrpSpPr>
      <p:grpSpPr>
        <a:xfrm>
          <a:off x="0" y="0"/>
          <a:ext cx="0" cy="0"/>
          <a:chOff x="0" y="0"/>
          <a:chExt cx="0" cy="0"/>
        </a:xfrm>
      </p:grpSpPr>
      <p:sp>
        <p:nvSpPr>
          <p:cNvPr id="15" name="Google Shape;15;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
        <p:cNvGrpSpPr/>
        <p:nvPr/>
      </p:nvGrpSpPr>
      <p:grpSpPr>
        <a:xfrm>
          <a:off x="0" y="0"/>
          <a:ext cx="0" cy="0"/>
          <a:chOff x="0" y="0"/>
          <a:chExt cx="0" cy="0"/>
        </a:xfrm>
      </p:grpSpPr>
      <p:sp>
        <p:nvSpPr>
          <p:cNvPr id="19" name="Google Shape;19;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5" name="Google Shape;35;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VCjdNxJre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www.cancer.gov/about-cancer/treatment/typ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6hHiWeki9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b820f638b7_3_0"/>
          <p:cNvSpPr txBox="1">
            <a:spLocks noGrp="1"/>
          </p:cNvSpPr>
          <p:nvPr>
            <p:ph type="title"/>
          </p:nvPr>
        </p:nvSpPr>
        <p:spPr>
          <a:xfrm>
            <a:off x="457200" y="320941"/>
            <a:ext cx="3723815"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TIP Chart</a:t>
            </a:r>
            <a:endParaRPr b="1" dirty="0"/>
          </a:p>
        </p:txBody>
      </p:sp>
      <p:graphicFrame>
        <p:nvGraphicFramePr>
          <p:cNvPr id="138" name="Google Shape;138;gb820f638b7_3_0"/>
          <p:cNvGraphicFramePr/>
          <p:nvPr/>
        </p:nvGraphicFramePr>
        <p:xfrm>
          <a:off x="1072200" y="1426700"/>
          <a:ext cx="6898625" cy="2683060"/>
        </p:xfrm>
        <a:graphic>
          <a:graphicData uri="http://schemas.openxmlformats.org/drawingml/2006/table">
            <a:tbl>
              <a:tblPr bandRow="1">
                <a:noFill/>
                <a:tableStyleId>{276AD118-B76B-49F4-9E87-0858A1BF106D}</a:tableStyleId>
              </a:tblPr>
              <a:tblGrid>
                <a:gridCol w="1415100">
                  <a:extLst>
                    <a:ext uri="{9D8B030D-6E8A-4147-A177-3AD203B41FA5}">
                      <a16:colId xmlns:a16="http://schemas.microsoft.com/office/drawing/2014/main" val="20000"/>
                    </a:ext>
                  </a:extLst>
                </a:gridCol>
                <a:gridCol w="2299525">
                  <a:extLst>
                    <a:ext uri="{9D8B030D-6E8A-4147-A177-3AD203B41FA5}">
                      <a16:colId xmlns:a16="http://schemas.microsoft.com/office/drawing/2014/main" val="20001"/>
                    </a:ext>
                  </a:extLst>
                </a:gridCol>
                <a:gridCol w="3184000">
                  <a:extLst>
                    <a:ext uri="{9D8B030D-6E8A-4147-A177-3AD203B41FA5}">
                      <a16:colId xmlns:a16="http://schemas.microsoft.com/office/drawing/2014/main" val="20002"/>
                    </a:ext>
                  </a:extLst>
                </a:gridCol>
              </a:tblGrid>
              <a:tr h="380550">
                <a:tc>
                  <a:txBody>
                    <a:bodyPr/>
                    <a:lstStyle/>
                    <a:p>
                      <a:pPr marL="0" lvl="0" indent="0" algn="ctr" rtl="0">
                        <a:spcBef>
                          <a:spcPts val="0"/>
                        </a:spcBef>
                        <a:spcAft>
                          <a:spcPts val="0"/>
                        </a:spcAft>
                        <a:buNone/>
                      </a:pPr>
                      <a:r>
                        <a:rPr lang="en-US" sz="1200" b="1">
                          <a:solidFill>
                            <a:srgbClr val="FFFFFF"/>
                          </a:solidFill>
                          <a:latin typeface="Calibri"/>
                          <a:ea typeface="Calibri"/>
                          <a:cs typeface="Calibri"/>
                          <a:sym typeface="Calibri"/>
                        </a:rPr>
                        <a:t>Term</a:t>
                      </a:r>
                      <a:endParaRPr sz="1200" b="1">
                        <a:solidFill>
                          <a:srgbClr val="FFFFFF"/>
                        </a:solidFill>
                        <a:latin typeface="Calibri"/>
                        <a:ea typeface="Calibri"/>
                        <a:cs typeface="Calibri"/>
                        <a:sym typeface="Calibri"/>
                      </a:endParaRPr>
                    </a:p>
                  </a:txBody>
                  <a:tcPr marL="73025" marR="73025" marT="73025" marB="73025">
                    <a:solidFill>
                      <a:srgbClr val="3E5C61"/>
                    </a:solidFill>
                  </a:tcPr>
                </a:tc>
                <a:tc>
                  <a:txBody>
                    <a:bodyPr/>
                    <a:lstStyle/>
                    <a:p>
                      <a:pPr marL="0" lvl="0" indent="0" algn="ctr" rtl="0">
                        <a:spcBef>
                          <a:spcPts val="0"/>
                        </a:spcBef>
                        <a:spcAft>
                          <a:spcPts val="0"/>
                        </a:spcAft>
                        <a:buNone/>
                      </a:pPr>
                      <a:r>
                        <a:rPr lang="en-US" sz="1200" b="1">
                          <a:solidFill>
                            <a:srgbClr val="FFFFFF"/>
                          </a:solidFill>
                          <a:latin typeface="Calibri"/>
                          <a:ea typeface="Calibri"/>
                          <a:cs typeface="Calibri"/>
                          <a:sym typeface="Calibri"/>
                        </a:rPr>
                        <a:t>Information</a:t>
                      </a:r>
                      <a:endParaRPr sz="1200" b="1">
                        <a:solidFill>
                          <a:srgbClr val="FFFFFF"/>
                        </a:solidFill>
                        <a:latin typeface="Calibri"/>
                        <a:ea typeface="Calibri"/>
                        <a:cs typeface="Calibri"/>
                        <a:sym typeface="Calibri"/>
                      </a:endParaRPr>
                    </a:p>
                  </a:txBody>
                  <a:tcPr marL="73025" marR="73025" marT="73025" marB="73025">
                    <a:solidFill>
                      <a:srgbClr val="3E5C61"/>
                    </a:solidFill>
                  </a:tcPr>
                </a:tc>
                <a:tc>
                  <a:txBody>
                    <a:bodyPr/>
                    <a:lstStyle/>
                    <a:p>
                      <a:pPr marL="0" lvl="0" indent="0" algn="ctr" rtl="0">
                        <a:spcBef>
                          <a:spcPts val="0"/>
                        </a:spcBef>
                        <a:spcAft>
                          <a:spcPts val="0"/>
                        </a:spcAft>
                        <a:buNone/>
                      </a:pPr>
                      <a:r>
                        <a:rPr lang="en-US" sz="1200" b="1">
                          <a:solidFill>
                            <a:srgbClr val="FFFFFF"/>
                          </a:solidFill>
                          <a:latin typeface="Calibri"/>
                          <a:ea typeface="Calibri"/>
                          <a:cs typeface="Calibri"/>
                          <a:sym typeface="Calibri"/>
                        </a:rPr>
                        <a:t>Picture</a:t>
                      </a:r>
                      <a:endParaRPr sz="1200" b="1">
                        <a:solidFill>
                          <a:srgbClr val="FFFFFF"/>
                        </a:solidFill>
                        <a:latin typeface="Calibri"/>
                        <a:ea typeface="Calibri"/>
                        <a:cs typeface="Calibri"/>
                        <a:sym typeface="Calibri"/>
                      </a:endParaRPr>
                    </a:p>
                  </a:txBody>
                  <a:tcPr marL="73025" marR="73025" marT="73025" marB="73025">
                    <a:solidFill>
                      <a:srgbClr val="3E5C61"/>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US" sz="1200" b="1">
                          <a:solidFill>
                            <a:srgbClr val="910D28"/>
                          </a:solidFill>
                          <a:latin typeface="Calibri"/>
                          <a:ea typeface="Calibri"/>
                          <a:cs typeface="Calibri"/>
                          <a:sym typeface="Calibri"/>
                        </a:rPr>
                        <a:t>Cell cycle</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US" sz="1200" b="1">
                          <a:solidFill>
                            <a:srgbClr val="910D28"/>
                          </a:solidFill>
                          <a:latin typeface="Calibri"/>
                          <a:ea typeface="Calibri"/>
                          <a:cs typeface="Calibri"/>
                          <a:sym typeface="Calibri"/>
                        </a:rPr>
                        <a:t>Cell division</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US" sz="1200" b="1">
                          <a:solidFill>
                            <a:srgbClr val="910D28"/>
                          </a:solidFill>
                          <a:latin typeface="Calibri"/>
                          <a:ea typeface="Calibri"/>
                          <a:cs typeface="Calibri"/>
                          <a:sym typeface="Calibri"/>
                        </a:rPr>
                        <a:t>Mitosis</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US" sz="1200" b="1">
                          <a:solidFill>
                            <a:srgbClr val="910D28"/>
                          </a:solidFill>
                          <a:latin typeface="Calibri"/>
                          <a:ea typeface="Calibri"/>
                          <a:cs typeface="Calibri"/>
                          <a:sym typeface="Calibri"/>
                        </a:rPr>
                        <a:t>Cancer</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US" sz="1200" b="1">
                          <a:solidFill>
                            <a:srgbClr val="910D28"/>
                          </a:solidFill>
                          <a:latin typeface="Calibri"/>
                          <a:ea typeface="Calibri"/>
                          <a:cs typeface="Calibri"/>
                          <a:sym typeface="Calibri"/>
                        </a:rPr>
                        <a:t>Tumor</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US" sz="1200" b="1">
                          <a:solidFill>
                            <a:srgbClr val="910D28"/>
                          </a:solidFill>
                          <a:latin typeface="Calibri"/>
                          <a:ea typeface="Calibri"/>
                          <a:cs typeface="Calibri"/>
                          <a:sym typeface="Calibri"/>
                        </a:rPr>
                        <a:t>Radiation </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n-US" sz="1200" b="1">
                          <a:solidFill>
                            <a:srgbClr val="910D28"/>
                          </a:solidFill>
                          <a:latin typeface="Calibri"/>
                          <a:ea typeface="Calibri"/>
                          <a:cs typeface="Calibri"/>
                          <a:sym typeface="Calibri"/>
                        </a:rPr>
                        <a:t>Chemotherapy</a:t>
                      </a:r>
                      <a:endParaRPr sz="1200" b="1">
                        <a:solidFill>
                          <a:srgbClr val="910D28"/>
                        </a:solidFill>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73025" marB="73025"/>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4" name="Google Shape;144;ge16a4b0ae0_0_10" descr="Explore the cell cycle with the Amoeba Sisters and an important example of when it is not controlled: cancer. We have an Unlectured resource for this topic: https://www.amoebasisters.com/unlectured  Expand video details for table of contents. 👇 Video also mentions cell cycle checkpoints and cell cycle control. &#10;&#10;Table of Contents:&#10;00:00 Intro&#10;1:00 Cell Growth and Cell Reproduction&#10;1:42 Cancer (explaining uncontrolled cell growth)&#10;3:27 Cell Cycle &#10;5:26 Cell Cycle Checkpoints&#10;6:48 Cell Cycle Regulation&#10;8:16 G0 Phase of Cell Cycle&#10;&#10;Vocabulary in this video includes the words apoptosis, G1, S, G2, mitosis, and cytokinesis. Positive regulator proteins such as cyclins and cyclin dependent kinases are briefly mentioned as well as a negative regulator protein p53.&#10;&#10;Positive and negative regulation reference regarding cyclin types and cyclin rise/fall areas [in humans]:&#10;OpenStax, Biology. OpenStax CNX. http://cnx.org/contents/185cbf87-c72e-48f5-b51e-f14f21b5eabd@10.136.&#10;&#10;Are you interested in how blood supply to cancer cells may differ from blood supply to healthy cells? Learn more in this Further Reading: https://www.ncbi.nlm.nih.gov/pmc/articles/PMC2661770/&#10;&#10;&#10;The Amoeba Sisters videos demystify science with humor and relevance. The videos center on Pinky's certification and experience in teaching biology at the high school level. For more information about The Amoeba Sisters, visit: &#10;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Support Us? https://www.amoebasisters.com/support-us&#10;&#10;Our Resources:&#10;Biology Playlist: https://www.youtube.com/playlist?list=PLwL0Myd7Dk1F0iQPGrjehze3eDpco1eVz&#10;GIFs: https://www.amoebasisters.com/gifs.html&#10;Handouts: https://www.amoebasisters.com/handouts.html&#10;Comics: https://www.amoebasisters.com/parameciumparlorcomics&#10;Unlectured Series: https://www.amoebasisters.com/unlectured&#10;&#10;Connect with us!&#10;Website: https://www.AmoebaSisters.com&#10;Twitter: http://www.twitter.com/AmoebaSisters&#10;Facebook: http://www.facebook.com/AmoebaSisters&#10;Tumblr: http://www.amoebasisters.tumblr.com&#10;Pinterest: http://www.pinterest.com/AmoebaSister­s&#10;Instagram: https://www.instagram.com/amoebasistersofficial/&#10;&#10;Visit our Redbubble store at https://www.amoebasisters.com/store&#10;&#10;TIPS FOR VIEWING EDU YOUTUBE VIDEOS:&#10;Want to learn tips for viewing edu YouTube videos including changing the speed, language, viewing the transcript, etc? https://www.amoebasisters.com/pinkys-ed-tech-favorites/10-youtube-tips-from-an-edu-youtuber-duo&#10;&#10;MUSIC:&#10;Music in this video is listed free to use/no attribution required from the YouTube audio library https://www.youtube.com/audiolibrary/music?feature=blog&#10;&#10;COMMUNITY:&#10;We take pride in our AWESOME community, and we welcome feedback and discussion.  However, please remember that this is an education channel. See YouTube's community guidelines and how YouTube handles comments that are reported by the community. We also reserve the right to remove comments.&#10;&#10;TRANSLATIONS:&#10;&#10;Thank you so much to our translators!&#10;Turkish subtitles by Kardelen Ünalleylioğlu&#10;&#10;While we don't allow dubbing of our videos, we do gladly accept subtitle translations from our community. Some translated subtitles on our videos were translated by the community using YouTube's community-contributed subtitle feature. After the feature was discontinued by YouTube, we have another option for submitting translated subtitles here:  https://www.amoebasisters.com/pinkys-ed-tech-favorites/community-contributed-subtitles We want to thank our amazing community for the generosity of their time in continuing to create translated subtitles. If you have a concern about community contributed contributions, please contact us." title="The Cell Cycle (and cancer) [Updated]">
            <a:hlinkClick r:id="rId3"/>
          </p:cNvPr>
          <p:cNvPicPr preferRelativeResize="0"/>
          <p:nvPr/>
        </p:nvPicPr>
        <p:blipFill>
          <a:blip r:embed="rId4">
            <a:alphaModFix/>
          </a:blip>
          <a:stretch>
            <a:fillRect/>
          </a:stretch>
        </p:blipFill>
        <p:spPr>
          <a:xfrm>
            <a:off x="1204485" y="372986"/>
            <a:ext cx="5834903" cy="43975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b820f638b7_1_9"/>
          <p:cNvSpPr txBox="1">
            <a:spLocks noGrp="1"/>
          </p:cNvSpPr>
          <p:nvPr>
            <p:ph type="title"/>
          </p:nvPr>
        </p:nvSpPr>
        <p:spPr>
          <a:xfrm>
            <a:off x="354852" y="0"/>
            <a:ext cx="3767106"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Cancer Treatments</a:t>
            </a:r>
            <a:endParaRPr b="1" dirty="0"/>
          </a:p>
        </p:txBody>
      </p:sp>
      <p:sp>
        <p:nvSpPr>
          <p:cNvPr id="150" name="Google Shape;150;gb820f638b7_1_9"/>
          <p:cNvSpPr txBox="1">
            <a:spLocks noGrp="1"/>
          </p:cNvSpPr>
          <p:nvPr>
            <p:ph type="body" idx="1"/>
          </p:nvPr>
        </p:nvSpPr>
        <p:spPr>
          <a:xfrm>
            <a:off x="92825" y="918250"/>
            <a:ext cx="4123325" cy="4043875"/>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  </a:t>
            </a:r>
            <a:r>
              <a:rPr lang="en-US" u="sng" dirty="0">
                <a:solidFill>
                  <a:schemeClr val="hlink"/>
                </a:solidFill>
                <a:hlinkClick r:id="rId3"/>
              </a:rPr>
              <a:t>National Cancer Institute</a:t>
            </a:r>
            <a:r>
              <a:rPr lang="en-US" dirty="0"/>
              <a:t> </a:t>
            </a:r>
            <a:endParaRPr dirty="0"/>
          </a:p>
          <a:p>
            <a:pPr marL="63500" lvl="0" indent="0" algn="l" rtl="0">
              <a:spcBef>
                <a:spcPts val="520"/>
              </a:spcBef>
              <a:spcAft>
                <a:spcPts val="0"/>
              </a:spcAft>
              <a:buSzPts val="2600"/>
              <a:buNone/>
            </a:pPr>
            <a:r>
              <a:rPr lang="en-US" dirty="0"/>
              <a:t>1. </a:t>
            </a:r>
            <a:r>
              <a:rPr lang="en-US" sz="2400" dirty="0"/>
              <a:t>Biomarker testing</a:t>
            </a:r>
            <a:br>
              <a:rPr lang="en-US" sz="2400" dirty="0"/>
            </a:br>
            <a:r>
              <a:rPr lang="en-US" sz="2400" dirty="0"/>
              <a:t>2. Chemotherapy</a:t>
            </a:r>
            <a:br>
              <a:rPr lang="en-US" sz="2400" dirty="0"/>
            </a:br>
            <a:r>
              <a:rPr lang="en-US" sz="2400" dirty="0"/>
              <a:t>3. Hormone therapy</a:t>
            </a:r>
            <a:br>
              <a:rPr lang="en-US" sz="2400" dirty="0"/>
            </a:br>
            <a:r>
              <a:rPr lang="en-US" sz="2400" dirty="0"/>
              <a:t>4. Immunotherapy</a:t>
            </a:r>
            <a:br>
              <a:rPr lang="en-US" sz="2400" dirty="0"/>
            </a:br>
            <a:r>
              <a:rPr lang="en-US" sz="2400" dirty="0"/>
              <a:t>5. Radiation</a:t>
            </a:r>
            <a:br>
              <a:rPr lang="en-US" sz="2400" dirty="0"/>
            </a:br>
            <a:r>
              <a:rPr lang="en-US" sz="2400" dirty="0"/>
              <a:t>6. Stem cell transplant</a:t>
            </a:r>
            <a:br>
              <a:rPr lang="en-US" sz="2400" dirty="0"/>
            </a:br>
            <a:r>
              <a:rPr lang="en-US" sz="2400" dirty="0"/>
              <a:t>7. Surgery</a:t>
            </a:r>
            <a:br>
              <a:rPr lang="en-US" sz="2400" dirty="0"/>
            </a:br>
            <a:r>
              <a:rPr lang="en-US" sz="2400" dirty="0"/>
              <a:t>8. Targeted therapy</a:t>
            </a:r>
            <a:endParaRPr sz="2400" dirty="0"/>
          </a:p>
        </p:txBody>
      </p:sp>
      <p:pic>
        <p:nvPicPr>
          <p:cNvPr id="151" name="Google Shape;151;gb820f638b7_1_9"/>
          <p:cNvPicPr preferRelativeResize="0"/>
          <p:nvPr/>
        </p:nvPicPr>
        <p:blipFill>
          <a:blip r:embed="rId4">
            <a:alphaModFix/>
          </a:blip>
          <a:stretch>
            <a:fillRect/>
          </a:stretch>
        </p:blipFill>
        <p:spPr>
          <a:xfrm>
            <a:off x="4327200" y="626659"/>
            <a:ext cx="4816800" cy="4043875"/>
          </a:xfrm>
          <a:prstGeom prst="rect">
            <a:avLst/>
          </a:prstGeom>
          <a:noFill/>
          <a:ln>
            <a:noFill/>
          </a:ln>
        </p:spPr>
      </p:pic>
      <p:pic>
        <p:nvPicPr>
          <p:cNvPr id="152" name="Google Shape;152;gb820f638b7_1_9"/>
          <p:cNvPicPr preferRelativeResize="0"/>
          <p:nvPr/>
        </p:nvPicPr>
        <p:blipFill>
          <a:blip r:embed="rId5">
            <a:alphaModFix/>
          </a:blip>
          <a:stretch>
            <a:fillRect/>
          </a:stretch>
        </p:blipFill>
        <p:spPr>
          <a:xfrm>
            <a:off x="7504975" y="3504475"/>
            <a:ext cx="1639026" cy="1639026"/>
          </a:xfrm>
          <a:prstGeom prst="rect">
            <a:avLst/>
          </a:prstGeom>
          <a:noFill/>
          <a:ln>
            <a:noFill/>
          </a:ln>
        </p:spPr>
      </p:pic>
      <p:sp>
        <p:nvSpPr>
          <p:cNvPr id="153" name="Google Shape;153;gb820f638b7_1_9"/>
          <p:cNvSpPr txBox="1"/>
          <p:nvPr/>
        </p:nvSpPr>
        <p:spPr>
          <a:xfrm>
            <a:off x="92824" y="4670534"/>
            <a:ext cx="2962533"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t>https://www.cancer.gov/about-cancer/treatment/types</a:t>
            </a:r>
            <a:endParaRPr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b820f638b7_1_0"/>
          <p:cNvSpPr txBox="1">
            <a:spLocks noGrp="1"/>
          </p:cNvSpPr>
          <p:nvPr>
            <p:ph type="title"/>
          </p:nvPr>
        </p:nvSpPr>
        <p:spPr>
          <a:xfrm>
            <a:off x="690200" y="397375"/>
            <a:ext cx="2063100" cy="6585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Mind Map</a:t>
            </a:r>
            <a:endParaRPr/>
          </a:p>
        </p:txBody>
      </p:sp>
      <p:sp>
        <p:nvSpPr>
          <p:cNvPr id="159" name="Google Shape;159;gb820f638b7_1_0"/>
          <p:cNvSpPr txBox="1">
            <a:spLocks noGrp="1"/>
          </p:cNvSpPr>
          <p:nvPr>
            <p:ph type="body" idx="1"/>
          </p:nvPr>
        </p:nvSpPr>
        <p:spPr>
          <a:xfrm>
            <a:off x="228600" y="1206750"/>
            <a:ext cx="5950200" cy="924600"/>
          </a:xfrm>
          <a:prstGeom prst="rect">
            <a:avLst/>
          </a:prstGeom>
        </p:spPr>
        <p:txBody>
          <a:bodyPr spcFirstLastPara="1" wrap="square" lIns="91425" tIns="45700" rIns="91425" bIns="45700" anchor="t" anchorCtr="0">
            <a:noAutofit/>
          </a:bodyPr>
          <a:lstStyle/>
          <a:p>
            <a:pPr marL="457200" lvl="0" indent="0" algn="l" rtl="0">
              <a:spcBef>
                <a:spcPts val="520"/>
              </a:spcBef>
              <a:spcAft>
                <a:spcPts val="0"/>
              </a:spcAft>
              <a:buNone/>
            </a:pPr>
            <a:r>
              <a:rPr lang="en-US" sz="1800" dirty="0"/>
              <a:t>With Jane Cooke Wright in the center of your map, use lines, arrows, images, and the words below to represent connections between ideas. </a:t>
            </a:r>
            <a:endParaRPr sz="1800" dirty="0"/>
          </a:p>
          <a:p>
            <a:pPr marL="0" lvl="0" indent="0" algn="l" rtl="0">
              <a:spcBef>
                <a:spcPts val="520"/>
              </a:spcBef>
              <a:spcAft>
                <a:spcPts val="0"/>
              </a:spcAft>
              <a:buNone/>
            </a:pPr>
            <a:endParaRPr dirty="0"/>
          </a:p>
        </p:txBody>
      </p:sp>
      <p:pic>
        <p:nvPicPr>
          <p:cNvPr id="160" name="Google Shape;160;gb820f638b7_1_0"/>
          <p:cNvPicPr preferRelativeResize="0"/>
          <p:nvPr/>
        </p:nvPicPr>
        <p:blipFill rotWithShape="1">
          <a:blip r:embed="rId3">
            <a:alphaModFix/>
          </a:blip>
          <a:srcRect b="18752"/>
          <a:stretch/>
        </p:blipFill>
        <p:spPr>
          <a:xfrm>
            <a:off x="6321025" y="458375"/>
            <a:ext cx="1992673" cy="1618975"/>
          </a:xfrm>
          <a:prstGeom prst="rect">
            <a:avLst/>
          </a:prstGeom>
          <a:noFill/>
          <a:ln>
            <a:noFill/>
          </a:ln>
        </p:spPr>
      </p:pic>
      <p:graphicFrame>
        <p:nvGraphicFramePr>
          <p:cNvPr id="161" name="Google Shape;161;gb820f638b7_1_0"/>
          <p:cNvGraphicFramePr/>
          <p:nvPr>
            <p:extLst>
              <p:ext uri="{D42A27DB-BD31-4B8C-83A1-F6EECF244321}">
                <p14:modId xmlns:p14="http://schemas.microsoft.com/office/powerpoint/2010/main" val="1041682272"/>
              </p:ext>
            </p:extLst>
          </p:nvPr>
        </p:nvGraphicFramePr>
        <p:xfrm>
          <a:off x="646056" y="2323689"/>
          <a:ext cx="7763600" cy="1723425"/>
        </p:xfrm>
        <a:graphic>
          <a:graphicData uri="http://schemas.openxmlformats.org/drawingml/2006/table">
            <a:tbl>
              <a:tblPr>
                <a:noFill/>
                <a:tableStyleId>{9A85D62F-2AB9-4DD0-95BA-0496D74954C8}</a:tableStyleId>
              </a:tblPr>
              <a:tblGrid>
                <a:gridCol w="2612825">
                  <a:extLst>
                    <a:ext uri="{9D8B030D-6E8A-4147-A177-3AD203B41FA5}">
                      <a16:colId xmlns:a16="http://schemas.microsoft.com/office/drawing/2014/main" val="20000"/>
                    </a:ext>
                  </a:extLst>
                </a:gridCol>
                <a:gridCol w="2612825">
                  <a:extLst>
                    <a:ext uri="{9D8B030D-6E8A-4147-A177-3AD203B41FA5}">
                      <a16:colId xmlns:a16="http://schemas.microsoft.com/office/drawing/2014/main" val="20001"/>
                    </a:ext>
                  </a:extLst>
                </a:gridCol>
                <a:gridCol w="2537950">
                  <a:extLst>
                    <a:ext uri="{9D8B030D-6E8A-4147-A177-3AD203B41FA5}">
                      <a16:colId xmlns:a16="http://schemas.microsoft.com/office/drawing/2014/main" val="20002"/>
                    </a:ext>
                  </a:extLst>
                </a:gridCol>
              </a:tblGrid>
              <a:tr h="1723425">
                <a:tc>
                  <a:txBody>
                    <a:bodyPr/>
                    <a:lstStyle/>
                    <a:p>
                      <a:pPr marL="457200" lvl="0" indent="-336550" algn="l" rtl="0">
                        <a:spcBef>
                          <a:spcPts val="520"/>
                        </a:spcBef>
                        <a:spcAft>
                          <a:spcPts val="0"/>
                        </a:spcAft>
                        <a:buClr>
                          <a:schemeClr val="accent4"/>
                        </a:buClr>
                        <a:buSzPts val="1700"/>
                        <a:buChar char="•"/>
                      </a:pPr>
                      <a:r>
                        <a:rPr lang="en-US" sz="1700" dirty="0">
                          <a:solidFill>
                            <a:schemeClr val="dk1"/>
                          </a:solidFill>
                          <a:latin typeface="Calibri"/>
                          <a:ea typeface="Calibri"/>
                          <a:cs typeface="Calibri"/>
                          <a:sym typeface="Calibri"/>
                        </a:rPr>
                        <a:t>Biomarker Testing</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dirty="0">
                          <a:solidFill>
                            <a:schemeClr val="dk1"/>
                          </a:solidFill>
                          <a:latin typeface="Calibri"/>
                          <a:ea typeface="Calibri"/>
                          <a:cs typeface="Calibri"/>
                          <a:sym typeface="Calibri"/>
                        </a:rPr>
                        <a:t>Cancer</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dirty="0">
                          <a:solidFill>
                            <a:schemeClr val="dk1"/>
                          </a:solidFill>
                          <a:latin typeface="Calibri"/>
                          <a:ea typeface="Calibri"/>
                          <a:cs typeface="Calibri"/>
                          <a:sym typeface="Calibri"/>
                        </a:rPr>
                        <a:t>Cell Division</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dirty="0">
                          <a:solidFill>
                            <a:schemeClr val="dk1"/>
                          </a:solidFill>
                          <a:latin typeface="Calibri"/>
                          <a:ea typeface="Calibri"/>
                          <a:cs typeface="Calibri"/>
                          <a:sym typeface="Calibri"/>
                        </a:rPr>
                        <a:t>Tumor</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dirty="0">
                          <a:solidFill>
                            <a:schemeClr val="dk1"/>
                          </a:solidFill>
                          <a:latin typeface="Calibri"/>
                          <a:ea typeface="Calibri"/>
                          <a:cs typeface="Calibri"/>
                          <a:sym typeface="Calibri"/>
                        </a:rPr>
                        <a:t>Trailblazer </a:t>
                      </a:r>
                      <a:endParaRPr sz="500" dirty="0"/>
                    </a:p>
                  </a:txBody>
                  <a:tcPr marL="91425" marR="91425" marT="91425" marB="91425">
                    <a:lnL w="9525" cap="flat" cmpd="sng">
                      <a:solidFill>
                        <a:srgbClr val="BED7D3"/>
                      </a:solidFill>
                      <a:prstDash val="solid"/>
                      <a:round/>
                      <a:headEnd type="none" w="sm" len="sm"/>
                      <a:tailEnd type="none" w="sm" len="sm"/>
                    </a:lnL>
                    <a:lnR w="9525" cap="flat" cmpd="sng">
                      <a:solidFill>
                        <a:srgbClr val="BED7D3"/>
                      </a:solidFill>
                      <a:prstDash val="solid"/>
                      <a:round/>
                      <a:headEnd type="none" w="sm" len="sm"/>
                      <a:tailEnd type="none" w="sm" len="sm"/>
                    </a:lnR>
                    <a:lnT w="9525" cap="flat" cmpd="sng">
                      <a:solidFill>
                        <a:srgbClr val="BED7D3"/>
                      </a:solidFill>
                      <a:prstDash val="solid"/>
                      <a:round/>
                      <a:headEnd type="none" w="sm" len="sm"/>
                      <a:tailEnd type="none" w="sm" len="sm"/>
                    </a:lnT>
                    <a:lnB w="9525" cap="flat" cmpd="sng">
                      <a:solidFill>
                        <a:srgbClr val="BED7D3"/>
                      </a:solidFill>
                      <a:prstDash val="solid"/>
                      <a:round/>
                      <a:headEnd type="none" w="sm" len="sm"/>
                      <a:tailEnd type="none" w="sm" len="sm"/>
                    </a:lnB>
                  </a:tcPr>
                </a:tc>
                <a:tc>
                  <a:txBody>
                    <a:bodyPr/>
                    <a:lstStyle/>
                    <a:p>
                      <a:pPr marL="457200" lvl="0" indent="-336550" algn="l" rtl="0">
                        <a:spcBef>
                          <a:spcPts val="520"/>
                        </a:spcBef>
                        <a:spcAft>
                          <a:spcPts val="0"/>
                        </a:spcAft>
                        <a:buClr>
                          <a:schemeClr val="accent4"/>
                        </a:buClr>
                        <a:buSzPts val="1700"/>
                        <a:buChar char="•"/>
                      </a:pPr>
                      <a:r>
                        <a:rPr lang="en-US" sz="1700">
                          <a:solidFill>
                            <a:schemeClr val="dk1"/>
                          </a:solidFill>
                          <a:latin typeface="Calibri"/>
                          <a:ea typeface="Calibri"/>
                          <a:cs typeface="Calibri"/>
                          <a:sym typeface="Calibri"/>
                        </a:rPr>
                        <a:t>Chemotherapy</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a:solidFill>
                            <a:schemeClr val="dk1"/>
                          </a:solidFill>
                          <a:latin typeface="Calibri"/>
                          <a:ea typeface="Calibri"/>
                          <a:cs typeface="Calibri"/>
                          <a:sym typeface="Calibri"/>
                        </a:rPr>
                        <a:t>Hormone therapy</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a:solidFill>
                            <a:schemeClr val="dk1"/>
                          </a:solidFill>
                          <a:latin typeface="Calibri"/>
                          <a:ea typeface="Calibri"/>
                          <a:cs typeface="Calibri"/>
                          <a:sym typeface="Calibri"/>
                        </a:rPr>
                        <a:t>Immunotherapy</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a:solidFill>
                            <a:schemeClr val="dk1"/>
                          </a:solidFill>
                          <a:latin typeface="Calibri"/>
                          <a:ea typeface="Calibri"/>
                          <a:cs typeface="Calibri"/>
                          <a:sym typeface="Calibri"/>
                        </a:rPr>
                        <a:t>Mitosis</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a:solidFill>
                            <a:schemeClr val="dk1"/>
                          </a:solidFill>
                          <a:latin typeface="Calibri"/>
                          <a:ea typeface="Calibri"/>
                          <a:cs typeface="Calibri"/>
                          <a:sym typeface="Calibri"/>
                        </a:rPr>
                        <a:t>Targeted Therapy </a:t>
                      </a:r>
                      <a:endParaRPr sz="500">
                        <a:solidFill>
                          <a:schemeClr val="dk1"/>
                        </a:solidFill>
                      </a:endParaRPr>
                    </a:p>
                    <a:p>
                      <a:pPr marL="0" lvl="0" indent="0" algn="l" rtl="0">
                        <a:spcBef>
                          <a:spcPts val="0"/>
                        </a:spcBef>
                        <a:spcAft>
                          <a:spcPts val="0"/>
                        </a:spcAft>
                        <a:buNone/>
                      </a:pPr>
                      <a:endParaRPr/>
                    </a:p>
                  </a:txBody>
                  <a:tcPr marL="91425" marR="91425" marT="91425" marB="91425">
                    <a:lnL w="9525" cap="flat" cmpd="sng">
                      <a:solidFill>
                        <a:srgbClr val="BED7D3"/>
                      </a:solidFill>
                      <a:prstDash val="solid"/>
                      <a:round/>
                      <a:headEnd type="none" w="sm" len="sm"/>
                      <a:tailEnd type="none" w="sm" len="sm"/>
                    </a:lnL>
                    <a:lnR w="9525" cap="flat" cmpd="sng">
                      <a:solidFill>
                        <a:srgbClr val="BED7D3"/>
                      </a:solidFill>
                      <a:prstDash val="solid"/>
                      <a:round/>
                      <a:headEnd type="none" w="sm" len="sm"/>
                      <a:tailEnd type="none" w="sm" len="sm"/>
                    </a:lnR>
                    <a:lnT w="9525" cap="flat" cmpd="sng">
                      <a:solidFill>
                        <a:srgbClr val="BED7D3"/>
                      </a:solidFill>
                      <a:prstDash val="solid"/>
                      <a:round/>
                      <a:headEnd type="none" w="sm" len="sm"/>
                      <a:tailEnd type="none" w="sm" len="sm"/>
                    </a:lnT>
                    <a:lnB w="9525" cap="flat" cmpd="sng">
                      <a:solidFill>
                        <a:srgbClr val="BED7D3"/>
                      </a:solidFill>
                      <a:prstDash val="solid"/>
                      <a:round/>
                      <a:headEnd type="none" w="sm" len="sm"/>
                      <a:tailEnd type="none" w="sm" len="sm"/>
                    </a:lnB>
                  </a:tcPr>
                </a:tc>
                <a:tc>
                  <a:txBody>
                    <a:bodyPr/>
                    <a:lstStyle/>
                    <a:p>
                      <a:pPr marL="457200" lvl="0" indent="-336550" algn="l" rtl="0">
                        <a:spcBef>
                          <a:spcPts val="520"/>
                        </a:spcBef>
                        <a:spcAft>
                          <a:spcPts val="0"/>
                        </a:spcAft>
                        <a:buClr>
                          <a:schemeClr val="accent4"/>
                        </a:buClr>
                        <a:buSzPts val="1700"/>
                        <a:buChar char="•"/>
                      </a:pPr>
                      <a:r>
                        <a:rPr lang="en-US" sz="1700" dirty="0">
                          <a:solidFill>
                            <a:schemeClr val="dk1"/>
                          </a:solidFill>
                          <a:latin typeface="Calibri"/>
                          <a:ea typeface="Calibri"/>
                          <a:cs typeface="Calibri"/>
                          <a:sym typeface="Calibri"/>
                        </a:rPr>
                        <a:t>Oncology</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dirty="0">
                          <a:solidFill>
                            <a:schemeClr val="dk1"/>
                          </a:solidFill>
                          <a:latin typeface="Calibri"/>
                          <a:ea typeface="Calibri"/>
                          <a:cs typeface="Calibri"/>
                          <a:sym typeface="Calibri"/>
                        </a:rPr>
                        <a:t>Radiation</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dirty="0">
                          <a:solidFill>
                            <a:schemeClr val="dk1"/>
                          </a:solidFill>
                          <a:latin typeface="Calibri"/>
                          <a:ea typeface="Calibri"/>
                          <a:cs typeface="Calibri"/>
                          <a:sym typeface="Calibri"/>
                        </a:rPr>
                        <a:t>Stem Cell Transplant</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accent4"/>
                        </a:buClr>
                        <a:buSzPts val="1700"/>
                        <a:buChar char="•"/>
                      </a:pPr>
                      <a:r>
                        <a:rPr lang="en-US" sz="1700" dirty="0">
                          <a:solidFill>
                            <a:schemeClr val="dk1"/>
                          </a:solidFill>
                          <a:latin typeface="Calibri"/>
                          <a:ea typeface="Calibri"/>
                          <a:cs typeface="Calibri"/>
                          <a:sym typeface="Calibri"/>
                        </a:rPr>
                        <a:t>Surgery</a:t>
                      </a:r>
                      <a:endParaRPr sz="1500" dirty="0"/>
                    </a:p>
                  </a:txBody>
                  <a:tcPr marL="91425" marR="91425" marT="91425" marB="91425">
                    <a:lnL w="9525" cap="flat" cmpd="sng">
                      <a:solidFill>
                        <a:srgbClr val="BED7D3"/>
                      </a:solidFill>
                      <a:prstDash val="solid"/>
                      <a:round/>
                      <a:headEnd type="none" w="sm" len="sm"/>
                      <a:tailEnd type="none" w="sm" len="sm"/>
                    </a:lnL>
                    <a:lnR w="9525" cap="flat" cmpd="sng">
                      <a:solidFill>
                        <a:srgbClr val="BED7D3"/>
                      </a:solidFill>
                      <a:prstDash val="solid"/>
                      <a:round/>
                      <a:headEnd type="none" w="sm" len="sm"/>
                      <a:tailEnd type="none" w="sm" len="sm"/>
                    </a:lnR>
                    <a:lnT w="9525" cap="flat" cmpd="sng">
                      <a:solidFill>
                        <a:srgbClr val="BED7D3"/>
                      </a:solidFill>
                      <a:prstDash val="solid"/>
                      <a:round/>
                      <a:headEnd type="none" w="sm" len="sm"/>
                      <a:tailEnd type="none" w="sm" len="sm"/>
                    </a:lnT>
                    <a:lnB w="9525" cap="flat" cmpd="sng">
                      <a:solidFill>
                        <a:srgbClr val="BED7D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ctrTitle"/>
          </p:nvPr>
        </p:nvSpPr>
        <p:spPr>
          <a:xfrm>
            <a:off x="566725" y="31115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sz="4800" b="1" dirty="0"/>
              <a:t>Woman Crush Wednesday: Jane Cooke Wright</a:t>
            </a:r>
            <a:endParaRPr sz="4800" b="1" dirty="0"/>
          </a:p>
        </p:txBody>
      </p:sp>
      <p:sp>
        <p:nvSpPr>
          <p:cNvPr id="84" name="Google Shape;84;p2"/>
          <p:cNvSpPr txBox="1">
            <a:spLocks noGrp="1"/>
          </p:cNvSpPr>
          <p:nvPr>
            <p:ph type="subTitle" idx="1"/>
          </p:nvPr>
        </p:nvSpPr>
        <p:spPr>
          <a:xfrm>
            <a:off x="566725" y="1565027"/>
            <a:ext cx="4790398" cy="94169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sz="3200" b="1" dirty="0"/>
              <a:t>Understanding Mitosis</a:t>
            </a:r>
            <a:endParaRPr sz="3200" b="1" dirty="0"/>
          </a:p>
        </p:txBody>
      </p:sp>
      <p:pic>
        <p:nvPicPr>
          <p:cNvPr id="85" name="Google Shape;85;p2"/>
          <p:cNvPicPr preferRelativeResize="0"/>
          <p:nvPr/>
        </p:nvPicPr>
        <p:blipFill>
          <a:blip r:embed="rId3">
            <a:alphaModFix/>
          </a:blip>
          <a:stretch>
            <a:fillRect/>
          </a:stretch>
        </p:blipFill>
        <p:spPr>
          <a:xfrm>
            <a:off x="4029666" y="2326990"/>
            <a:ext cx="3502896" cy="2371133"/>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8f79bdee6e_0_11"/>
          <p:cNvSpPr txBox="1">
            <a:spLocks noGrp="1"/>
          </p:cNvSpPr>
          <p:nvPr>
            <p:ph type="title"/>
          </p:nvPr>
        </p:nvSpPr>
        <p:spPr>
          <a:xfrm>
            <a:off x="442065" y="539812"/>
            <a:ext cx="5372258"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Questions</a:t>
            </a:r>
            <a:endParaRPr b="1" dirty="0"/>
          </a:p>
        </p:txBody>
      </p:sp>
      <p:sp>
        <p:nvSpPr>
          <p:cNvPr id="91" name="Google Shape;91;g8f79bdee6e_0_11"/>
          <p:cNvSpPr txBox="1">
            <a:spLocks noGrp="1"/>
          </p:cNvSpPr>
          <p:nvPr>
            <p:ph type="body" idx="1"/>
          </p:nvPr>
        </p:nvSpPr>
        <p:spPr>
          <a:xfrm>
            <a:off x="530351" y="1861384"/>
            <a:ext cx="7900139" cy="1132200"/>
          </a:xfrm>
          <a:prstGeom prst="rect">
            <a:avLst/>
          </a:prstGeom>
          <a:noFill/>
          <a:ln>
            <a:noFill/>
          </a:ln>
        </p:spPr>
        <p:txBody>
          <a:bodyPr spcFirstLastPara="1" wrap="square" lIns="45700" tIns="45700" rIns="45700" bIns="45700" anchor="t" anchorCtr="0">
            <a:noAutofit/>
          </a:bodyPr>
          <a:lstStyle/>
          <a:p>
            <a:pPr marL="457200" lvl="0" indent="-457200" algn="l" rtl="0">
              <a:lnSpc>
                <a:spcPct val="100000"/>
              </a:lnSpc>
              <a:spcBef>
                <a:spcPts val="520"/>
              </a:spcBef>
              <a:spcAft>
                <a:spcPts val="0"/>
              </a:spcAft>
              <a:buSzPts val="2600"/>
              <a:buFont typeface="Arial"/>
              <a:buChar char="•"/>
            </a:pPr>
            <a:r>
              <a:rPr lang="en-US" dirty="0"/>
              <a:t>What role does mitosis play in  cancer?</a:t>
            </a:r>
            <a:endParaRPr dirty="0"/>
          </a:p>
          <a:p>
            <a:pPr marL="457200" lvl="0" indent="-457200" algn="l" rtl="0">
              <a:lnSpc>
                <a:spcPct val="100000"/>
              </a:lnSpc>
              <a:spcBef>
                <a:spcPts val="520"/>
              </a:spcBef>
              <a:spcAft>
                <a:spcPts val="0"/>
              </a:spcAft>
              <a:buSzPts val="2600"/>
              <a:buChar char="•"/>
            </a:pPr>
            <a:r>
              <a:rPr lang="en-US" dirty="0"/>
              <a:t>How have women in history shaped science today?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8039035fe8_0_0"/>
          <p:cNvSpPr txBox="1">
            <a:spLocks noGrp="1"/>
          </p:cNvSpPr>
          <p:nvPr>
            <p:ph type="title"/>
          </p:nvPr>
        </p:nvSpPr>
        <p:spPr>
          <a:xfrm>
            <a:off x="530351" y="353778"/>
            <a:ext cx="5350187"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Lesson Objectives</a:t>
            </a:r>
            <a:endParaRPr b="1" dirty="0"/>
          </a:p>
        </p:txBody>
      </p:sp>
      <p:sp>
        <p:nvSpPr>
          <p:cNvPr id="97" name="Google Shape;97;g8039035fe8_0_0"/>
          <p:cNvSpPr txBox="1">
            <a:spLocks noGrp="1"/>
          </p:cNvSpPr>
          <p:nvPr>
            <p:ph type="body" idx="1"/>
          </p:nvPr>
        </p:nvSpPr>
        <p:spPr>
          <a:xfrm>
            <a:off x="530351" y="1571297"/>
            <a:ext cx="8322703" cy="1455681"/>
          </a:xfrm>
          <a:prstGeom prst="rect">
            <a:avLst/>
          </a:prstGeom>
          <a:noFill/>
          <a:ln>
            <a:noFill/>
          </a:ln>
        </p:spPr>
        <p:txBody>
          <a:bodyPr spcFirstLastPara="1" wrap="square" lIns="45700" tIns="45700" rIns="45700" bIns="45700" anchor="t" anchorCtr="0">
            <a:noAutofit/>
          </a:bodyPr>
          <a:lstStyle/>
          <a:p>
            <a:pPr marL="520700" lvl="0" indent="-457200" algn="l" rtl="0">
              <a:lnSpc>
                <a:spcPct val="100000"/>
              </a:lnSpc>
              <a:spcBef>
                <a:spcPts val="520"/>
              </a:spcBef>
              <a:spcAft>
                <a:spcPts val="0"/>
              </a:spcAft>
              <a:buSzPts val="2600"/>
              <a:buFont typeface="Arial" panose="020B0604020202020204" pitchFamily="34" charset="0"/>
              <a:buChar char="•"/>
            </a:pPr>
            <a:r>
              <a:rPr lang="en-US" dirty="0"/>
              <a:t>Analyze the role that mitosis plays in cancer.</a:t>
            </a: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US" dirty="0"/>
              <a:t>Identify the contributions of Jane Cooke Wright to science.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779b2e807f_0_10"/>
          <p:cNvSpPr txBox="1">
            <a:spLocks noGrp="1"/>
          </p:cNvSpPr>
          <p:nvPr>
            <p:ph type="title"/>
          </p:nvPr>
        </p:nvSpPr>
        <p:spPr>
          <a:xfrm>
            <a:off x="457200" y="275818"/>
            <a:ext cx="3276074"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Trailblazer </a:t>
            </a:r>
            <a:endParaRPr b="1" dirty="0"/>
          </a:p>
        </p:txBody>
      </p:sp>
      <p:sp>
        <p:nvSpPr>
          <p:cNvPr id="103" name="Google Shape;103;g779b2e807f_0_10"/>
          <p:cNvSpPr txBox="1">
            <a:spLocks noGrp="1"/>
          </p:cNvSpPr>
          <p:nvPr>
            <p:ph type="body" idx="1"/>
          </p:nvPr>
        </p:nvSpPr>
        <p:spPr>
          <a:xfrm>
            <a:off x="403597" y="1205668"/>
            <a:ext cx="5145865" cy="1878067"/>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AutoNum type="arabicPeriod"/>
            </a:pPr>
            <a:r>
              <a:rPr lang="en-US" sz="2400" dirty="0"/>
              <a:t>How would you define the word </a:t>
            </a:r>
            <a:r>
              <a:rPr lang="en-US" sz="2400" u="sng" dirty="0"/>
              <a:t>trailblazer</a:t>
            </a:r>
            <a:r>
              <a:rPr lang="en-US" sz="2400" dirty="0"/>
              <a:t>?</a:t>
            </a:r>
            <a:endParaRPr sz="2400" dirty="0"/>
          </a:p>
          <a:p>
            <a:pPr marL="457200" lvl="0" indent="-381000" algn="l" rtl="0">
              <a:lnSpc>
                <a:spcPct val="100000"/>
              </a:lnSpc>
              <a:spcBef>
                <a:spcPts val="0"/>
              </a:spcBef>
              <a:spcAft>
                <a:spcPts val="0"/>
              </a:spcAft>
              <a:buSzPts val="2400"/>
              <a:buAutoNum type="arabicPeriod"/>
            </a:pPr>
            <a:r>
              <a:rPr lang="en-US" sz="2400" dirty="0"/>
              <a:t>Can you think of any trailblazers?</a:t>
            </a:r>
            <a:endParaRPr sz="2400" dirty="0"/>
          </a:p>
          <a:p>
            <a:pPr marL="457200" lvl="0" indent="-381000" algn="l" rtl="0">
              <a:lnSpc>
                <a:spcPct val="100000"/>
              </a:lnSpc>
              <a:spcBef>
                <a:spcPts val="0"/>
              </a:spcBef>
              <a:spcAft>
                <a:spcPts val="0"/>
              </a:spcAft>
              <a:buSzPts val="2400"/>
              <a:buAutoNum type="arabicPeriod"/>
            </a:pPr>
            <a:r>
              <a:rPr lang="en-US" sz="2400" dirty="0"/>
              <a:t>What makes them a trailblazer?</a:t>
            </a:r>
            <a:endParaRPr sz="2400" dirty="0"/>
          </a:p>
        </p:txBody>
      </p:sp>
      <p:pic>
        <p:nvPicPr>
          <p:cNvPr id="4" name="Picture 3">
            <a:extLst>
              <a:ext uri="{FF2B5EF4-FFF2-40B4-BE49-F238E27FC236}">
                <a16:creationId xmlns:a16="http://schemas.microsoft.com/office/drawing/2014/main" id="{B1E1C569-6EEF-4E70-84D4-BC93061F710B}"/>
              </a:ext>
            </a:extLst>
          </p:cNvPr>
          <p:cNvPicPr>
            <a:picLocks noChangeAspect="1"/>
          </p:cNvPicPr>
          <p:nvPr/>
        </p:nvPicPr>
        <p:blipFill>
          <a:blip r:embed="rId3"/>
          <a:stretch>
            <a:fillRect/>
          </a:stretch>
        </p:blipFill>
        <p:spPr>
          <a:xfrm>
            <a:off x="5934141" y="1281901"/>
            <a:ext cx="2661218" cy="19451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428024" y="140053"/>
            <a:ext cx="5805661"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600"/>
              <a:buFont typeface="Calibri"/>
              <a:buNone/>
            </a:pPr>
            <a:r>
              <a:rPr lang="en-US" b="1" dirty="0"/>
              <a:t>Let’s Meet a Real Life Trailblazer!</a:t>
            </a:r>
            <a:endParaRPr b="1" dirty="0"/>
          </a:p>
        </p:txBody>
      </p:sp>
      <p:pic>
        <p:nvPicPr>
          <p:cNvPr id="110" name="Google Shape;110;p4" descr="Beginning at the 2011 ASCO Annual Meeting, the annual Young Investigator Award (YIA), sponsored by members of the ASCO and Conquer Cancer Foundation Boards of Directors, will be named in honor of Dr. Jane C. Wright. Dr. Wright is one of seven founding members of ASCO (the only woman among the founders) and the Society's first Secretary/Treasurer, as well as a chemotherapy pioneer and renowned researcher. The Jane C. Wright, MD, Young Investigator Award Supported by ASCO and Conquer Cancer Foundation Boards of Directors recognizes Dr. Wright's leadership at ASCO, her contributions to the field of oncology, and her dedication and passion for finding a cure for cancer." title="Paying Tribute to ASCO Founder Jane C. Wright, MD">
            <a:hlinkClick r:id="rId3"/>
          </p:cNvPr>
          <p:cNvPicPr preferRelativeResize="0"/>
          <p:nvPr/>
        </p:nvPicPr>
        <p:blipFill>
          <a:blip r:embed="rId4">
            <a:alphaModFix/>
          </a:blip>
          <a:stretch>
            <a:fillRect/>
          </a:stretch>
        </p:blipFill>
        <p:spPr>
          <a:xfrm>
            <a:off x="879716" y="1084668"/>
            <a:ext cx="5209106" cy="37792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7dbb16b6e_0_14"/>
          <p:cNvSpPr txBox="1">
            <a:spLocks noGrp="1"/>
          </p:cNvSpPr>
          <p:nvPr>
            <p:ph type="title"/>
          </p:nvPr>
        </p:nvSpPr>
        <p:spPr>
          <a:xfrm>
            <a:off x="457200" y="227658"/>
            <a:ext cx="4310292" cy="523569"/>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b="1" dirty="0"/>
              <a:t>Dr. Jane Cooke Wright </a:t>
            </a:r>
            <a:endParaRPr b="1" dirty="0"/>
          </a:p>
        </p:txBody>
      </p:sp>
      <p:sp>
        <p:nvSpPr>
          <p:cNvPr id="116" name="Google Shape;116;g77dbb16b6e_0_14"/>
          <p:cNvSpPr txBox="1">
            <a:spLocks noGrp="1"/>
          </p:cNvSpPr>
          <p:nvPr>
            <p:ph type="body" idx="1"/>
          </p:nvPr>
        </p:nvSpPr>
        <p:spPr>
          <a:xfrm>
            <a:off x="48425" y="694582"/>
            <a:ext cx="6585705" cy="4362995"/>
          </a:xfrm>
          <a:prstGeom prst="rect">
            <a:avLst/>
          </a:prstGeom>
          <a:noFill/>
          <a:ln>
            <a:noFill/>
          </a:ln>
        </p:spPr>
        <p:txBody>
          <a:bodyPr spcFirstLastPara="1" wrap="square" lIns="91425" tIns="45700" rIns="91425" bIns="45700" anchor="t" anchorCtr="0">
            <a:noAutofit/>
          </a:bodyPr>
          <a:lstStyle/>
          <a:p>
            <a:pPr marL="457200" lvl="0" indent="-393700" rtl="0">
              <a:lnSpc>
                <a:spcPct val="100000"/>
              </a:lnSpc>
              <a:spcBef>
                <a:spcPts val="520"/>
              </a:spcBef>
              <a:spcAft>
                <a:spcPts val="0"/>
              </a:spcAft>
              <a:buSzPts val="2600"/>
              <a:buChar char="•"/>
            </a:pPr>
            <a:r>
              <a:rPr lang="en-US" sz="1800" dirty="0"/>
              <a:t>Graduated with honors from New York Medical College in 1954;</a:t>
            </a:r>
          </a:p>
          <a:p>
            <a:pPr marL="457200" lvl="0" indent="-393700" rtl="0">
              <a:lnSpc>
                <a:spcPct val="100000"/>
              </a:lnSpc>
              <a:spcBef>
                <a:spcPts val="520"/>
              </a:spcBef>
              <a:spcAft>
                <a:spcPts val="0"/>
              </a:spcAft>
              <a:buSzPts val="2600"/>
              <a:buChar char="•"/>
            </a:pPr>
            <a:r>
              <a:rPr lang="en-US" sz="1800" dirty="0"/>
              <a:t>Became Professor of Surgery, Head of the Cancer Chemotherapy department and Associate Dean at the New York Medical College in 1967;</a:t>
            </a:r>
          </a:p>
          <a:p>
            <a:pPr marL="457200" lvl="0" indent="-393700" rtl="0">
              <a:lnSpc>
                <a:spcPct val="100000"/>
              </a:lnSpc>
              <a:spcBef>
                <a:spcPts val="520"/>
              </a:spcBef>
              <a:spcAft>
                <a:spcPts val="0"/>
              </a:spcAft>
              <a:buSzPts val="2600"/>
              <a:buChar char="•"/>
            </a:pPr>
            <a:r>
              <a:rPr lang="en-US" sz="1800" dirty="0"/>
              <a:t>Developed new ways to test chemotherapy drugs; </a:t>
            </a:r>
            <a:endParaRPr sz="1800" dirty="0"/>
          </a:p>
          <a:p>
            <a:pPr marL="457200" lvl="0" indent="-393700" rtl="0">
              <a:lnSpc>
                <a:spcPct val="100000"/>
              </a:lnSpc>
              <a:spcBef>
                <a:spcPts val="0"/>
              </a:spcBef>
              <a:spcAft>
                <a:spcPts val="0"/>
              </a:spcAft>
              <a:buSzPts val="2600"/>
              <a:buChar char="•"/>
            </a:pPr>
            <a:r>
              <a:rPr lang="en-US" sz="1800" dirty="0"/>
              <a:t>Discovered non-surgical ways to treat hard-to-reach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tumors;</a:t>
            </a:r>
            <a:endParaRPr sz="1800" dirty="0"/>
          </a:p>
          <a:p>
            <a:pPr marL="457200" lvl="0" indent="-393700" rtl="0">
              <a:lnSpc>
                <a:spcPct val="100000"/>
              </a:lnSpc>
              <a:spcBef>
                <a:spcPts val="0"/>
              </a:spcBef>
              <a:spcAft>
                <a:spcPts val="0"/>
              </a:spcAft>
              <a:buSzPts val="2600"/>
              <a:buChar char="•"/>
            </a:pPr>
            <a:r>
              <a:rPr lang="en-US" sz="1800" dirty="0"/>
              <a:t>Co-founded the American Society of Clinical Oncology;</a:t>
            </a:r>
            <a:endParaRPr sz="1800" dirty="0"/>
          </a:p>
          <a:p>
            <a:pPr marL="457200" lvl="0" indent="-393700" rtl="0">
              <a:lnSpc>
                <a:spcPct val="100000"/>
              </a:lnSpc>
              <a:spcBef>
                <a:spcPts val="0"/>
              </a:spcBef>
              <a:spcAft>
                <a:spcPts val="0"/>
              </a:spcAft>
              <a:buSzPts val="2600"/>
              <a:buChar char="•"/>
            </a:pPr>
            <a:r>
              <a:rPr lang="en-US" sz="1800" dirty="0"/>
              <a:t>Researched methotrexate (breast, lung, leukemia cancer drug);</a:t>
            </a:r>
            <a:endParaRPr sz="1800" dirty="0"/>
          </a:p>
          <a:p>
            <a:pPr marL="457200" lvl="0" indent="-393700" rtl="0">
              <a:lnSpc>
                <a:spcPct val="100000"/>
              </a:lnSpc>
              <a:spcBef>
                <a:spcPts val="0"/>
              </a:spcBef>
              <a:spcAft>
                <a:spcPts val="0"/>
              </a:spcAft>
              <a:buSzPts val="2600"/>
              <a:buChar char="•"/>
            </a:pPr>
            <a:r>
              <a:rPr lang="en-US" sz="1800" dirty="0"/>
              <a:t>Discovered tumors could be studied in labs (called tissue cultures) vs. inside a body.</a:t>
            </a:r>
            <a:endParaRPr sz="1800" dirty="0"/>
          </a:p>
        </p:txBody>
      </p:sp>
      <p:pic>
        <p:nvPicPr>
          <p:cNvPr id="117" name="Google Shape;117;g77dbb16b6e_0_14"/>
          <p:cNvPicPr preferRelativeResize="0"/>
          <p:nvPr/>
        </p:nvPicPr>
        <p:blipFill>
          <a:blip r:embed="rId3">
            <a:alphaModFix/>
          </a:blip>
          <a:stretch>
            <a:fillRect/>
          </a:stretch>
        </p:blipFill>
        <p:spPr>
          <a:xfrm rot="900000">
            <a:off x="6674467" y="1273318"/>
            <a:ext cx="2183254" cy="5991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e4378949db_0_0"/>
          <p:cNvSpPr txBox="1">
            <a:spLocks noGrp="1"/>
          </p:cNvSpPr>
          <p:nvPr>
            <p:ph type="title"/>
          </p:nvPr>
        </p:nvSpPr>
        <p:spPr>
          <a:xfrm>
            <a:off x="457200" y="268313"/>
            <a:ext cx="2024292" cy="559200"/>
          </a:xfrm>
          <a:prstGeom prst="rect">
            <a:avLst/>
          </a:prstGeom>
          <a:noFill/>
          <a:ln>
            <a:noFill/>
          </a:ln>
        </p:spPr>
        <p:txBody>
          <a:bodyPr spcFirstLastPara="1" wrap="square" lIns="0" tIns="45700" rIns="0" bIns="0" anchor="b" anchorCtr="0">
            <a:noAutofit/>
          </a:bodyPr>
          <a:lstStyle/>
          <a:p>
            <a:pPr marL="0" lvl="0" indent="0" rtl="0">
              <a:lnSpc>
                <a:spcPct val="100000"/>
              </a:lnSpc>
              <a:spcBef>
                <a:spcPts val="0"/>
              </a:spcBef>
              <a:spcAft>
                <a:spcPts val="0"/>
              </a:spcAft>
              <a:buSzPts val="3600"/>
              <a:buNone/>
            </a:pPr>
            <a:r>
              <a:rPr lang="en-US" b="1" dirty="0"/>
              <a:t>Tag</a:t>
            </a:r>
            <a:endParaRPr b="1" dirty="0"/>
          </a:p>
        </p:txBody>
      </p:sp>
      <p:sp>
        <p:nvSpPr>
          <p:cNvPr id="123" name="Google Shape;123;ge4378949db_0_0"/>
          <p:cNvSpPr txBox="1">
            <a:spLocks noGrp="1"/>
          </p:cNvSpPr>
          <p:nvPr>
            <p:ph type="body" idx="1"/>
          </p:nvPr>
        </p:nvSpPr>
        <p:spPr>
          <a:xfrm>
            <a:off x="1" y="860329"/>
            <a:ext cx="2270234" cy="494400"/>
          </a:xfrm>
          <a:prstGeom prst="rect">
            <a:avLst/>
          </a:prstGeom>
          <a:noFill/>
          <a:ln>
            <a:noFill/>
          </a:ln>
        </p:spPr>
        <p:txBody>
          <a:bodyPr spcFirstLastPara="1" wrap="square" lIns="91425" tIns="45700" rIns="91425" bIns="45700" anchor="t" anchorCtr="0">
            <a:noAutofit/>
          </a:bodyPr>
          <a:lstStyle/>
          <a:p>
            <a:pPr marL="457200" lvl="0" indent="0" rtl="0">
              <a:lnSpc>
                <a:spcPct val="100000"/>
              </a:lnSpc>
              <a:spcBef>
                <a:spcPts val="0"/>
              </a:spcBef>
              <a:spcAft>
                <a:spcPts val="0"/>
              </a:spcAft>
              <a:buNone/>
            </a:pPr>
            <a:r>
              <a:rPr lang="en-US" sz="2400" dirty="0"/>
              <a:t>Round 1</a:t>
            </a:r>
            <a:endParaRPr sz="2400" dirty="0"/>
          </a:p>
          <a:p>
            <a:pPr marL="457200" lvl="0" indent="0" algn="l" rtl="0">
              <a:lnSpc>
                <a:spcPct val="100000"/>
              </a:lnSpc>
              <a:spcBef>
                <a:spcPts val="0"/>
              </a:spcBef>
              <a:spcAft>
                <a:spcPts val="0"/>
              </a:spcAft>
              <a:buNone/>
            </a:pPr>
            <a:endParaRPr sz="2400" dirty="0"/>
          </a:p>
        </p:txBody>
      </p:sp>
      <p:sp>
        <p:nvSpPr>
          <p:cNvPr id="124" name="Google Shape;124;ge4378949db_0_0"/>
          <p:cNvSpPr txBox="1">
            <a:spLocks noGrp="1"/>
          </p:cNvSpPr>
          <p:nvPr>
            <p:ph type="body" idx="2"/>
          </p:nvPr>
        </p:nvSpPr>
        <p:spPr>
          <a:xfrm>
            <a:off x="4017917" y="713643"/>
            <a:ext cx="1821631" cy="491100"/>
          </a:xfrm>
          <a:prstGeom prst="rect">
            <a:avLst/>
          </a:prstGeom>
        </p:spPr>
        <p:txBody>
          <a:bodyPr spcFirstLastPara="1" wrap="square" lIns="45700" tIns="0" rIns="45700" bIns="0" anchor="ctr" anchorCtr="0">
            <a:normAutofit/>
          </a:bodyPr>
          <a:lstStyle/>
          <a:p>
            <a:pPr marL="457200" lvl="0" indent="0" algn="l" rtl="0">
              <a:spcBef>
                <a:spcPts val="480"/>
              </a:spcBef>
              <a:spcAft>
                <a:spcPts val="0"/>
              </a:spcAft>
              <a:buNone/>
            </a:pPr>
            <a:r>
              <a:rPr lang="en-US" dirty="0"/>
              <a:t>Round 2</a:t>
            </a:r>
            <a:endParaRPr dirty="0"/>
          </a:p>
        </p:txBody>
      </p:sp>
      <p:sp>
        <p:nvSpPr>
          <p:cNvPr id="125" name="Google Shape;125;ge4378949db_0_0"/>
          <p:cNvSpPr txBox="1">
            <a:spLocks noGrp="1"/>
          </p:cNvSpPr>
          <p:nvPr>
            <p:ph type="body" idx="3"/>
          </p:nvPr>
        </p:nvSpPr>
        <p:spPr>
          <a:xfrm>
            <a:off x="353147" y="1496839"/>
            <a:ext cx="3651726" cy="2472917"/>
          </a:xfrm>
          <a:prstGeom prst="rect">
            <a:avLst/>
          </a:prstGeom>
        </p:spPr>
        <p:txBody>
          <a:bodyPr spcFirstLastPara="1" wrap="square" lIns="91425" tIns="0" rIns="91425" bIns="45700" anchor="t" anchorCtr="0">
            <a:normAutofit/>
          </a:bodyPr>
          <a:lstStyle/>
          <a:p>
            <a:pPr marL="457200" lvl="0" indent="-361950" algn="l" rtl="0">
              <a:spcBef>
                <a:spcPts val="0"/>
              </a:spcBef>
              <a:spcAft>
                <a:spcPts val="0"/>
              </a:spcAft>
              <a:buSzPts val="2100"/>
              <a:buChar char="•"/>
            </a:pPr>
            <a:r>
              <a:rPr lang="en-US" sz="2100" dirty="0"/>
              <a:t>One person is the “tagger” and is an abnormal cell.</a:t>
            </a:r>
            <a:endParaRPr sz="2100" dirty="0"/>
          </a:p>
          <a:p>
            <a:pPr marL="457200" lvl="0" indent="-361950" algn="l" rtl="0">
              <a:spcBef>
                <a:spcPts val="0"/>
              </a:spcBef>
              <a:spcAft>
                <a:spcPts val="0"/>
              </a:spcAft>
              <a:buSzPts val="2100"/>
              <a:buChar char="•"/>
            </a:pPr>
            <a:r>
              <a:rPr lang="en-US" sz="2100" dirty="0"/>
              <a:t>Any cell that gets tagged may then immediately start tagging other healthy cells (students). </a:t>
            </a: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endParaRPr sz="1700" dirty="0"/>
          </a:p>
        </p:txBody>
      </p:sp>
      <p:sp>
        <p:nvSpPr>
          <p:cNvPr id="126" name="Google Shape;126;ge4378949db_0_0"/>
          <p:cNvSpPr txBox="1">
            <a:spLocks noGrp="1"/>
          </p:cNvSpPr>
          <p:nvPr>
            <p:ph type="body" idx="4"/>
          </p:nvPr>
        </p:nvSpPr>
        <p:spPr>
          <a:xfrm>
            <a:off x="4287437" y="1204743"/>
            <a:ext cx="4219635" cy="3546984"/>
          </a:xfrm>
          <a:prstGeom prst="rect">
            <a:avLst/>
          </a:prstGeom>
        </p:spPr>
        <p:txBody>
          <a:bodyPr spcFirstLastPara="1" wrap="square" lIns="91425" tIns="0" rIns="91425" bIns="45700" anchor="t" anchorCtr="0">
            <a:noAutofit/>
          </a:bodyPr>
          <a:lstStyle/>
          <a:p>
            <a:pPr marL="457200" lvl="0" indent="-362902" algn="l" rtl="0">
              <a:lnSpc>
                <a:spcPct val="90000"/>
              </a:lnSpc>
              <a:spcBef>
                <a:spcPts val="520"/>
              </a:spcBef>
              <a:spcAft>
                <a:spcPts val="0"/>
              </a:spcAft>
              <a:buSzPts val="2115"/>
              <a:buChar char="•"/>
            </a:pPr>
            <a:r>
              <a:rPr lang="en-US" sz="2115" dirty="0"/>
              <a:t>“Tagger” starts tagging healthy cells. </a:t>
            </a:r>
            <a:endParaRPr sz="2115" dirty="0"/>
          </a:p>
          <a:p>
            <a:pPr marL="457200" lvl="0" indent="-362902" algn="l" rtl="0">
              <a:lnSpc>
                <a:spcPct val="90000"/>
              </a:lnSpc>
              <a:spcBef>
                <a:spcPts val="0"/>
              </a:spcBef>
              <a:spcAft>
                <a:spcPts val="0"/>
              </a:spcAft>
              <a:buSzPts val="2115"/>
              <a:buChar char="•"/>
            </a:pPr>
            <a:r>
              <a:rPr lang="en-US" sz="2115" dirty="0"/>
              <a:t>New abnormal cells keep tagging healthy cells. </a:t>
            </a:r>
            <a:endParaRPr sz="2115" dirty="0"/>
          </a:p>
          <a:p>
            <a:pPr marL="457200" lvl="0" indent="-362902" algn="l" rtl="0">
              <a:lnSpc>
                <a:spcPct val="90000"/>
              </a:lnSpc>
              <a:spcBef>
                <a:spcPts val="0"/>
              </a:spcBef>
              <a:spcAft>
                <a:spcPts val="0"/>
              </a:spcAft>
              <a:buSzPts val="2115"/>
              <a:buChar char="•"/>
            </a:pPr>
            <a:r>
              <a:rPr lang="en-US" sz="2115" dirty="0"/>
              <a:t>“Treatment” taggers seek out and tag abnormal cell taggers.</a:t>
            </a:r>
            <a:endParaRPr sz="2115" dirty="0"/>
          </a:p>
          <a:p>
            <a:pPr marL="457200" lvl="0" indent="-362902" algn="l" rtl="0">
              <a:lnSpc>
                <a:spcPct val="90000"/>
              </a:lnSpc>
              <a:spcBef>
                <a:spcPts val="0"/>
              </a:spcBef>
              <a:spcAft>
                <a:spcPts val="0"/>
              </a:spcAft>
              <a:buSzPts val="2115"/>
              <a:buChar char="•"/>
            </a:pPr>
            <a:r>
              <a:rPr lang="en-US" sz="2115" dirty="0"/>
              <a:t>Any abnormal cell tagger must FREEZE in place if tagged by the “Treatment” tagger.</a:t>
            </a:r>
            <a:endParaRPr sz="2115" dirty="0"/>
          </a:p>
          <a:p>
            <a:pPr marL="457200" lvl="0" indent="-362902" algn="l" rtl="0">
              <a:lnSpc>
                <a:spcPct val="90000"/>
              </a:lnSpc>
              <a:spcBef>
                <a:spcPts val="0"/>
              </a:spcBef>
              <a:spcAft>
                <a:spcPts val="0"/>
              </a:spcAft>
              <a:buSzPts val="2115"/>
              <a:buChar char="•"/>
            </a:pPr>
            <a:r>
              <a:rPr lang="en-US" sz="2115" dirty="0"/>
              <a:t>“Treatment” taggers CANNOT be tagged.</a:t>
            </a:r>
            <a:endParaRPr sz="149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e16a4b0ae0_0_5"/>
          <p:cNvSpPr txBox="1">
            <a:spLocks noGrp="1"/>
          </p:cNvSpPr>
          <p:nvPr>
            <p:ph type="title"/>
          </p:nvPr>
        </p:nvSpPr>
        <p:spPr>
          <a:xfrm>
            <a:off x="457200" y="392017"/>
            <a:ext cx="5782792"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Unpacking the Game of Tag</a:t>
            </a:r>
            <a:endParaRPr b="1" dirty="0"/>
          </a:p>
        </p:txBody>
      </p:sp>
      <p:sp>
        <p:nvSpPr>
          <p:cNvPr id="132" name="Google Shape;132;ge16a4b0ae0_0_5"/>
          <p:cNvSpPr txBox="1">
            <a:spLocks noGrp="1"/>
          </p:cNvSpPr>
          <p:nvPr>
            <p:ph type="body" idx="1"/>
          </p:nvPr>
        </p:nvSpPr>
        <p:spPr>
          <a:xfrm>
            <a:off x="204351" y="1451601"/>
            <a:ext cx="5956814" cy="2395186"/>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How did this game demonstrate uncontrolled cell division?</a:t>
            </a:r>
            <a:endParaRPr dirty="0"/>
          </a:p>
          <a:p>
            <a:pPr marL="457200" lvl="0" indent="-393700" algn="l" rtl="0">
              <a:spcBef>
                <a:spcPts val="0"/>
              </a:spcBef>
              <a:spcAft>
                <a:spcPts val="0"/>
              </a:spcAft>
              <a:buSzPts val="2600"/>
              <a:buChar char="•"/>
            </a:pPr>
            <a:r>
              <a:rPr lang="en-US" dirty="0"/>
              <a:t>How did Round 1 differ from Round 2?</a:t>
            </a:r>
            <a:endParaRPr dirty="0"/>
          </a:p>
          <a:p>
            <a:pPr marL="457200" lvl="0" indent="-393700" algn="l" rtl="0">
              <a:spcBef>
                <a:spcPts val="0"/>
              </a:spcBef>
              <a:spcAft>
                <a:spcPts val="0"/>
              </a:spcAft>
              <a:buSzPts val="2600"/>
              <a:buChar char="•"/>
            </a:pPr>
            <a:r>
              <a:rPr lang="en-US" dirty="0"/>
              <a:t>How did the game reflect Jane Cooke Wright’s work?</a:t>
            </a:r>
            <a:endParaRPr dirty="0"/>
          </a:p>
        </p:txBody>
      </p:sp>
      <p:pic>
        <p:nvPicPr>
          <p:cNvPr id="2" name="Picture 1">
            <a:extLst>
              <a:ext uri="{FF2B5EF4-FFF2-40B4-BE49-F238E27FC236}">
                <a16:creationId xmlns:a16="http://schemas.microsoft.com/office/drawing/2014/main" id="{E9092C63-EB4C-4A32-9551-F4736A8F8333}"/>
              </a:ext>
            </a:extLst>
          </p:cNvPr>
          <p:cNvPicPr>
            <a:picLocks noChangeAspect="1"/>
          </p:cNvPicPr>
          <p:nvPr/>
        </p:nvPicPr>
        <p:blipFill>
          <a:blip r:embed="rId3"/>
          <a:stretch>
            <a:fillRect/>
          </a:stretch>
        </p:blipFill>
        <p:spPr>
          <a:xfrm>
            <a:off x="6239992" y="1249417"/>
            <a:ext cx="2427692" cy="1969902"/>
          </a:xfrm>
          <a:prstGeom prst="rect">
            <a:avLst/>
          </a:prstGeom>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FE2FDC-C513-44F9-8D3A-6EA6D17DD623}">
  <ds:schemaRefs>
    <ds:schemaRef ds:uri="http://schemas.microsoft.com/sharepoint/v3/contenttype/forms"/>
  </ds:schemaRefs>
</ds:datastoreItem>
</file>

<file path=customXml/itemProps2.xml><?xml version="1.0" encoding="utf-8"?>
<ds:datastoreItem xmlns:ds="http://schemas.openxmlformats.org/officeDocument/2006/customXml" ds:itemID="{B3369ED0-BBDC-4266-B545-DCF8374A6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6A1ABE-9A74-4921-872F-90BD498FDF4E}">
  <ds:schemaRefs>
    <ds:schemaRef ds:uri="http://purl.org/dc/terms/"/>
    <ds:schemaRef ds:uri="966e68ee-ec3c-4f12-bd4f-fedbbec8de0b"/>
    <ds:schemaRef ds:uri="http://schemas.microsoft.com/office/2006/documentManagement/types"/>
    <ds:schemaRef ds:uri="http://purl.org/dc/elements/1.1/"/>
    <ds:schemaRef ds:uri="http://purl.org/dc/dcmitype/"/>
    <ds:schemaRef ds:uri="d06b737b-b789-4524-96b5-d3d460658ae2"/>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262</TotalTime>
  <Words>634</Words>
  <Application>Microsoft Office PowerPoint</Application>
  <PresentationFormat>On-screen Show (16:9)</PresentationFormat>
  <Paragraphs>73</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Calibri</vt:lpstr>
      <vt:lpstr>Arial</vt:lpstr>
      <vt:lpstr>Georgia</vt:lpstr>
      <vt:lpstr>Noto Sans Symbols</vt:lpstr>
      <vt:lpstr>Constantia</vt:lpstr>
      <vt:lpstr>LEARN theme</vt:lpstr>
      <vt:lpstr>LEARN theme</vt:lpstr>
      <vt:lpstr>PowerPoint Presentation</vt:lpstr>
      <vt:lpstr>Woman Crush Wednesday: Jane Cooke Wright</vt:lpstr>
      <vt:lpstr>Essential Questions</vt:lpstr>
      <vt:lpstr>Lesson Objectives</vt:lpstr>
      <vt:lpstr>Trailblazer </vt:lpstr>
      <vt:lpstr>Let’s Meet a Real Life Trailblazer!</vt:lpstr>
      <vt:lpstr>Dr. Jane Cooke Wright </vt:lpstr>
      <vt:lpstr>Tag</vt:lpstr>
      <vt:lpstr>Unpacking the Game of Tag</vt:lpstr>
      <vt:lpstr>TIP Chart</vt:lpstr>
      <vt:lpstr>PowerPoint Presentation</vt:lpstr>
      <vt:lpstr>Cancer Treatments</vt:lpstr>
      <vt:lpstr>Mind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McLeod Porter, Delma</cp:lastModifiedBy>
  <cp:revision>7</cp:revision>
  <dcterms:modified xsi:type="dcterms:W3CDTF">2021-09-01T15:12:14Z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