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6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C//VX2hqM3uvHS2xXOXikwEel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1FF6C-CE21-43FC-B93E-52AE36859FEA}" v="2" dt="2021-04-27T19:45:58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340" autoAdjust="0"/>
  </p:normalViewPr>
  <p:slideViewPr>
    <p:cSldViewPr snapToGrid="0">
      <p:cViewPr varScale="1">
        <p:scale>
          <a:sx n="70" d="100"/>
          <a:sy n="70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othermag.com/fashion-beauty/9194/retracing-the-creative-legacy-of-the-black-panther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111-019-09450-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.com/news/black-panthers-gun-control-nra-support-mulford-ac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tlantablackstar.com/2015/03/26/8-black-panther-party-programs-that-were-more-empowering-than-federal-government-programs/2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0cdab78a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0cdab78a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</a:rPr>
              <a:t>Black Panther lined up at Free Huey Rally</a:t>
            </a:r>
            <a:endParaRPr sz="1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</a:rPr>
              <a:t>Left: James, S. (2016, October 19). Panthers line up at a Free Huey rally [Photograph found in Steven Kasher Gallery, Oakland]. Retrieved February 26, 2021, from https://www.anothermag.com/fashion-beauty/9194/retracing-the-creative-legacy-of-the-black-panthers (Originally photographed 1968, July 28)</a:t>
            </a:r>
            <a:endParaRPr sz="1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</a:rPr>
              <a:t>Right: James, S. (2016, October 19). Kathleen Cleaver at a Free Huey rally [Photograph found in Steven Kasher Gallery, Oakland]. Retrieved February 26, 2021, from https://www.anothermag.com/fashion-beauty/9194/retracing-the-creative-legacy-of-the-black-panthers (Originally photographed 1968, July 28)</a:t>
            </a:r>
            <a:endParaRPr sz="1000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bf92216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bf92216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San Diego Foundation. (2016, March 24). What is social justice? </a:t>
            </a:r>
            <a:r>
              <a:rPr lang="en-US" sz="1000" i="1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San Diego Foundation</a:t>
            </a: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https://www.sdfoundation.org/news-events/sdf-news/what-is-social-justice/</a:t>
            </a:r>
            <a:endParaRPr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0cdab78a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0cdab78a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0cdab78a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0cdab78a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0cdab78a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0cdab78a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999999"/>
                </a:solidFill>
              </a:rPr>
              <a:t>The San Diego Foundation. (2016, March 24). What is Social Justice?. </a:t>
            </a:r>
            <a:r>
              <a:rPr lang="en-US" sz="1000" i="1">
                <a:solidFill>
                  <a:srgbClr val="999999"/>
                </a:solidFill>
              </a:rPr>
              <a:t>The San Diego Foundation</a:t>
            </a:r>
            <a:r>
              <a:rPr lang="en-US" sz="1000">
                <a:solidFill>
                  <a:srgbClr val="999999"/>
                </a:solidFill>
              </a:rPr>
              <a:t>. https://www.sdfoundation.org/news-events/sdf-news/what-is-social-justice/</a:t>
            </a:r>
            <a:endParaRPr sz="10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6211cf3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6211cf3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211cf3d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211cf3d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0cdab78a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0cdab78a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People’s Free Food Program</a:t>
            </a:r>
            <a:endParaRPr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Left: Source: James, S. (2016, October 19). People’s free food program  [Photograph found in Steven Kasher Gallery, Palo Alto]. Retrieved February 26, 2021, from </a:t>
            </a:r>
            <a:r>
              <a:rPr lang="en-US" sz="10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https://www.anothermag.com/fashion-beauty/9194/retracing-the-creative-legacy-of-the-black-panthers</a:t>
            </a: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(Originally photographed 1972)</a:t>
            </a:r>
            <a:endParaRPr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Right: William P. S. (1969, April 16). Bill Whitfield, member of the Black Panther chapter in Kansas City, serving free breakfast to children before they go to school. [Photograph]. Associated Press. https://www.history.com/news/free-school-breakfast-black-panther-party</a:t>
            </a:r>
            <a:endParaRPr sz="100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0cdab78a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0cdab78a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Peoples’ Free Health Center</a:t>
            </a:r>
            <a:endParaRPr sz="1000" dirty="0">
              <a:solidFill>
                <a:srgbClr val="999999"/>
              </a:solidFill>
              <a:highlight>
                <a:srgbClr val="FCFCFC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Bassett, M.T. (2019). No justice, no health: The Black Panther Party’s fight for health in Boston and beyond. </a:t>
            </a:r>
            <a:r>
              <a:rPr lang="en-US" sz="1000" i="1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J </a:t>
            </a:r>
            <a:r>
              <a:rPr lang="en-US" sz="1000" i="1" dirty="0" err="1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Afr</a:t>
            </a:r>
            <a:r>
              <a:rPr lang="en-US" sz="1000" i="1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Am St</a:t>
            </a:r>
            <a:r>
              <a:rPr lang="en-US" sz="1000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23, 352–363.  </a:t>
            </a:r>
            <a:r>
              <a:rPr lang="en-US" sz="1000" u="sng" dirty="0">
                <a:solidFill>
                  <a:srgbClr val="999999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https://doi.org/10.1007/s12111-019-09450-w</a:t>
            </a:r>
            <a:endParaRPr sz="1000" dirty="0">
              <a:solidFill>
                <a:srgbClr val="999999"/>
              </a:solidFill>
              <a:highlight>
                <a:srgbClr val="FCFCFC"/>
              </a:highlight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highlight>
                <a:srgbClr val="FCFCFC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6bf9221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6bf9221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Panther Party for Self-Defense 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Left: Morgan, T. (2018, August 30). The NRA supported gun control when the Black Panthers had the weapons. </a:t>
            </a:r>
            <a:r>
              <a:rPr lang="en-US" i="1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History.com. </a:t>
            </a:r>
            <a:r>
              <a:rPr lang="en-US" u="sng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https://www.history.com/news/black-panthers-gun-control-nra-support-mulford-act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Right: Chiles, N. (2015, March 26). 8 Black Panther Party programs that were more empowering than federal government programs. </a:t>
            </a:r>
            <a:r>
              <a:rPr lang="en-US" i="1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Atlanta Black Star</a:t>
            </a:r>
            <a:r>
              <a:rPr lang="en-US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u="sng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https://atlantablackstar.com/2015/03/26/8-black-panther-party-programs-that-were-more-empowering-than-federal-government-programs/2/</a:t>
            </a:r>
            <a:endParaRPr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nothermag.com/fashion-beauty/9194/retracing-the-creative-legacy-of-the-black-panthers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nothermag.com/fashion-beauty/9194/retracing-the-creative-legacy-of-the-black-panthers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tlantablackstar.com/2015/03/26/8-black-panther-party-programs-that-were-more-empowering-than-federal-government-programs/2/" TargetMode="External"/><Relationship Id="rId5" Type="http://schemas.openxmlformats.org/officeDocument/2006/relationships/hyperlink" Target="https://www.history.com/news/black-panthers-gun-control-nra-support-mulford-act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c0cdab78a9_0_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69" y="633625"/>
            <a:ext cx="4443231" cy="29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c0cdab78a9_0_1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001" y="633625"/>
            <a:ext cx="4255874" cy="2916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984A6E-853D-42CF-80D6-7C5380155321}"/>
              </a:ext>
            </a:extLst>
          </p:cNvPr>
          <p:cNvSpPr txBox="1"/>
          <p:nvPr/>
        </p:nvSpPr>
        <p:spPr>
          <a:xfrm>
            <a:off x="128768" y="3626488"/>
            <a:ext cx="4443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James, S. (2016, October 19). Panthers line up at a Free Huey rally.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https://www.anothermag.com/fashion-beauty/9194/retracing-the-creative-legacy-of-the-black-panthers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A2BC6-0A64-43AE-B132-6871E4A7EE8C}"/>
              </a:ext>
            </a:extLst>
          </p:cNvPr>
          <p:cNvSpPr txBox="1"/>
          <p:nvPr/>
        </p:nvSpPr>
        <p:spPr>
          <a:xfrm>
            <a:off x="4640001" y="362648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James, S. (2016, October 19). Kathleen Cleaver at a Free Huey rally.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https://www.anothermag.com/fashion-beauty/9194/retracing-the-creative-legacy-of-the-black-panthers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6bf922168_0_10"/>
          <p:cNvSpPr txBox="1">
            <a:spLocks noGrp="1"/>
          </p:cNvSpPr>
          <p:nvPr>
            <p:ph type="title"/>
          </p:nvPr>
        </p:nvSpPr>
        <p:spPr>
          <a:xfrm>
            <a:off x="651100" y="167277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40" i="1"/>
              <a:t>“Social justice means equal rights and equitable opportunities for all.”</a:t>
            </a:r>
            <a:endParaRPr sz="344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0cdab78a9_0_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Categorical Highlighting  </a:t>
            </a:r>
            <a:endParaRPr b="1" dirty="0"/>
          </a:p>
        </p:txBody>
      </p:sp>
      <p:sp>
        <p:nvSpPr>
          <p:cNvPr id="156" name="Google Shape;156;gc0cdab78a9_0_6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6652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 the article, </a:t>
            </a:r>
            <a:r>
              <a:rPr lang="en-US" i="1" dirty="0"/>
              <a:t>Rise of the Black Panther Party, </a:t>
            </a:r>
            <a:r>
              <a:rPr lang="en-US" dirty="0"/>
              <a:t>use the </a:t>
            </a:r>
            <a:r>
              <a:rPr lang="en-US" b="1" dirty="0"/>
              <a:t>Categorical Highlighting </a:t>
            </a:r>
            <a:r>
              <a:rPr lang="en-US" dirty="0"/>
              <a:t>strategy to highlight important parts in the reading that answer the questions: </a:t>
            </a:r>
            <a:endParaRPr dirty="0"/>
          </a:p>
          <a:p>
            <a:pPr marL="914400" lvl="1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Wingdings" panose="05000000000000000000" pitchFamily="2" charset="2"/>
              <a:buChar char="§"/>
            </a:pPr>
            <a:r>
              <a:rPr lang="en-US" sz="2100" dirty="0"/>
              <a:t> </a:t>
            </a:r>
            <a:r>
              <a:rPr lang="en-US" sz="2100" i="1" dirty="0"/>
              <a:t>What led to the rise of the Black Panther Party? </a:t>
            </a:r>
            <a:endParaRPr sz="2100" i="1" dirty="0"/>
          </a:p>
          <a:p>
            <a:pPr marL="914400" lvl="1" indent="-344805" algn="l" rtl="0">
              <a:spcBef>
                <a:spcPts val="0"/>
              </a:spcBef>
              <a:spcAft>
                <a:spcPts val="0"/>
              </a:spcAft>
              <a:buSzPts val="1830"/>
              <a:buFont typeface="Wingdings" panose="05000000000000000000" pitchFamily="2" charset="2"/>
              <a:buChar char="§"/>
            </a:pPr>
            <a:r>
              <a:rPr lang="en-US" sz="2100" i="1" dirty="0"/>
              <a:t>How did the Black Panthers advocate for social justice in their communities?</a:t>
            </a:r>
            <a:endParaRPr sz="2100" i="1" dirty="0"/>
          </a:p>
        </p:txBody>
      </p:sp>
      <p:pic>
        <p:nvPicPr>
          <p:cNvPr id="157" name="Google Shape;157;gc0cdab78a9_0_6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">
            <a:off x="6275073" y="628779"/>
            <a:ext cx="2531628" cy="2151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0cdab78a9_0_7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3-2-1</a:t>
            </a:r>
            <a:endParaRPr b="1"/>
          </a:p>
        </p:txBody>
      </p:sp>
      <p:sp>
        <p:nvSpPr>
          <p:cNvPr id="163" name="Google Shape;163;gc0cdab78a9_0_7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26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the following in the article: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i="1" dirty="0"/>
              <a:t>3 things from the reading or Ten Point Program that stood out the most to you and why they stood out to you. </a:t>
            </a:r>
            <a:endParaRPr i="1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i="1" dirty="0"/>
              <a:t>2 points from the Ten Point Program that are still relevant today and why you chose those points. </a:t>
            </a:r>
            <a:endParaRPr i="1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i="1" dirty="0"/>
              <a:t>1 example from the reading or Ten Point Program showing how the Black Panther Party advocated for social justice in their communities.</a:t>
            </a:r>
            <a:endParaRPr i="1" dirty="0"/>
          </a:p>
        </p:txBody>
      </p:sp>
      <p:pic>
        <p:nvPicPr>
          <p:cNvPr id="164" name="Google Shape;164;gc0cdab78a9_0_7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">
            <a:off x="6325741" y="571352"/>
            <a:ext cx="2430251" cy="217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0cdab78a9_0_7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Exit Ticket </a:t>
            </a:r>
            <a:endParaRPr b="1" dirty="0"/>
          </a:p>
        </p:txBody>
      </p:sp>
      <p:sp>
        <p:nvSpPr>
          <p:cNvPr id="170" name="Google Shape;170;gc0cdab78a9_0_7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323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88265" lvl="0" indent="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r>
              <a:rPr lang="en-US" i="1" dirty="0"/>
              <a:t>“Social justice means equal rights and equitable opportunities for all.”</a:t>
            </a:r>
            <a:br>
              <a:rPr lang="en-US" dirty="0"/>
            </a:b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18181"/>
              <a:buChar char="•"/>
            </a:pPr>
            <a:r>
              <a:rPr lang="en-US" sz="2200" dirty="0"/>
              <a:t>Answer the following questions and hand in as you leave:</a:t>
            </a:r>
          </a:p>
          <a:p>
            <a:pPr marL="88265" lvl="0" indent="0" algn="l" rtl="0">
              <a:spcBef>
                <a:spcPts val="0"/>
              </a:spcBef>
              <a:spcAft>
                <a:spcPts val="0"/>
              </a:spcAft>
              <a:buSzPct val="118181"/>
              <a:buNone/>
            </a:pPr>
            <a:endParaRPr sz="2200" dirty="0"/>
          </a:p>
          <a:p>
            <a:pPr marL="946119" lvl="1" indent="-342900" algn="l" rtl="0">
              <a:spcBef>
                <a:spcPts val="0"/>
              </a:spcBef>
              <a:spcAft>
                <a:spcPts val="0"/>
              </a:spcAft>
              <a:buSzPct val="69545"/>
              <a:buFont typeface="Wingdings" panose="05000000000000000000" pitchFamily="2" charset="2"/>
              <a:buChar char="§"/>
            </a:pPr>
            <a:r>
              <a:rPr lang="en-US" sz="2200" i="1" dirty="0"/>
              <a:t>How does your Five Point Program help promote social justice in your community? </a:t>
            </a:r>
            <a:br>
              <a:rPr lang="en-US" sz="2200" i="1" dirty="0"/>
            </a:br>
            <a:endParaRPr sz="2200" i="1" dirty="0"/>
          </a:p>
          <a:p>
            <a:pPr marL="914400" lvl="1" indent="-347344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i="1" dirty="0"/>
              <a:t>What is one point you saw on a classmate’s program that will promote social justice?</a:t>
            </a:r>
            <a:endParaRPr sz="2200" i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1" name="Google Shape;171;gc0cdab78a9_0_7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">
            <a:off x="6079256" y="583755"/>
            <a:ext cx="2695947" cy="221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Power to the People 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Civil Rights Movement and the Black Panther Party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Does society treat everyone fairly or justly?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65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How are people currently advocating for social justice?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0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20000"/>
          </a:bodyPr>
          <a:lstStyle/>
          <a:p>
            <a:pPr marL="558165" indent="-457200">
              <a:spcBef>
                <a:spcPts val="0"/>
              </a:spcBef>
              <a:buSzPct val="100000"/>
            </a:pPr>
            <a:r>
              <a:rPr lang="en-US" dirty="0"/>
              <a:t>Students will define social justice and explain why members of communities advocate for social justice. </a:t>
            </a:r>
          </a:p>
          <a:p>
            <a:pPr indent="-457200">
              <a:spcBef>
                <a:spcPts val="0"/>
              </a:spcBef>
            </a:pPr>
            <a:endParaRPr dirty="0"/>
          </a:p>
          <a:p>
            <a:pPr marL="558165" indent="-457200">
              <a:spcBef>
                <a:spcPts val="0"/>
              </a:spcBef>
              <a:buSzPct val="100000"/>
            </a:pPr>
            <a:r>
              <a:rPr lang="en-US" dirty="0"/>
              <a:t>Students will compare social injustices in present day to those the Black Panther Party fought against. </a:t>
            </a:r>
            <a:endParaRPr dirty="0"/>
          </a:p>
          <a:p>
            <a:pPr marL="914400" indent="-457200">
              <a:spcBef>
                <a:spcPts val="0"/>
              </a:spcBef>
            </a:pPr>
            <a:endParaRPr dirty="0"/>
          </a:p>
          <a:p>
            <a:pPr marL="558165" indent="-457200">
              <a:spcBef>
                <a:spcPts val="0"/>
              </a:spcBef>
              <a:buSzPct val="100000"/>
            </a:pPr>
            <a:r>
              <a:rPr lang="en-US" dirty="0"/>
              <a:t>Students will create their own  program to advocate for social justice in their own communities. 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211cf3da_0_0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Elbow Partner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c6211cf3da_0_0"/>
          <p:cNvSpPr txBox="1"/>
          <p:nvPr/>
        </p:nvSpPr>
        <p:spPr>
          <a:xfrm>
            <a:off x="457200" y="1200150"/>
            <a:ext cx="4505400" cy="26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Turn to your partner and discuss: </a:t>
            </a:r>
            <a:endParaRPr lang="en-US" sz="2600" dirty="0">
              <a:latin typeface="Calibri"/>
              <a:ea typeface="Calibri"/>
              <a:cs typeface="Calibri"/>
            </a:endParaRPr>
          </a:p>
          <a:p>
            <a:pPr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2600" i="1" dirty="0">
                <a:latin typeface="Calibri"/>
                <a:ea typeface="Calibri"/>
                <a:cs typeface="Calibri"/>
                <a:sym typeface="Calibri"/>
              </a:rPr>
              <a:t>“Do you believe society treats everyone fairly or justly?”</a:t>
            </a:r>
            <a:endParaRPr sz="2600" i="1" dirty="0">
              <a:latin typeface="Calibri"/>
              <a:ea typeface="Calibri"/>
              <a:cs typeface="Calibri"/>
            </a:endParaRPr>
          </a:p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Share out your responses. </a:t>
            </a:r>
            <a:endParaRPr sz="2600" dirty="0">
              <a:latin typeface="Calibri"/>
              <a:ea typeface="Calibri"/>
              <a:cs typeface="Calibri"/>
            </a:endParaRPr>
          </a:p>
          <a:p>
            <a:pPr marL="914400" lvl="0" indent="-457200" algn="l" rtl="0">
              <a:spcBef>
                <a:spcPts val="520"/>
              </a:spcBef>
              <a:spcAft>
                <a:spcPts val="0"/>
              </a:spcAft>
              <a:buChar char="•"/>
            </a:pP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4" name="Google Shape;114;gc6211cf3d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448085" y="768575"/>
            <a:ext cx="2409467" cy="3467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6211cf3da_0_11"/>
          <p:cNvSpPr txBox="1"/>
          <p:nvPr/>
        </p:nvSpPr>
        <p:spPr>
          <a:xfrm>
            <a:off x="457200" y="586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Elbow Partner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c6211cf3da_0_11"/>
          <p:cNvSpPr txBox="1"/>
          <p:nvPr/>
        </p:nvSpPr>
        <p:spPr>
          <a:xfrm>
            <a:off x="457200" y="1581150"/>
            <a:ext cx="5474700" cy="3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Turn to your partner and discuss: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600" i="1" dirty="0">
                <a:latin typeface="Calibri"/>
                <a:ea typeface="Calibri"/>
                <a:cs typeface="Calibri"/>
                <a:sym typeface="Calibri"/>
              </a:rPr>
              <a:t>“Can you think of examples of how members of society were treated unfairly during the Civil Rights era or before?”</a:t>
            </a:r>
            <a:endParaRPr sz="2600" i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Share out your responses.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gc6211cf3da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">
            <a:off x="5957468" y="847849"/>
            <a:ext cx="2330786" cy="321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c0cdab78a9_0_3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4" y="248678"/>
            <a:ext cx="2702512" cy="4046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c0cdab78a9_0_31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928914"/>
            <a:ext cx="5196675" cy="29231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010DC8-F135-42AE-9709-AFDBA6A0948E}"/>
              </a:ext>
            </a:extLst>
          </p:cNvPr>
          <p:cNvSpPr txBox="1"/>
          <p:nvPr/>
        </p:nvSpPr>
        <p:spPr>
          <a:xfrm>
            <a:off x="306806" y="4295274"/>
            <a:ext cx="3007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James, S. People’s free food program.  </a:t>
            </a:r>
            <a:r>
              <a:rPr lang="en-US" sz="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https://www.anothermag.com/fashion-beauty/9194/retracing-the-creative-legacy-of-the-black-panthers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42369-5537-4FB0-B05B-0FCB68D9163B}"/>
              </a:ext>
            </a:extLst>
          </p:cNvPr>
          <p:cNvSpPr txBox="1"/>
          <p:nvPr/>
        </p:nvSpPr>
        <p:spPr>
          <a:xfrm>
            <a:off x="3314700" y="3852044"/>
            <a:ext cx="4289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William P. S. Bill Whitfield, member of the Black Panther chapter in Kansas City, serving free breakfast to children before they go to school.  Associated Press. https://www.history.com/news/free-school-breakfast-black-panther-party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c0cdab78a9_0_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0" y="477039"/>
            <a:ext cx="4510622" cy="367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c0cdab78a9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442" y="483789"/>
            <a:ext cx="4176178" cy="33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04DEA-59D2-4416-AE99-7E8E0F384BB1}"/>
              </a:ext>
            </a:extLst>
          </p:cNvPr>
          <p:cNvSpPr txBox="1"/>
          <p:nvPr/>
        </p:nvSpPr>
        <p:spPr>
          <a:xfrm>
            <a:off x="112332" y="419587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Source: Bassett, M.T. (2019). No justice, no health: The Black Panther Party’s fight for health in Boston and beyond. </a:t>
            </a:r>
            <a:r>
              <a:rPr lang="en-US" sz="800" i="1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J </a:t>
            </a:r>
            <a:r>
              <a:rPr lang="en-US" sz="800" i="1" dirty="0" err="1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Afr</a:t>
            </a:r>
            <a:r>
              <a:rPr lang="en-US" sz="800" i="1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Am St</a:t>
            </a:r>
            <a:r>
              <a:rPr lang="en-US" sz="800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23, 352–363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411B93-1BE2-4154-BC0C-67DB42E9B393}"/>
              </a:ext>
            </a:extLst>
          </p:cNvPr>
          <p:cNvSpPr txBox="1"/>
          <p:nvPr/>
        </p:nvSpPr>
        <p:spPr>
          <a:xfrm>
            <a:off x="4740442" y="3812538"/>
            <a:ext cx="4459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Source: Bassett, M.T. (2019). No justice, no health: The Black Panther Party’s fight for health in Boston and beyond. </a:t>
            </a:r>
            <a:r>
              <a:rPr lang="en-US" sz="800" i="1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J </a:t>
            </a:r>
            <a:r>
              <a:rPr lang="en-US" sz="800" i="1" dirty="0" err="1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Afr</a:t>
            </a:r>
            <a:r>
              <a:rPr lang="en-US" sz="800" i="1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Am St</a:t>
            </a:r>
            <a:r>
              <a:rPr lang="en-US" sz="800" dirty="0">
                <a:solidFill>
                  <a:schemeClr val="tx1"/>
                </a:solidFill>
                <a:highlight>
                  <a:srgbClr val="FCFCFC"/>
                </a:highlight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23, 352–363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c6bf922168_0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30" y="181640"/>
            <a:ext cx="2996774" cy="375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c6bf922168_0_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74" y="181640"/>
            <a:ext cx="3742251" cy="37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6B1315-480C-4A11-85E4-C16CBD942DBE}"/>
              </a:ext>
            </a:extLst>
          </p:cNvPr>
          <p:cNvSpPr txBox="1"/>
          <p:nvPr/>
        </p:nvSpPr>
        <p:spPr>
          <a:xfrm>
            <a:off x="284205" y="3923891"/>
            <a:ext cx="3893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Source: Morgan, T. (2018, August 30). The NRA supported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ontrol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hen the Black Panthers had the weapons. </a:t>
            </a:r>
            <a:r>
              <a:rPr kumimoji="0" lang="en-US" sz="8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History.com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https://www.history.com/news/black-panthers-gun-control-nra-support-mulford-act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C768E-F9E0-4C64-96E1-C66D2FFF8A0B}"/>
              </a:ext>
            </a:extLst>
          </p:cNvPr>
          <p:cNvSpPr txBox="1"/>
          <p:nvPr/>
        </p:nvSpPr>
        <p:spPr>
          <a:xfrm>
            <a:off x="4726590" y="3923891"/>
            <a:ext cx="3070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Chiles, N. (2015, March 26). 8 Black Panther Party programs that were more empowering than federal government programs. </a:t>
            </a:r>
            <a:r>
              <a:rPr lang="en-US" sz="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Atlanta Black Star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https://atlantablackstar.com/2015/03/26/8-black-panther-party-programs-that-were-more-empowering-than-federal-government-programs/2/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5170C-B625-4FFC-AF19-3EF89E0E2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C34339-AE10-4D24-BF84-9B485C105DAF}">
  <ds:schemaRefs>
    <ds:schemaRef ds:uri="http://schemas.microsoft.com/office/2006/documentManagement/types"/>
    <ds:schemaRef ds:uri="http://purl.org/dc/elements/1.1/"/>
    <ds:schemaRef ds:uri="d06b737b-b789-4524-96b5-d3d460658ae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66e68ee-ec3c-4f12-bd4f-fedbbec8de0b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4324DA-165F-4A7E-8B7F-763F40FC42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1073</Words>
  <Application>Microsoft Office PowerPoint</Application>
  <PresentationFormat>On-screen Show (16:9)</PresentationFormat>
  <Paragraphs>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Roboto</vt:lpstr>
      <vt:lpstr>Wingdings</vt:lpstr>
      <vt:lpstr>Arial</vt:lpstr>
      <vt:lpstr>Noto Sans Symbols</vt:lpstr>
      <vt:lpstr>LEARN theme</vt:lpstr>
      <vt:lpstr>LEARN theme</vt:lpstr>
      <vt:lpstr>PowerPoint Presentation</vt:lpstr>
      <vt:lpstr>Power to the People </vt:lpstr>
      <vt:lpstr>Essential Questions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“Social justice means equal rights and equitable opportunities for all.”</vt:lpstr>
      <vt:lpstr>Categorical Highlighting  </vt:lpstr>
      <vt:lpstr>3-2-1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Taylor Thurston</cp:lastModifiedBy>
  <cp:revision>12</cp:revision>
  <dcterms:created xsi:type="dcterms:W3CDTF">2020-10-14T20:24:40Z</dcterms:created>
  <dcterms:modified xsi:type="dcterms:W3CDTF">2021-04-30T14:51:09Z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