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Bree Serif" panose="020B0604020202020204" charset="0"/>
      <p:regular r:id="rId25"/>
    </p:embeddedFont>
    <p:embeddedFont>
      <p:font typeface="Calibri" panose="020F050202020403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ADfRfh0Z81vVg3XEgsGQgBQsP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855B9F62-82D9-4B21-9629-0BB46A55720B}"/>
    <pc:docChg chg="modSld">
      <pc:chgData name="jordnaru@outlook.com" userId="f381d91dd9d90001" providerId="LiveId" clId="{855B9F62-82D9-4B21-9629-0BB46A55720B}" dt="2021-04-21T21:35:34.546" v="192" actId="20577"/>
      <pc:docMkLst>
        <pc:docMk/>
      </pc:docMkLst>
      <pc:sldChg chg="modNotesTx">
        <pc:chgData name="jordnaru@outlook.com" userId="f381d91dd9d90001" providerId="LiveId" clId="{855B9F62-82D9-4B21-9629-0BB46A55720B}" dt="2021-04-21T21:01:53.132" v="0"/>
        <pc:sldMkLst>
          <pc:docMk/>
          <pc:sldMk cId="0" sldId="260"/>
        </pc:sldMkLst>
      </pc:sldChg>
      <pc:sldChg chg="modNotesTx">
        <pc:chgData name="jordnaru@outlook.com" userId="f381d91dd9d90001" providerId="LiveId" clId="{855B9F62-82D9-4B21-9629-0BB46A55720B}" dt="2021-04-21T21:02:14.738" v="2" actId="20577"/>
        <pc:sldMkLst>
          <pc:docMk/>
          <pc:sldMk cId="0" sldId="261"/>
        </pc:sldMkLst>
      </pc:sldChg>
      <pc:sldChg chg="modNotesTx">
        <pc:chgData name="jordnaru@outlook.com" userId="f381d91dd9d90001" providerId="LiveId" clId="{855B9F62-82D9-4B21-9629-0BB46A55720B}" dt="2021-04-21T21:16:45.355" v="68" actId="20577"/>
        <pc:sldMkLst>
          <pc:docMk/>
          <pc:sldMk cId="0" sldId="268"/>
        </pc:sldMkLst>
      </pc:sldChg>
      <pc:sldChg chg="modNotesTx">
        <pc:chgData name="jordnaru@outlook.com" userId="f381d91dd9d90001" providerId="LiveId" clId="{855B9F62-82D9-4B21-9629-0BB46A55720B}" dt="2021-04-21T21:31:19.260" v="122" actId="20577"/>
        <pc:sldMkLst>
          <pc:docMk/>
          <pc:sldMk cId="0" sldId="273"/>
        </pc:sldMkLst>
      </pc:sldChg>
      <pc:sldChg chg="modNotesTx">
        <pc:chgData name="jordnaru@outlook.com" userId="f381d91dd9d90001" providerId="LiveId" clId="{855B9F62-82D9-4B21-9629-0BB46A55720B}" dt="2021-04-21T21:35:34.546" v="192" actId="20577"/>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w6CUQdb5H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2FPpwxHtXL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0e2118227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c0e211822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17e729a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917e729a7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0e211822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c0e211822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0e211822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c0e2118227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SparkNotes. (2010, October 13). </a:t>
            </a:r>
            <a:r>
              <a:rPr lang="en-US" b="0" i="1" dirty="0">
                <a:effectLst/>
                <a:latin typeface="Roboto"/>
              </a:rPr>
              <a:t>Video SparkNotes: Mary Shelley's Frankenstein summary </a:t>
            </a:r>
            <a:r>
              <a:rPr lang="en-US" b="0" i="0" dirty="0">
                <a:effectLst/>
                <a:latin typeface="Roboto"/>
              </a:rPr>
              <a:t>[Video]. YouTube. https://www.youtube.com/watch?v=XRppXdKDY_c</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0e211822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c0e2118227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Image: </a:t>
            </a:r>
            <a:r>
              <a:rPr lang="en-US" sz="900">
                <a:latin typeface="Calibri"/>
                <a:ea typeface="Calibri"/>
                <a:cs typeface="Calibri"/>
                <a:sym typeface="Calibri"/>
              </a:rPr>
              <a:t>Insomnia Cured Here. (October 10, 2007). Frankenstein [Photograph]. Flickr. https://www.flickr.com/photos/89093669@N00/1538943238</a:t>
            </a:r>
            <a:endParaRPr sz="900">
              <a:latin typeface="Calibri"/>
              <a:ea typeface="Calibri"/>
              <a:cs typeface="Calibri"/>
              <a:sym typeface="Calibri"/>
            </a:endParaRPr>
          </a:p>
          <a:p>
            <a:pPr marL="0" lvl="0" indent="0" algn="l" rtl="0">
              <a:lnSpc>
                <a:spcPct val="100000"/>
              </a:lnSpc>
              <a:spcBef>
                <a:spcPts val="0"/>
              </a:spcBef>
              <a:spcAft>
                <a:spcPts val="0"/>
              </a:spcAft>
              <a:buSzPts val="1400"/>
              <a:buNone/>
            </a:pPr>
            <a:r>
              <a:rPr lang="en-US"/>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0e211822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c0e2118227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0e211822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c0e2118227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0e2118227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c0e2118227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0e211822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c0e2118227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TED.  (2019, November 13). </a:t>
            </a:r>
            <a:r>
              <a:rPr lang="en-US" b="0" i="1" dirty="0">
                <a:effectLst/>
                <a:latin typeface="Roboto"/>
              </a:rPr>
              <a:t>The danger of AI is weirder than you think | Janelle Shane </a:t>
            </a:r>
            <a:r>
              <a:rPr lang="en-US" b="0" i="0" dirty="0">
                <a:effectLst/>
                <a:latin typeface="Roboto"/>
              </a:rPr>
              <a:t>YouTube. [Video]. https://www.youtube.com/watch?v=OhCzX0iLnOc</a:t>
            </a:r>
            <a:endParaRPr lang="en-US" b="0" i="1" dirty="0">
              <a:effectLst/>
              <a:latin typeface="Roboto"/>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0e211822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c0e2118227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TED. (2017, December 15). </a:t>
            </a:r>
            <a:r>
              <a:rPr lang="en-US" b="0" i="1" dirty="0">
                <a:effectLst/>
                <a:latin typeface="Roboto"/>
              </a:rPr>
              <a:t>The Real Reason to be Afraid of Artificial Intelligence | Peter Haas | </a:t>
            </a:r>
            <a:r>
              <a:rPr lang="en-US" b="0" i="1" dirty="0" err="1">
                <a:effectLst/>
                <a:latin typeface="Roboto"/>
              </a:rPr>
              <a:t>TEDxDirigo</a:t>
            </a:r>
            <a:r>
              <a:rPr lang="en-US" b="0" i="1" dirty="0">
                <a:effectLst/>
                <a:latin typeface="Roboto"/>
              </a:rPr>
              <a:t>. </a:t>
            </a:r>
            <a:r>
              <a:rPr lang="en-US" b="0" i="0" dirty="0">
                <a:effectLst/>
                <a:latin typeface="Roboto"/>
              </a:rPr>
              <a:t>YouTube. [Video]. https://www.youtube.com/watch?v=TRzBk_KuIaM</a:t>
            </a:r>
            <a:endParaRPr lang="en-US" b="0" i="1" dirty="0">
              <a:effectLst/>
              <a:latin typeface="Roboto"/>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0e2118227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c0e2118227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17e729a7c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917e729a7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05ea2a1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905ea2a1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17e729a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917e729a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17e729a7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917e729a7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Gates, B. (2015, June 9) What does it mean to be human? [video]. YouTube. </a:t>
            </a:r>
            <a:r>
              <a:rPr lang="en-US" dirty="0">
                <a:hlinkClick r:id="rId3"/>
              </a:rPr>
              <a:t>https://www.youtube.com/watch?v=Uw6CUQdb5H8</a:t>
            </a: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0e211822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c0e211822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Vlogbrothers</a:t>
            </a:r>
            <a:r>
              <a:rPr lang="en-US" dirty="0"/>
              <a:t>. (2015, June 9). What does it mean to be human? [video]. YouTube. </a:t>
            </a:r>
            <a:r>
              <a:rPr lang="en-US" dirty="0">
                <a:hlinkClick r:id="rId3"/>
              </a:rPr>
              <a:t>https://www.youtube.com/watch?v=2FPpwxHtXLU</a:t>
            </a: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0e21182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c0e211822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TEACHERS: If you’d like to use this as an interactive response board, add as many sticky notes as you need for your class OR teach your students how to copy and paste to create a new sticky before adding to the board.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0e211822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c0e211822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0e211822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c0e211822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1"/>
        <p:cNvGrpSpPr/>
        <p:nvPr/>
      </p:nvGrpSpPr>
      <p:grpSpPr>
        <a:xfrm>
          <a:off x="0" y="0"/>
          <a:ext cx="0" cy="0"/>
          <a:chOff x="0" y="0"/>
          <a:chExt cx="0" cy="0"/>
        </a:xfrm>
      </p:grpSpPr>
      <p:sp>
        <p:nvSpPr>
          <p:cNvPr id="72" name="Google Shape;72;g905ea2a1ad_0_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905ea2a1ad_0_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g905ea2a1ad_0_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 name="Google Shape;18;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 name="Google Shape;19;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0" name="Google Shape;2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3" name="Google Shape;2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4" name="Google Shape;2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5" name="Google Shape;2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RppXdKDY_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OhCzX0iLnO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TRzBk_KuIa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Uw6CUQdb5H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2FPpwxHtXL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c0e2118227_0_31"/>
          <p:cNvSpPr txBox="1">
            <a:spLocks noGrp="1"/>
          </p:cNvSpPr>
          <p:nvPr>
            <p:ph type="title"/>
          </p:nvPr>
        </p:nvSpPr>
        <p:spPr>
          <a:xfrm>
            <a:off x="457200" y="5148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Artificial Intelligence</a:t>
            </a:r>
            <a:endParaRPr/>
          </a:p>
        </p:txBody>
      </p:sp>
      <p:sp>
        <p:nvSpPr>
          <p:cNvPr id="139" name="Google Shape;139;gc0e2118227_0_31"/>
          <p:cNvSpPr txBox="1">
            <a:spLocks noGrp="1"/>
          </p:cNvSpPr>
          <p:nvPr>
            <p:ph type="body" idx="1"/>
          </p:nvPr>
        </p:nvSpPr>
        <p:spPr>
          <a:xfrm>
            <a:off x="489200" y="1152400"/>
            <a:ext cx="5934300" cy="3759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sz="2200" b="0"/>
              <a:t>Computer scientist and mathematician Alan </a:t>
            </a:r>
            <a:endParaRPr sz="2200" b="0"/>
          </a:p>
          <a:p>
            <a:pPr marL="0" lvl="0" indent="0" algn="l" rtl="0">
              <a:lnSpc>
                <a:spcPct val="100000"/>
              </a:lnSpc>
              <a:spcBef>
                <a:spcPts val="480"/>
              </a:spcBef>
              <a:spcAft>
                <a:spcPts val="0"/>
              </a:spcAft>
              <a:buSzPts val="2400"/>
              <a:buNone/>
            </a:pPr>
            <a:r>
              <a:rPr lang="en-US" sz="2200" b="0"/>
              <a:t>Turing created a test to determine a machine’s ability to show intelligent behavior equivalent </a:t>
            </a:r>
            <a:endParaRPr sz="2200" b="0"/>
          </a:p>
          <a:p>
            <a:pPr marL="0" lvl="0" indent="0" algn="l" rtl="0">
              <a:lnSpc>
                <a:spcPct val="100000"/>
              </a:lnSpc>
              <a:spcBef>
                <a:spcPts val="480"/>
              </a:spcBef>
              <a:spcAft>
                <a:spcPts val="0"/>
              </a:spcAft>
              <a:buSzPts val="2400"/>
              <a:buNone/>
            </a:pPr>
            <a:r>
              <a:rPr lang="en-US" sz="2200" b="0"/>
              <a:t>to humans.  </a:t>
            </a:r>
            <a:endParaRPr sz="2200" b="0"/>
          </a:p>
          <a:p>
            <a:pPr marL="0" lvl="0" indent="0" algn="l" rtl="0">
              <a:lnSpc>
                <a:spcPct val="100000"/>
              </a:lnSpc>
              <a:spcBef>
                <a:spcPts val="480"/>
              </a:spcBef>
              <a:spcAft>
                <a:spcPts val="0"/>
              </a:spcAft>
              <a:buSzPts val="2400"/>
              <a:buNone/>
            </a:pPr>
            <a:r>
              <a:rPr lang="en-US" sz="2200" b="0"/>
              <a:t>He predicted that by the year 2000, machines would be able to convince 30% of the judges that they were human within 5 minutes of questions. </a:t>
            </a:r>
            <a:endParaRPr sz="2200" b="0"/>
          </a:p>
          <a:p>
            <a:pPr marL="0" lvl="0" indent="0" algn="l" rtl="0">
              <a:lnSpc>
                <a:spcPct val="100000"/>
              </a:lnSpc>
              <a:spcBef>
                <a:spcPts val="480"/>
              </a:spcBef>
              <a:spcAft>
                <a:spcPts val="0"/>
              </a:spcAft>
              <a:buSzPts val="2400"/>
              <a:buNone/>
            </a:pPr>
            <a:r>
              <a:rPr lang="en-US" sz="2200" b="0"/>
              <a:t>One such AI, Eugene Goostman, did so in 2014.</a:t>
            </a:r>
            <a:r>
              <a:rPr lang="en-US" sz="2300" b="0"/>
              <a:t>  </a:t>
            </a:r>
            <a:endParaRPr/>
          </a:p>
        </p:txBody>
      </p:sp>
      <p:pic>
        <p:nvPicPr>
          <p:cNvPr id="140" name="Google Shape;140;gc0e2118227_0_31"/>
          <p:cNvPicPr preferRelativeResize="0"/>
          <p:nvPr/>
        </p:nvPicPr>
        <p:blipFill>
          <a:blip r:embed="rId3">
            <a:alphaModFix/>
          </a:blip>
          <a:stretch>
            <a:fillRect/>
          </a:stretch>
        </p:blipFill>
        <p:spPr>
          <a:xfrm>
            <a:off x="6007974" y="1870111"/>
            <a:ext cx="3056024" cy="12992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917e729a7c_0_19"/>
          <p:cNvSpPr txBox="1">
            <a:spLocks noGrp="1"/>
          </p:cNvSpPr>
          <p:nvPr>
            <p:ph type="title"/>
          </p:nvPr>
        </p:nvSpPr>
        <p:spPr>
          <a:xfrm>
            <a:off x="452250" y="27862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Can AI Really Pass the Turing Test?</a:t>
            </a:r>
            <a:endParaRPr dirty="0"/>
          </a:p>
        </p:txBody>
      </p:sp>
      <p:sp>
        <p:nvSpPr>
          <p:cNvPr id="146" name="Google Shape;146;g917e729a7c_0_19"/>
          <p:cNvSpPr txBox="1">
            <a:spLocks noGrp="1"/>
          </p:cNvSpPr>
          <p:nvPr>
            <p:ph type="body" idx="1"/>
          </p:nvPr>
        </p:nvSpPr>
        <p:spPr>
          <a:xfrm>
            <a:off x="484500" y="1400175"/>
            <a:ext cx="8110500" cy="990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dirty="0"/>
              <a:t>After reading the article, let’s see if artificial intelligence can pass our own Turing Test. You will:</a:t>
            </a:r>
            <a:endParaRPr b="0" dirty="0"/>
          </a:p>
          <a:p>
            <a:pPr marL="0" lvl="0" indent="0" algn="l" rtl="0">
              <a:lnSpc>
                <a:spcPct val="100000"/>
              </a:lnSpc>
              <a:spcBef>
                <a:spcPts val="480"/>
              </a:spcBef>
              <a:spcAft>
                <a:spcPts val="0"/>
              </a:spcAft>
              <a:buSzPts val="2400"/>
              <a:buNone/>
            </a:pPr>
            <a:endParaRPr dirty="0"/>
          </a:p>
        </p:txBody>
      </p:sp>
      <p:sp>
        <p:nvSpPr>
          <p:cNvPr id="147" name="Google Shape;147;g917e729a7c_0_19"/>
          <p:cNvSpPr txBox="1">
            <a:spLocks noGrp="1"/>
          </p:cNvSpPr>
          <p:nvPr>
            <p:ph type="body" idx="3"/>
          </p:nvPr>
        </p:nvSpPr>
        <p:spPr>
          <a:xfrm>
            <a:off x="452250" y="2247651"/>
            <a:ext cx="8175000" cy="2045400"/>
          </a:xfrm>
          <a:prstGeom prst="rect">
            <a:avLst/>
          </a:prstGeom>
          <a:noFill/>
          <a:ln>
            <a:noFill/>
          </a:ln>
        </p:spPr>
        <p:txBody>
          <a:bodyPr spcFirstLastPara="1" wrap="square" lIns="91425" tIns="0" rIns="91425" bIns="45700" anchor="ctr" anchorCtr="0">
            <a:noAutofit/>
          </a:bodyPr>
          <a:lstStyle/>
          <a:p>
            <a:pPr marL="457200" lvl="0" indent="-381000" algn="l" rtl="0">
              <a:lnSpc>
                <a:spcPct val="100000"/>
              </a:lnSpc>
              <a:spcBef>
                <a:spcPts val="360"/>
              </a:spcBef>
              <a:spcAft>
                <a:spcPts val="0"/>
              </a:spcAft>
              <a:buSzPts val="2400"/>
              <a:buChar char="•"/>
            </a:pPr>
            <a:r>
              <a:rPr lang="en-US" sz="2400" dirty="0"/>
              <a:t>Be placed into 5 stations.</a:t>
            </a:r>
            <a:endParaRPr sz="2400" dirty="0"/>
          </a:p>
          <a:p>
            <a:pPr marL="457200" lvl="0" indent="-381000" algn="l" rtl="0">
              <a:lnSpc>
                <a:spcPct val="100000"/>
              </a:lnSpc>
              <a:spcBef>
                <a:spcPts val="360"/>
              </a:spcBef>
              <a:spcAft>
                <a:spcPts val="0"/>
              </a:spcAft>
              <a:buSzPts val="2400"/>
              <a:buChar char="•"/>
            </a:pPr>
            <a:r>
              <a:rPr lang="en-US" sz="2400" dirty="0"/>
              <a:t>Follow the directions at each station to complete each poll.</a:t>
            </a:r>
            <a:endParaRPr sz="2400" dirty="0"/>
          </a:p>
          <a:p>
            <a:pPr marL="0" lvl="0" indent="0" algn="l" rtl="0">
              <a:lnSpc>
                <a:spcPct val="100000"/>
              </a:lnSpc>
              <a:spcBef>
                <a:spcPts val="360"/>
              </a:spcBef>
              <a:spcAft>
                <a:spcPts val="0"/>
              </a:spcAft>
              <a:buNone/>
            </a:pPr>
            <a:endParaRPr sz="2400" dirty="0"/>
          </a:p>
          <a:p>
            <a:pPr marL="0" lvl="0" indent="0" algn="l" rtl="0">
              <a:lnSpc>
                <a:spcPct val="100000"/>
              </a:lnSpc>
              <a:spcBef>
                <a:spcPts val="360"/>
              </a:spcBef>
              <a:spcAft>
                <a:spcPts val="0"/>
              </a:spcAft>
              <a:buNone/>
            </a:pPr>
            <a:r>
              <a:rPr lang="en-US" sz="2400" dirty="0"/>
              <a:t>At the end, we will discuss the results of our Turing Test and see if any AI creation was able to pass!</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c0e2118227_0_36"/>
          <p:cNvSpPr txBox="1">
            <a:spLocks noGrp="1"/>
          </p:cNvSpPr>
          <p:nvPr>
            <p:ph type="title"/>
          </p:nvPr>
        </p:nvSpPr>
        <p:spPr>
          <a:xfrm>
            <a:off x="457200" y="50714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Can AI Really Pass the Turing Test?</a:t>
            </a:r>
            <a:endParaRPr/>
          </a:p>
        </p:txBody>
      </p:sp>
      <p:sp>
        <p:nvSpPr>
          <p:cNvPr id="153" name="Google Shape;153;gc0e2118227_0_36"/>
          <p:cNvSpPr txBox="1">
            <a:spLocks noGrp="1"/>
          </p:cNvSpPr>
          <p:nvPr>
            <p:ph type="body" idx="1"/>
          </p:nvPr>
        </p:nvSpPr>
        <p:spPr>
          <a:xfrm>
            <a:off x="457200" y="1800350"/>
            <a:ext cx="8110500" cy="14772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a:t>Now that we’ve seen the results, what surprised you?</a:t>
            </a:r>
            <a:endParaRPr b="0"/>
          </a:p>
          <a:p>
            <a:pPr marL="0" lvl="0" indent="0" algn="l" rtl="0">
              <a:lnSpc>
                <a:spcPct val="100000"/>
              </a:lnSpc>
              <a:spcBef>
                <a:spcPts val="480"/>
              </a:spcBef>
              <a:spcAft>
                <a:spcPts val="0"/>
              </a:spcAft>
              <a:buSzPts val="2400"/>
              <a:buNone/>
            </a:pPr>
            <a:endParaRPr b="0"/>
          </a:p>
          <a:p>
            <a:pPr marL="0" lvl="0" indent="0" algn="l" rtl="0">
              <a:lnSpc>
                <a:spcPct val="100000"/>
              </a:lnSpc>
              <a:spcBef>
                <a:spcPts val="480"/>
              </a:spcBef>
              <a:spcAft>
                <a:spcPts val="0"/>
              </a:spcAft>
              <a:buSzPts val="2400"/>
              <a:buNone/>
            </a:pPr>
            <a:r>
              <a:rPr lang="en-US" b="0"/>
              <a:t>What questions does this cause you to have?</a:t>
            </a:r>
            <a:endParaRPr b="0"/>
          </a:p>
          <a:p>
            <a:pPr marL="0" lvl="0" indent="0" algn="l" rtl="0">
              <a:lnSpc>
                <a:spcPct val="100000"/>
              </a:lnSpc>
              <a:spcBef>
                <a:spcPts val="480"/>
              </a:spcBef>
              <a:spcAft>
                <a:spcPts val="0"/>
              </a:spcAft>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c0e2118227_0_42"/>
          <p:cNvSpPr txBox="1">
            <a:spLocks noGrp="1"/>
          </p:cNvSpPr>
          <p:nvPr>
            <p:ph type="title"/>
          </p:nvPr>
        </p:nvSpPr>
        <p:spPr>
          <a:xfrm>
            <a:off x="457200" y="14152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A Human Like Creation: Frankenstein</a:t>
            </a:r>
            <a:endParaRPr dirty="0"/>
          </a:p>
        </p:txBody>
      </p:sp>
      <p:sp>
        <p:nvSpPr>
          <p:cNvPr id="159" name="Google Shape;159;gc0e2118227_0_42"/>
          <p:cNvSpPr txBox="1">
            <a:spLocks noGrp="1"/>
          </p:cNvSpPr>
          <p:nvPr>
            <p:ph type="body" idx="1"/>
          </p:nvPr>
        </p:nvSpPr>
        <p:spPr>
          <a:xfrm>
            <a:off x="457200" y="998927"/>
            <a:ext cx="8110500" cy="12507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dirty="0"/>
              <a:t>Humans have been attempting human-like creations for a very long time.  One story of such a creation has become part of pop culture.  That story is Frankenstein.</a:t>
            </a:r>
            <a:endParaRPr dirty="0"/>
          </a:p>
        </p:txBody>
      </p:sp>
      <p:pic>
        <p:nvPicPr>
          <p:cNvPr id="160" name="Google Shape;160;gc0e2118227_0_42" descr="Check out Mary Shelley's Frankenstein Video SparkNote: Quick and easy Frankenstein synopsis, analysis, and discussion of major characters and themes in the novel. For more Frankenstein resources, go to www.sparknotes.com/lit/frankenstein." title="Video SparkNotes: Mary Shelley's Frankenstein summary">
            <a:hlinkClick r:id="rId3"/>
          </p:cNvPr>
          <p:cNvPicPr preferRelativeResize="0"/>
          <p:nvPr/>
        </p:nvPicPr>
        <p:blipFill>
          <a:blip r:embed="rId4">
            <a:alphaModFix/>
          </a:blip>
          <a:stretch>
            <a:fillRect/>
          </a:stretch>
        </p:blipFill>
        <p:spPr>
          <a:xfrm>
            <a:off x="2602326" y="2316756"/>
            <a:ext cx="3439500" cy="257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c0e2118227_0_48"/>
          <p:cNvSpPr txBox="1">
            <a:spLocks noGrp="1"/>
          </p:cNvSpPr>
          <p:nvPr>
            <p:ph type="title"/>
          </p:nvPr>
        </p:nvSpPr>
        <p:spPr>
          <a:xfrm>
            <a:off x="457200" y="12280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A Human Like Creation: Frankenstein</a:t>
            </a:r>
            <a:endParaRPr dirty="0"/>
          </a:p>
        </p:txBody>
      </p:sp>
      <p:sp>
        <p:nvSpPr>
          <p:cNvPr id="166" name="Google Shape;166;gc0e2118227_0_48"/>
          <p:cNvSpPr txBox="1">
            <a:spLocks noGrp="1"/>
          </p:cNvSpPr>
          <p:nvPr>
            <p:ph type="body" idx="1"/>
          </p:nvPr>
        </p:nvSpPr>
        <p:spPr>
          <a:xfrm>
            <a:off x="457200" y="980206"/>
            <a:ext cx="5113200" cy="13008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dirty="0"/>
              <a:t>As you read the passage, why-light where you see instances of the creature’s humanity and explain.</a:t>
            </a:r>
            <a:endParaRPr dirty="0"/>
          </a:p>
        </p:txBody>
      </p:sp>
      <p:pic>
        <p:nvPicPr>
          <p:cNvPr id="167" name="Google Shape;167;gc0e2118227_0_48"/>
          <p:cNvPicPr preferRelativeResize="0"/>
          <p:nvPr/>
        </p:nvPicPr>
        <p:blipFill>
          <a:blip r:embed="rId3">
            <a:alphaModFix/>
          </a:blip>
          <a:stretch>
            <a:fillRect/>
          </a:stretch>
        </p:blipFill>
        <p:spPr>
          <a:xfrm>
            <a:off x="5436193" y="1085310"/>
            <a:ext cx="2555125" cy="3312701"/>
          </a:xfrm>
          <a:prstGeom prst="rect">
            <a:avLst/>
          </a:prstGeom>
          <a:noFill/>
          <a:ln>
            <a:noFill/>
          </a:ln>
        </p:spPr>
      </p:pic>
      <p:pic>
        <p:nvPicPr>
          <p:cNvPr id="168" name="Google Shape;168;gc0e2118227_0_48"/>
          <p:cNvPicPr preferRelativeResize="0"/>
          <p:nvPr/>
        </p:nvPicPr>
        <p:blipFill>
          <a:blip r:embed="rId4">
            <a:alphaModFix/>
          </a:blip>
          <a:stretch>
            <a:fillRect/>
          </a:stretch>
        </p:blipFill>
        <p:spPr>
          <a:xfrm>
            <a:off x="1082789" y="2339878"/>
            <a:ext cx="3110286" cy="2449350"/>
          </a:xfrm>
          <a:prstGeom prst="rect">
            <a:avLst/>
          </a:prstGeom>
          <a:noFill/>
          <a:ln>
            <a:noFill/>
          </a:ln>
        </p:spPr>
      </p:pic>
      <p:sp>
        <p:nvSpPr>
          <p:cNvPr id="169" name="Google Shape;169;gc0e2118227_0_48"/>
          <p:cNvSpPr txBox="1"/>
          <p:nvPr/>
        </p:nvSpPr>
        <p:spPr>
          <a:xfrm>
            <a:off x="104250" y="4848100"/>
            <a:ext cx="7663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c0e2118227_0_58"/>
          <p:cNvSpPr txBox="1">
            <a:spLocks noGrp="1"/>
          </p:cNvSpPr>
          <p:nvPr>
            <p:ph type="title"/>
          </p:nvPr>
        </p:nvSpPr>
        <p:spPr>
          <a:xfrm>
            <a:off x="457200" y="51514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Frankenstein: Discussion</a:t>
            </a:r>
            <a:endParaRPr/>
          </a:p>
        </p:txBody>
      </p:sp>
      <p:sp>
        <p:nvSpPr>
          <p:cNvPr id="175" name="Google Shape;175;gc0e2118227_0_58"/>
          <p:cNvSpPr txBox="1">
            <a:spLocks noGrp="1"/>
          </p:cNvSpPr>
          <p:nvPr>
            <p:ph type="body" idx="1"/>
          </p:nvPr>
        </p:nvSpPr>
        <p:spPr>
          <a:xfrm>
            <a:off x="457200" y="1599900"/>
            <a:ext cx="8110500" cy="1943700"/>
          </a:xfrm>
          <a:prstGeom prst="rect">
            <a:avLst/>
          </a:prstGeom>
          <a:noFill/>
          <a:ln>
            <a:noFill/>
          </a:ln>
        </p:spPr>
        <p:txBody>
          <a:bodyPr spcFirstLastPara="1" wrap="square" lIns="45700" tIns="0" rIns="45700" bIns="0" anchor="ctr" anchorCtr="0">
            <a:noAutofit/>
          </a:bodyPr>
          <a:lstStyle/>
          <a:p>
            <a:pPr marL="457200" lvl="0" indent="-381000" algn="l" rtl="0">
              <a:lnSpc>
                <a:spcPct val="100000"/>
              </a:lnSpc>
              <a:spcBef>
                <a:spcPts val="480"/>
              </a:spcBef>
              <a:spcAft>
                <a:spcPts val="0"/>
              </a:spcAft>
              <a:buSzPts val="2400"/>
              <a:buChar char="●"/>
            </a:pPr>
            <a:r>
              <a:rPr lang="en-US" b="0"/>
              <a:t>Does the creature have humanity? Why or why not? </a:t>
            </a:r>
            <a:endParaRPr b="0"/>
          </a:p>
          <a:p>
            <a:pPr marL="457200" lvl="0" indent="-381000" algn="l" rtl="0">
              <a:lnSpc>
                <a:spcPct val="100000"/>
              </a:lnSpc>
              <a:spcBef>
                <a:spcPts val="0"/>
              </a:spcBef>
              <a:spcAft>
                <a:spcPts val="0"/>
              </a:spcAft>
              <a:buSzPts val="2400"/>
              <a:buChar char="●"/>
            </a:pPr>
            <a:r>
              <a:rPr lang="en-US" b="0"/>
              <a:t>Is having humanity the same as being human? </a:t>
            </a:r>
            <a:endParaRPr b="0"/>
          </a:p>
          <a:p>
            <a:pPr marL="457200" lvl="0" indent="-381000" algn="l" rtl="0">
              <a:lnSpc>
                <a:spcPct val="100000"/>
              </a:lnSpc>
              <a:spcBef>
                <a:spcPts val="0"/>
              </a:spcBef>
              <a:spcAft>
                <a:spcPts val="0"/>
              </a:spcAft>
              <a:buSzPts val="2400"/>
              <a:buChar char="●"/>
            </a:pPr>
            <a:r>
              <a:rPr lang="en-US" b="0"/>
              <a:t>Why do you think humans have rejected the creature? </a:t>
            </a:r>
            <a:endParaRPr b="0"/>
          </a:p>
          <a:p>
            <a:pPr marL="457200" lvl="0" indent="-381000" algn="l" rtl="0">
              <a:lnSpc>
                <a:spcPct val="100000"/>
              </a:lnSpc>
              <a:spcBef>
                <a:spcPts val="0"/>
              </a:spcBef>
              <a:spcAft>
                <a:spcPts val="0"/>
              </a:spcAft>
              <a:buSzPts val="2400"/>
              <a:buChar char="●"/>
            </a:pPr>
            <a:r>
              <a:rPr lang="en-US" b="0"/>
              <a:t>How has his interactions with humans changed the creature?</a:t>
            </a:r>
            <a:endParaRPr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c0e2118227_0_64"/>
          <p:cNvSpPr txBox="1">
            <a:spLocks noGrp="1"/>
          </p:cNvSpPr>
          <p:nvPr>
            <p:ph type="title"/>
          </p:nvPr>
        </p:nvSpPr>
        <p:spPr>
          <a:xfrm>
            <a:off x="457200" y="51514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Human-Like Creations</a:t>
            </a:r>
            <a:endParaRPr/>
          </a:p>
        </p:txBody>
      </p:sp>
      <p:sp>
        <p:nvSpPr>
          <p:cNvPr id="181" name="Google Shape;181;gc0e2118227_0_64"/>
          <p:cNvSpPr txBox="1">
            <a:spLocks noGrp="1"/>
          </p:cNvSpPr>
          <p:nvPr>
            <p:ph type="body" idx="1"/>
          </p:nvPr>
        </p:nvSpPr>
        <p:spPr>
          <a:xfrm>
            <a:off x="457200" y="1528375"/>
            <a:ext cx="8110500" cy="2868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a:t>The story of Frankenstein and the story of AI is one of technology created by humans to be human-like.  </a:t>
            </a:r>
            <a:endParaRPr b="0"/>
          </a:p>
          <a:p>
            <a:pPr marL="0" lvl="0" indent="0" algn="l" rtl="0">
              <a:lnSpc>
                <a:spcPct val="100000"/>
              </a:lnSpc>
              <a:spcBef>
                <a:spcPts val="480"/>
              </a:spcBef>
              <a:spcAft>
                <a:spcPts val="0"/>
              </a:spcAft>
              <a:buSzPts val="2400"/>
              <a:buNone/>
            </a:pPr>
            <a:r>
              <a:rPr lang="en-US" b="0"/>
              <a:t>This brings up the questions: </a:t>
            </a:r>
            <a:endParaRPr b="0"/>
          </a:p>
          <a:p>
            <a:pPr marL="457200" lvl="0" indent="-381000" algn="l" rtl="0">
              <a:lnSpc>
                <a:spcPct val="100000"/>
              </a:lnSpc>
              <a:spcBef>
                <a:spcPts val="480"/>
              </a:spcBef>
              <a:spcAft>
                <a:spcPts val="0"/>
              </a:spcAft>
              <a:buSzPts val="2400"/>
              <a:buChar char="●"/>
            </a:pPr>
            <a:r>
              <a:rPr lang="en-US" b="0"/>
              <a:t>What can technology never replace? </a:t>
            </a:r>
            <a:endParaRPr b="0"/>
          </a:p>
          <a:p>
            <a:pPr marL="457200" lvl="0" indent="-381000" algn="l" rtl="0">
              <a:lnSpc>
                <a:spcPct val="100000"/>
              </a:lnSpc>
              <a:spcBef>
                <a:spcPts val="0"/>
              </a:spcBef>
              <a:spcAft>
                <a:spcPts val="0"/>
              </a:spcAft>
              <a:buSzPts val="2400"/>
              <a:buChar char="●"/>
            </a:pPr>
            <a:r>
              <a:rPr lang="en-US" b="0"/>
              <a:t>What to do we give up when we adopt technology and what do we get?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c0e2118227_0_75"/>
          <p:cNvSpPr txBox="1">
            <a:spLocks noGrp="1"/>
          </p:cNvSpPr>
          <p:nvPr>
            <p:ph type="title"/>
          </p:nvPr>
        </p:nvSpPr>
        <p:spPr>
          <a:xfrm>
            <a:off x="457200" y="58714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Human-Like Creations</a:t>
            </a:r>
            <a:endParaRPr/>
          </a:p>
        </p:txBody>
      </p:sp>
      <p:sp>
        <p:nvSpPr>
          <p:cNvPr id="187" name="Google Shape;187;gc0e2118227_0_75"/>
          <p:cNvSpPr txBox="1">
            <a:spLocks noGrp="1"/>
          </p:cNvSpPr>
          <p:nvPr>
            <p:ph type="body" idx="1"/>
          </p:nvPr>
        </p:nvSpPr>
        <p:spPr>
          <a:xfrm>
            <a:off x="457200" y="1444550"/>
            <a:ext cx="8110500" cy="2715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Philosophical Chairs Planning Sheet</a:t>
            </a:r>
            <a:endParaRPr/>
          </a:p>
          <a:p>
            <a:pPr marL="0" lvl="0" indent="0" algn="l" rtl="0">
              <a:spcBef>
                <a:spcPts val="480"/>
              </a:spcBef>
              <a:spcAft>
                <a:spcPts val="0"/>
              </a:spcAft>
              <a:buNone/>
            </a:pPr>
            <a:r>
              <a:rPr lang="en-US" b="0"/>
              <a:t>Try to answer these questions as you watch the following videos.</a:t>
            </a:r>
            <a:endParaRPr b="0"/>
          </a:p>
          <a:p>
            <a:pPr marL="0" lvl="0" indent="0" algn="l" rtl="0">
              <a:spcBef>
                <a:spcPts val="480"/>
              </a:spcBef>
              <a:spcAft>
                <a:spcPts val="0"/>
              </a:spcAft>
              <a:buNone/>
            </a:pPr>
            <a:endParaRPr sz="900" b="0"/>
          </a:p>
          <a:p>
            <a:pPr marL="457200" lvl="0" indent="-381000" algn="l" rtl="0">
              <a:lnSpc>
                <a:spcPct val="100000"/>
              </a:lnSpc>
              <a:spcBef>
                <a:spcPts val="480"/>
              </a:spcBef>
              <a:spcAft>
                <a:spcPts val="0"/>
              </a:spcAft>
              <a:buSzPts val="2400"/>
              <a:buChar char="●"/>
            </a:pPr>
            <a:r>
              <a:rPr lang="en-US" b="0"/>
              <a:t>What can technology never replace? </a:t>
            </a:r>
            <a:endParaRPr b="0"/>
          </a:p>
          <a:p>
            <a:pPr marL="457200" lvl="0" indent="-381000" algn="l" rtl="0">
              <a:lnSpc>
                <a:spcPct val="100000"/>
              </a:lnSpc>
              <a:spcBef>
                <a:spcPts val="0"/>
              </a:spcBef>
              <a:spcAft>
                <a:spcPts val="0"/>
              </a:spcAft>
              <a:buSzPts val="2400"/>
              <a:buChar char="●"/>
            </a:pPr>
            <a:r>
              <a:rPr lang="en-US" b="0"/>
              <a:t>What to do we give up when we adopt technology and what do we get?</a:t>
            </a:r>
            <a:endParaRPr b="0"/>
          </a:p>
          <a:p>
            <a:pPr marL="457200" lvl="0" indent="-381000" algn="l" rtl="0">
              <a:lnSpc>
                <a:spcPct val="100000"/>
              </a:lnSpc>
              <a:spcBef>
                <a:spcPts val="0"/>
              </a:spcBef>
              <a:spcAft>
                <a:spcPts val="0"/>
              </a:spcAft>
              <a:buSzPts val="2400"/>
              <a:buChar char="●"/>
            </a:pPr>
            <a:r>
              <a:rPr lang="en-US" b="0"/>
              <a:t>Is having humanity the same as being human?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c0e2118227_0_80"/>
          <p:cNvSpPr txBox="1">
            <a:spLocks noGrp="1"/>
          </p:cNvSpPr>
          <p:nvPr>
            <p:ph type="title"/>
          </p:nvPr>
        </p:nvSpPr>
        <p:spPr>
          <a:xfrm>
            <a:off x="457200" y="17525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Human-Like Creations</a:t>
            </a:r>
            <a:endParaRPr dirty="0"/>
          </a:p>
        </p:txBody>
      </p:sp>
      <p:pic>
        <p:nvPicPr>
          <p:cNvPr id="193" name="Google Shape;193;gc0e2118227_0_80" descr="Visit http://TED.com to get our entire library of TED Talks, transcripts, translations, personalized Talk recommendations and more.&#10;&#10;The danger of artificial intelligence isn't that it's going to rebel against us, but that it's going to do exactly what we ask it to do, says AI researcher Janelle Shane. Sharing the weird, sometimes alarming antics of AI algorithms as they try to solve human problems -- like creating new ice cream flavors or recognizing cars on the road -- Shane shows why AI doesn't yet measure up to real brains.&#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For more information on using TED for commercial purposes (e.g. employee learning, in a film or online course), submit a Media Request here: http://media-requests.TED.com&#10;&#10;Follow TED on Twitter: http://twitter.com/TEDTalks&#10;Like TED on Facebook: http://facebook.com/TED&#10;&#10;Subscribe to our channel: http://youtube.com/TED" title="The danger of AI is weirder than you think | Janelle Shane">
            <a:hlinkClick r:id="rId3"/>
          </p:cNvPr>
          <p:cNvPicPr preferRelativeResize="0"/>
          <p:nvPr/>
        </p:nvPicPr>
        <p:blipFill>
          <a:blip r:embed="rId4">
            <a:alphaModFix/>
          </a:blip>
          <a:stretch>
            <a:fillRect/>
          </a:stretch>
        </p:blipFill>
        <p:spPr>
          <a:xfrm>
            <a:off x="2286000" y="1197344"/>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c0e2118227_0_69"/>
          <p:cNvSpPr txBox="1">
            <a:spLocks noGrp="1"/>
          </p:cNvSpPr>
          <p:nvPr>
            <p:ph type="title"/>
          </p:nvPr>
        </p:nvSpPr>
        <p:spPr>
          <a:xfrm>
            <a:off x="457200" y="16727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Human-Like Creations</a:t>
            </a:r>
            <a:endParaRPr dirty="0"/>
          </a:p>
        </p:txBody>
      </p:sp>
      <p:pic>
        <p:nvPicPr>
          <p:cNvPr id="199" name="Google Shape;199;gc0e2118227_0_69" descr="A robotics researcher afraid of robots, Peter Haas, invites us into his world of understand where the threats of robots and artificial intelligence lie. Before we get to Sci-Fi robot death machines, there's something right in front of us we need to confront - ourselves.  Peter is the Associate Director of the Brown University Humanity Centered Robotics Initiative. He was the Co-Founder and COO of XactSense, a UAV manufacturer working on LIDAR mapping and autonomous navigation. Prior to XactSense, Peter founded AIDG – a small hardware enterprise accelerator in emerging markets. Peter received both TED and Echoing Green fellowships. He has been a speaker at TED Global, The World Bank, Harvard University and other venues. He holds a Philosophy B.A. from Yale. This talk was given at a TEDx event using the TED conference format but independently organized by a local community. Learn more at https://www.ted.com/tedx" title="The Real Reason to be Afraid of Artificial Intelligence | Peter Haas | TEDxDirigo">
            <a:hlinkClick r:id="rId3"/>
          </p:cNvPr>
          <p:cNvPicPr preferRelativeResize="0"/>
          <p:nvPr/>
        </p:nvPicPr>
        <p:blipFill>
          <a:blip r:embed="rId4">
            <a:alphaModFix/>
          </a:blip>
          <a:stretch>
            <a:fillRect/>
          </a:stretch>
        </p:blipFill>
        <p:spPr>
          <a:xfrm>
            <a:off x="2286000" y="1245076"/>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The Test for Being Human</a:t>
            </a:r>
            <a:endParaRPr dirty="0"/>
          </a:p>
        </p:txBody>
      </p:sp>
      <p:sp>
        <p:nvSpPr>
          <p:cNvPr id="84" name="Google Shape;84;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sz="2400" dirty="0"/>
              <a:t>Thematic Links between AI and Frankenstein</a:t>
            </a:r>
            <a:endParaRPr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c0e2118227_0_101"/>
          <p:cNvSpPr txBox="1">
            <a:spLocks noGrp="1"/>
          </p:cNvSpPr>
          <p:nvPr>
            <p:ph type="title"/>
          </p:nvPr>
        </p:nvSpPr>
        <p:spPr>
          <a:xfrm>
            <a:off x="457200" y="53114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Philosophical Chairs</a:t>
            </a:r>
            <a:endParaRPr/>
          </a:p>
        </p:txBody>
      </p:sp>
      <p:sp>
        <p:nvSpPr>
          <p:cNvPr id="205" name="Google Shape;205;gc0e2118227_0_101"/>
          <p:cNvSpPr txBox="1">
            <a:spLocks noGrp="1"/>
          </p:cNvSpPr>
          <p:nvPr>
            <p:ph type="body" idx="1"/>
          </p:nvPr>
        </p:nvSpPr>
        <p:spPr>
          <a:xfrm>
            <a:off x="457200" y="1523300"/>
            <a:ext cx="8110500" cy="990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US" sz="2600" b="0"/>
              <a:t>Is having humanity the same as being human?</a:t>
            </a:r>
            <a:endParaRPr sz="2600" b="0"/>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917e729a7c_0_35"/>
          <p:cNvSpPr txBox="1">
            <a:spLocks noGrp="1"/>
          </p:cNvSpPr>
          <p:nvPr>
            <p:ph type="title"/>
          </p:nvPr>
        </p:nvSpPr>
        <p:spPr>
          <a:xfrm>
            <a:off x="457200" y="517953"/>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Tech Detox Extension Activity</a:t>
            </a:r>
            <a:endParaRPr/>
          </a:p>
        </p:txBody>
      </p:sp>
      <p:sp>
        <p:nvSpPr>
          <p:cNvPr id="211" name="Google Shape;211;g917e729a7c_0_35"/>
          <p:cNvSpPr txBox="1">
            <a:spLocks noGrp="1"/>
          </p:cNvSpPr>
          <p:nvPr>
            <p:ph type="body" idx="1"/>
          </p:nvPr>
        </p:nvSpPr>
        <p:spPr>
          <a:xfrm>
            <a:off x="457200" y="1200150"/>
            <a:ext cx="4654500" cy="3725700"/>
          </a:xfrm>
          <a:prstGeom prst="rect">
            <a:avLst/>
          </a:prstGeom>
          <a:noFill/>
          <a:ln>
            <a:noFill/>
          </a:ln>
        </p:spPr>
        <p:txBody>
          <a:bodyPr spcFirstLastPara="1" wrap="square" lIns="91400" tIns="91400" rIns="91400" bIns="91400" anchor="ctr" anchorCtr="0">
            <a:noAutofit/>
          </a:bodyPr>
          <a:lstStyle/>
          <a:p>
            <a:pPr marL="457200" lvl="0" indent="-393700" algn="l" rtl="0">
              <a:lnSpc>
                <a:spcPct val="100000"/>
              </a:lnSpc>
              <a:spcBef>
                <a:spcPts val="520"/>
              </a:spcBef>
              <a:spcAft>
                <a:spcPts val="0"/>
              </a:spcAft>
              <a:buSzPts val="2600"/>
              <a:buChar char="•"/>
            </a:pPr>
            <a:r>
              <a:rPr lang="en-US"/>
              <a:t>Go without your phone, computer, or television for 24 hours.</a:t>
            </a:r>
            <a:endParaRPr/>
          </a:p>
          <a:p>
            <a:pPr marL="0" lvl="0" indent="0" algn="l" rtl="0">
              <a:lnSpc>
                <a:spcPct val="100000"/>
              </a:lnSpc>
              <a:spcBef>
                <a:spcPts val="520"/>
              </a:spcBef>
              <a:spcAft>
                <a:spcPts val="0"/>
              </a:spcAft>
              <a:buNone/>
            </a:pPr>
            <a:endParaRPr sz="1800"/>
          </a:p>
          <a:p>
            <a:pPr marL="457200" lvl="0" indent="-393700" algn="l" rtl="0">
              <a:lnSpc>
                <a:spcPct val="100000"/>
              </a:lnSpc>
              <a:spcBef>
                <a:spcPts val="520"/>
              </a:spcBef>
              <a:spcAft>
                <a:spcPts val="0"/>
              </a:spcAft>
              <a:buSzPts val="2600"/>
              <a:buChar char="•"/>
            </a:pPr>
            <a:r>
              <a:rPr lang="en-US"/>
              <a:t>Afterward, write a response about the experience, using the How am I Feeling? What am I Thinking? frame.</a:t>
            </a:r>
            <a:endParaRPr/>
          </a:p>
        </p:txBody>
      </p:sp>
      <p:pic>
        <p:nvPicPr>
          <p:cNvPr id="212" name="Google Shape;212;g917e729a7c_0_35"/>
          <p:cNvPicPr preferRelativeResize="0"/>
          <p:nvPr/>
        </p:nvPicPr>
        <p:blipFill>
          <a:blip r:embed="rId3">
            <a:alphaModFix/>
          </a:blip>
          <a:stretch>
            <a:fillRect/>
          </a:stretch>
        </p:blipFill>
        <p:spPr>
          <a:xfrm>
            <a:off x="5400075" y="1375349"/>
            <a:ext cx="3168400" cy="262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905ea2a1ad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0" name="Google Shape;90;g905ea2a1ad_0_0"/>
          <p:cNvSpPr txBox="1">
            <a:spLocks noGrp="1"/>
          </p:cNvSpPr>
          <p:nvPr>
            <p:ph type="body" idx="1"/>
          </p:nvPr>
        </p:nvSpPr>
        <p:spPr>
          <a:xfrm>
            <a:off x="530352" y="2212473"/>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What does it mean to be human?</a:t>
            </a:r>
            <a:endParaRPr/>
          </a:p>
          <a:p>
            <a:pPr marL="0" lvl="0" indent="0" algn="l" rtl="0">
              <a:lnSpc>
                <a:spcPct val="100000"/>
              </a:lnSpc>
              <a:spcBef>
                <a:spcPts val="520"/>
              </a:spcBef>
              <a:spcAft>
                <a:spcPts val="0"/>
              </a:spcAft>
              <a:buSzPts val="2600"/>
              <a:buNone/>
            </a:pPr>
            <a:r>
              <a:rPr lang="en-US"/>
              <a:t>Is having humanity the same as being human?</a:t>
            </a:r>
            <a:endParaRPr/>
          </a:p>
          <a:p>
            <a:pPr marL="0" lvl="0" indent="0" algn="l" rtl="0">
              <a:lnSpc>
                <a:spcPct val="100000"/>
              </a:lnSpc>
              <a:spcBef>
                <a:spcPts val="520"/>
              </a:spcBef>
              <a:spcAft>
                <a:spcPts val="0"/>
              </a:spcAft>
              <a:buSzPts val="2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917e729a7c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a:t>
            </a:r>
            <a:endParaRPr/>
          </a:p>
        </p:txBody>
      </p:sp>
      <p:sp>
        <p:nvSpPr>
          <p:cNvPr id="96" name="Google Shape;96;g917e729a7c_0_0"/>
          <p:cNvSpPr txBox="1">
            <a:spLocks noGrp="1"/>
          </p:cNvSpPr>
          <p:nvPr>
            <p:ph type="body" idx="1"/>
          </p:nvPr>
        </p:nvSpPr>
        <p:spPr>
          <a:xfrm>
            <a:off x="457200" y="1497450"/>
            <a:ext cx="8229600" cy="1719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20"/>
              </a:spcBef>
              <a:spcAft>
                <a:spcPts val="0"/>
              </a:spcAft>
              <a:buClr>
                <a:srgbClr val="000000"/>
              </a:buClr>
              <a:buSzPts val="2600"/>
              <a:buFont typeface="Arial"/>
              <a:buNone/>
            </a:pPr>
            <a:r>
              <a:rPr lang="en-US"/>
              <a:t>Students will be able to analyze a variety of texts to draw a conclusion for the proposed question and defend their argument.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917e729a7c_0_8"/>
          <p:cNvSpPr txBox="1">
            <a:spLocks noGrp="1"/>
          </p:cNvSpPr>
          <p:nvPr>
            <p:ph type="title"/>
          </p:nvPr>
        </p:nvSpPr>
        <p:spPr>
          <a:xfrm>
            <a:off x="467100" y="258374"/>
            <a:ext cx="6390900" cy="760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3600"/>
              <a:buNone/>
            </a:pPr>
            <a:r>
              <a:rPr lang="en-US" dirty="0"/>
              <a:t>What does it mean to be human?</a:t>
            </a:r>
            <a:endParaRPr dirty="0"/>
          </a:p>
        </p:txBody>
      </p:sp>
      <p:pic>
        <p:nvPicPr>
          <p:cNvPr id="102" name="Google Shape;102;g917e729a7c_0_8" descr="Bill Gates answers the question &quot;What does it mean to be human?&quot; for the Big History Project video contest.&#10;&#10;Learn more at http://www.gatesnotes.com/" title="What does it mean to be human?">
            <a:hlinkClick r:id="rId3"/>
          </p:cNvPr>
          <p:cNvPicPr preferRelativeResize="0"/>
          <p:nvPr/>
        </p:nvPicPr>
        <p:blipFill>
          <a:blip r:embed="rId4">
            <a:alphaModFix/>
          </a:blip>
          <a:stretch>
            <a:fillRect/>
          </a:stretch>
        </p:blipFill>
        <p:spPr>
          <a:xfrm>
            <a:off x="2286000" y="1244944"/>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c0e2118227_0_1" descr="In which John contemplates what it means to be human, and how we define personhood, while also talking a bit about the stuff he's been trying to write the last few years. &#10;&#10;The video was inspired by a contest Bill Gates and Big History have organized over at http://bh-p.co/1Jze4sM  If you make a video for the Big History contest before July 8th, you could win $5,000 and a contract to make more videos. Entry form, rules, and contest details can be found at: http://bh-p.co/1Jze4sM&#10;&#10;I look forward to hearing your thoughts on what it means to be a person, because this is clearly something I'm still puzzling through.&#10;&#10;&#10;----&#10;Subscribe to our newsletter! http://nerdfighteria.com/newsletter/ &#10;And join the community at http://nerdfighteria.com  http://effyeahnerdfighters.com&#10;Help transcribe videos - http://nerdfighteria.info&#10;John's twitter - http://twitter.com/johngreen&#10;John's tumblr - http://fishingboatproceeds.tumblr.com&#10;Hank's twitter - http://twitter.com/hankgreen&#10;Hank's tumblr - http://edwardspoonhands.tumblr.com" title="What Does It Mean to Be Human?">
            <a:hlinkClick r:id="rId3"/>
          </p:cNvPr>
          <p:cNvPicPr preferRelativeResize="0"/>
          <p:nvPr/>
        </p:nvPicPr>
        <p:blipFill>
          <a:blip r:embed="rId4">
            <a:alphaModFix/>
          </a:blip>
          <a:stretch>
            <a:fillRect/>
          </a:stretch>
        </p:blipFill>
        <p:spPr>
          <a:xfrm>
            <a:off x="2286000" y="1344807"/>
            <a:ext cx="4572000" cy="3429000"/>
          </a:xfrm>
          <a:prstGeom prst="rect">
            <a:avLst/>
          </a:prstGeom>
          <a:noFill/>
          <a:ln>
            <a:noFill/>
          </a:ln>
        </p:spPr>
      </p:pic>
      <p:sp>
        <p:nvSpPr>
          <p:cNvPr id="108" name="Google Shape;108;gc0e2118227_0_1"/>
          <p:cNvSpPr txBox="1">
            <a:spLocks noGrp="1"/>
          </p:cNvSpPr>
          <p:nvPr>
            <p:ph type="title"/>
          </p:nvPr>
        </p:nvSpPr>
        <p:spPr>
          <a:xfrm>
            <a:off x="467100" y="369693"/>
            <a:ext cx="6390900" cy="7608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3600"/>
              <a:buNone/>
            </a:pPr>
            <a:r>
              <a:rPr lang="en-US" dirty="0"/>
              <a:t>What does it mean to be human?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c0e2118227_0_7"/>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3600"/>
              <a:buNone/>
            </a:pPr>
            <a:r>
              <a:rPr lang="en-US"/>
              <a:t>What does it mean to be human?</a:t>
            </a:r>
            <a:endParaRPr/>
          </a:p>
        </p:txBody>
      </p:sp>
      <p:sp>
        <p:nvSpPr>
          <p:cNvPr id="114" name="Google Shape;114;gc0e2118227_0_7"/>
          <p:cNvSpPr txBox="1"/>
          <p:nvPr/>
        </p:nvSpPr>
        <p:spPr>
          <a:xfrm>
            <a:off x="1063675" y="1631925"/>
            <a:ext cx="684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5" name="Google Shape;115;gc0e2118227_0_7"/>
          <p:cNvSpPr txBox="1">
            <a:spLocks noGrp="1"/>
          </p:cNvSpPr>
          <p:nvPr>
            <p:ph type="body" idx="1"/>
          </p:nvPr>
        </p:nvSpPr>
        <p:spPr>
          <a:xfrm>
            <a:off x="185725" y="514825"/>
            <a:ext cx="8859000" cy="10332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t>Respond to one of the videos or answer with your own opinion.</a:t>
            </a:r>
            <a:endParaRPr/>
          </a:p>
        </p:txBody>
      </p:sp>
      <p:sp>
        <p:nvSpPr>
          <p:cNvPr id="116" name="Google Shape;116;gc0e2118227_0_7"/>
          <p:cNvSpPr/>
          <p:nvPr/>
        </p:nvSpPr>
        <p:spPr>
          <a:xfrm>
            <a:off x="-1389100" y="655725"/>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
        <p:nvSpPr>
          <p:cNvPr id="117" name="Google Shape;117;gc0e2118227_0_7"/>
          <p:cNvSpPr/>
          <p:nvPr/>
        </p:nvSpPr>
        <p:spPr>
          <a:xfrm>
            <a:off x="-1389100" y="2367150"/>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
        <p:nvSpPr>
          <p:cNvPr id="118" name="Google Shape;118;gc0e2118227_0_7"/>
          <p:cNvSpPr/>
          <p:nvPr/>
        </p:nvSpPr>
        <p:spPr>
          <a:xfrm>
            <a:off x="-1463125" y="3845475"/>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
        <p:nvSpPr>
          <p:cNvPr id="119" name="Google Shape;119;gc0e2118227_0_7"/>
          <p:cNvSpPr/>
          <p:nvPr/>
        </p:nvSpPr>
        <p:spPr>
          <a:xfrm>
            <a:off x="9325950" y="107475"/>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
        <p:nvSpPr>
          <p:cNvPr id="120" name="Google Shape;120;gc0e2118227_0_7"/>
          <p:cNvSpPr/>
          <p:nvPr/>
        </p:nvSpPr>
        <p:spPr>
          <a:xfrm>
            <a:off x="9325950" y="1631925"/>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
        <p:nvSpPr>
          <p:cNvPr id="121" name="Google Shape;121;gc0e2118227_0_7"/>
          <p:cNvSpPr/>
          <p:nvPr/>
        </p:nvSpPr>
        <p:spPr>
          <a:xfrm>
            <a:off x="9313525" y="3297300"/>
            <a:ext cx="1293600" cy="1376400"/>
          </a:xfrm>
          <a:prstGeom prst="snip1Rect">
            <a:avLst>
              <a:gd name="adj" fmla="val 9596"/>
            </a:avLst>
          </a:prstGeom>
          <a:solidFill>
            <a:srgbClr val="FFE599"/>
          </a:solidFill>
          <a:ln w="9525" cap="flat" cmpd="sng">
            <a:solidFill>
              <a:srgbClr val="6666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Bree Serif"/>
                <a:ea typeface="Bree Serif"/>
                <a:cs typeface="Bree Serif"/>
                <a:sym typeface="Bree Serif"/>
              </a:rPr>
              <a:t>Type here</a:t>
            </a:r>
            <a:endParaRPr sz="1200">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c0e2118227_0_20"/>
          <p:cNvSpPr txBox="1">
            <a:spLocks noGrp="1"/>
          </p:cNvSpPr>
          <p:nvPr>
            <p:ph type="title"/>
          </p:nvPr>
        </p:nvSpPr>
        <p:spPr>
          <a:xfrm>
            <a:off x="457200" y="520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What does it mean to be human?</a:t>
            </a:r>
            <a:endParaRPr/>
          </a:p>
        </p:txBody>
      </p:sp>
      <p:sp>
        <p:nvSpPr>
          <p:cNvPr id="127" name="Google Shape;127;gc0e2118227_0_20"/>
          <p:cNvSpPr txBox="1">
            <a:spLocks noGrp="1"/>
          </p:cNvSpPr>
          <p:nvPr>
            <p:ph type="body" idx="1"/>
          </p:nvPr>
        </p:nvSpPr>
        <p:spPr>
          <a:xfrm>
            <a:off x="457200" y="1664350"/>
            <a:ext cx="8374200" cy="2367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a:t>We usually think about being human in the context of what it isn’t.</a:t>
            </a:r>
            <a:endParaRPr b="0"/>
          </a:p>
          <a:p>
            <a:pPr marL="0" lvl="0" indent="0" algn="l" rtl="0">
              <a:lnSpc>
                <a:spcPct val="100000"/>
              </a:lnSpc>
              <a:spcBef>
                <a:spcPts val="480"/>
              </a:spcBef>
              <a:spcAft>
                <a:spcPts val="0"/>
              </a:spcAft>
              <a:buSzPts val="2400"/>
              <a:buNone/>
            </a:pPr>
            <a:endParaRPr b="0"/>
          </a:p>
          <a:p>
            <a:pPr marL="0" lvl="0" indent="0" algn="l" rtl="0">
              <a:lnSpc>
                <a:spcPct val="100000"/>
              </a:lnSpc>
              <a:spcBef>
                <a:spcPts val="480"/>
              </a:spcBef>
              <a:spcAft>
                <a:spcPts val="0"/>
              </a:spcAft>
              <a:buSzPts val="2400"/>
              <a:buNone/>
            </a:pPr>
            <a:r>
              <a:rPr lang="en-US" b="0"/>
              <a:t>We have a hard time defining humanity, but we find it much easier to define what it is NOT. </a:t>
            </a:r>
            <a:endParaRPr b="0"/>
          </a:p>
          <a:p>
            <a:pPr marL="0" lvl="0" indent="0" algn="l" rtl="0">
              <a:lnSpc>
                <a:spcPct val="100000"/>
              </a:lnSpc>
              <a:spcBef>
                <a:spcPts val="480"/>
              </a:spcBef>
              <a:spcAft>
                <a:spcPts val="0"/>
              </a:spcAft>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c0e2118227_0_26"/>
          <p:cNvSpPr txBox="1">
            <a:spLocks noGrp="1"/>
          </p:cNvSpPr>
          <p:nvPr>
            <p:ph type="title"/>
          </p:nvPr>
        </p:nvSpPr>
        <p:spPr>
          <a:xfrm>
            <a:off x="457200" y="512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Artificial Intelligence</a:t>
            </a:r>
            <a:endParaRPr/>
          </a:p>
        </p:txBody>
      </p:sp>
      <p:sp>
        <p:nvSpPr>
          <p:cNvPr id="133" name="Google Shape;133;gc0e2118227_0_26"/>
          <p:cNvSpPr txBox="1">
            <a:spLocks noGrp="1"/>
          </p:cNvSpPr>
          <p:nvPr>
            <p:ph type="body" idx="1"/>
          </p:nvPr>
        </p:nvSpPr>
        <p:spPr>
          <a:xfrm>
            <a:off x="457200" y="1568375"/>
            <a:ext cx="8229600" cy="28716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b="0"/>
              <a:t>Artificial intelligence, or AI, begins to blur the line of what it means to be human.  </a:t>
            </a:r>
            <a:endParaRPr b="0"/>
          </a:p>
          <a:p>
            <a:pPr marL="0" lvl="0" indent="0" algn="l" rtl="0">
              <a:lnSpc>
                <a:spcPct val="100000"/>
              </a:lnSpc>
              <a:spcBef>
                <a:spcPts val="480"/>
              </a:spcBef>
              <a:spcAft>
                <a:spcPts val="0"/>
              </a:spcAft>
              <a:buSzPts val="2400"/>
              <a:buNone/>
            </a:pPr>
            <a:endParaRPr b="0"/>
          </a:p>
          <a:p>
            <a:pPr marL="0" lvl="0" indent="0" algn="l" rtl="0">
              <a:lnSpc>
                <a:spcPct val="100000"/>
              </a:lnSpc>
              <a:spcBef>
                <a:spcPts val="480"/>
              </a:spcBef>
              <a:spcAft>
                <a:spcPts val="0"/>
              </a:spcAft>
              <a:buSzPts val="2400"/>
              <a:buNone/>
            </a:pPr>
            <a:r>
              <a:rPr lang="en-US" b="0"/>
              <a:t>If we are only defining humanity by what it is not, then AI makes that distinction much harder.</a:t>
            </a:r>
            <a:endParaRPr b="0"/>
          </a:p>
          <a:p>
            <a:pPr marL="0" lvl="0" indent="0" algn="l" rtl="0">
              <a:lnSpc>
                <a:spcPct val="100000"/>
              </a:lnSpc>
              <a:spcBef>
                <a:spcPts val="480"/>
              </a:spcBef>
              <a:spcAft>
                <a:spcPts val="0"/>
              </a:spcAft>
              <a:buSzPts val="2400"/>
              <a:buNone/>
            </a:pP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870</Words>
  <Application>Microsoft Office PowerPoint</Application>
  <PresentationFormat>On-screen Show (16:9)</PresentationFormat>
  <Paragraphs>79</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Georgia</vt:lpstr>
      <vt:lpstr>Constantia</vt:lpstr>
      <vt:lpstr>Noto Sans Symbols</vt:lpstr>
      <vt:lpstr>Calibri</vt:lpstr>
      <vt:lpstr>Roboto</vt:lpstr>
      <vt:lpstr>Bree Serif</vt:lpstr>
      <vt:lpstr>LEARN theme</vt:lpstr>
      <vt:lpstr>LEARN theme</vt:lpstr>
      <vt:lpstr>PowerPoint Presentation</vt:lpstr>
      <vt:lpstr>The Test for Being Human</vt:lpstr>
      <vt:lpstr>Essential Question</vt:lpstr>
      <vt:lpstr>Learning Objective</vt:lpstr>
      <vt:lpstr>What does it mean to be human?</vt:lpstr>
      <vt:lpstr>What does it mean to be human?</vt:lpstr>
      <vt:lpstr>What does it mean to be human?</vt:lpstr>
      <vt:lpstr>What does it mean to be human?</vt:lpstr>
      <vt:lpstr>Artificial Intelligence</vt:lpstr>
      <vt:lpstr>Artificial Intelligence</vt:lpstr>
      <vt:lpstr>Can AI Really Pass the Turing Test?</vt:lpstr>
      <vt:lpstr>Can AI Really Pass the Turing Test?</vt:lpstr>
      <vt:lpstr>A Human Like Creation: Frankenstein</vt:lpstr>
      <vt:lpstr>A Human Like Creation: Frankenstein</vt:lpstr>
      <vt:lpstr>Frankenstein: Discussion</vt:lpstr>
      <vt:lpstr>Human-Like Creations</vt:lpstr>
      <vt:lpstr>Human-Like Creations</vt:lpstr>
      <vt:lpstr>Human-Like Creations</vt:lpstr>
      <vt:lpstr>Human-Like Creations</vt:lpstr>
      <vt:lpstr>Philosophical Chairs</vt:lpstr>
      <vt:lpstr>Tech Detox Extension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3</cp:revision>
  <dcterms:modified xsi:type="dcterms:W3CDTF">2021-09-04T15:20:37Z</dcterms:modified>
</cp:coreProperties>
</file>