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3"/>
  </p:notesMasterIdLst>
  <p:sldIdLst>
    <p:sldId id="276" r:id="rId2"/>
    <p:sldId id="256" r:id="rId3"/>
    <p:sldId id="285" r:id="rId4"/>
    <p:sldId id="289" r:id="rId5"/>
    <p:sldId id="273" r:id="rId6"/>
    <p:sldId id="284" r:id="rId7"/>
    <p:sldId id="286" r:id="rId8"/>
    <p:sldId id="287" r:id="rId9"/>
    <p:sldId id="288" r:id="rId10"/>
    <p:sldId id="291" r:id="rId11"/>
    <p:sldId id="290" r:id="rId1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0" autoAdjust="0"/>
    <p:restoredTop sz="94607"/>
  </p:normalViewPr>
  <p:slideViewPr>
    <p:cSldViewPr snapToGrid="0" snapToObjects="1">
      <p:cViewPr varScale="1">
        <p:scale>
          <a:sx n="112" d="100"/>
          <a:sy n="112" d="100"/>
        </p:scale>
        <p:origin x="374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2103438" y="685800"/>
            <a:ext cx="26511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2103438" y="685800"/>
            <a:ext cx="26511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3984" y="3670212"/>
            <a:ext cx="1624432" cy="2717975"/>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388891" y="2791950"/>
            <a:ext cx="5984479" cy="5978161"/>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388620" y="2552115"/>
            <a:ext cx="4267522" cy="708080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025073" y="3252751"/>
            <a:ext cx="1554480" cy="3574773"/>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388622" y="2552115"/>
            <a:ext cx="3395325" cy="708080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3988456" y="2552120"/>
            <a:ext cx="3395028" cy="2778479"/>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463255" y="2568904"/>
            <a:ext cx="4845891" cy="6271154"/>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90"/>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188538" y="3001254"/>
            <a:ext cx="3395325" cy="4646701"/>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2565259" y="7711440"/>
            <a:ext cx="2641886" cy="1019482"/>
          </a:xfrm>
          <a:prstGeom prst="rect">
            <a:avLst/>
          </a:prstGeom>
          <a:noFill/>
          <a:ln>
            <a:noFill/>
          </a:ln>
        </p:spPr>
        <p:txBody>
          <a:bodyPr lIns="91421" tIns="91421" rIns="91421" bIns="91421" anchor="t" anchorCtr="0">
            <a:normAutofit/>
          </a:bodyPr>
          <a:lstStyle>
            <a:lvl1pPr marL="0" indent="0" rtl="0">
              <a:buSzPct val="100000"/>
              <a:buNone/>
              <a:defRPr sz="1360" b="1" i="1">
                <a:solidFill>
                  <a:schemeClr val="bg1"/>
                </a:solidFill>
              </a:defRPr>
            </a:lvl1pPr>
            <a:lvl2pPr rtl="0">
              <a:defRPr/>
            </a:lvl2pPr>
            <a:lvl3pPr rtl="0">
              <a:defRPr/>
            </a:lvl3pPr>
            <a:lvl4pPr rtl="0">
              <a:defRPr/>
            </a:lvl4pPr>
            <a:lvl5pPr rtl="0">
              <a:defRPr sz="1148"/>
            </a:lvl5pPr>
            <a:lvl6pPr rtl="0">
              <a:defRPr sz="1148"/>
            </a:lvl6pPr>
            <a:lvl7pPr rtl="0">
              <a:defRPr sz="1148"/>
            </a:lvl7pPr>
            <a:lvl8pPr rtl="0">
              <a:defRPr sz="1148"/>
            </a:lvl8pPr>
            <a:lvl9pPr rtl="0">
              <a:defRPr sz="1148"/>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554047" y="2644461"/>
            <a:ext cx="543703" cy="104939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47954" y="1970414"/>
            <a:ext cx="6673901" cy="268224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425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47954" y="4693920"/>
            <a:ext cx="6676492" cy="2570480"/>
          </a:xfrm>
        </p:spPr>
        <p:txBody>
          <a:bodyPr lIns="0" rIns="18287">
            <a:normAutofit/>
          </a:bodyPr>
          <a:lstStyle>
            <a:lvl1pPr marL="0" marR="29149" indent="0" algn="l">
              <a:buNone/>
              <a:defRPr sz="2210">
                <a:solidFill>
                  <a:schemeClr val="tx1"/>
                </a:solidFill>
                <a:latin typeface="Calibri"/>
                <a:cs typeface="Calibri"/>
              </a:defRPr>
            </a:lvl1pPr>
            <a:lvl2pPr marL="291485" indent="0" algn="ctr">
              <a:buNone/>
            </a:lvl2pPr>
            <a:lvl3pPr marL="582970" indent="0" algn="ctr">
              <a:buNone/>
            </a:lvl3pPr>
            <a:lvl4pPr marL="874455" indent="0" algn="ctr">
              <a:buNone/>
            </a:lvl4pPr>
            <a:lvl5pPr marL="1165939" indent="0" algn="ctr">
              <a:buNone/>
            </a:lvl5pPr>
            <a:lvl6pPr marL="1457424" indent="0" algn="ctr">
              <a:buNone/>
            </a:lvl6pPr>
            <a:lvl7pPr marL="1748909" indent="0" algn="ctr">
              <a:buNone/>
            </a:lvl7pPr>
            <a:lvl8pPr marL="2040393" indent="0" algn="ctr">
              <a:buNone/>
            </a:lvl8pPr>
            <a:lvl9pPr marL="2331877"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663559" y="8933792"/>
            <a:ext cx="852352" cy="891628"/>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620" y="2560511"/>
            <a:ext cx="6995160" cy="6715569"/>
          </a:xfrm>
        </p:spPr>
        <p:txBody>
          <a:bodyPr/>
          <a:lstStyle>
            <a:lvl1pPr marL="192984" indent="-192984">
              <a:buClr>
                <a:schemeClr val="accent4"/>
              </a:buClr>
              <a:buSzPct val="100000"/>
              <a:buFont typeface="Arial" panose="020B0604020202020204" pitchFamily="34" charset="0"/>
              <a:buChar char="•"/>
              <a:defRPr sz="221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445"/>
            </a:lvl3pPr>
            <a:lvl4pPr marL="757860" indent="-134083">
              <a:buSzPct val="100000"/>
              <a:buFont typeface="Arial" panose="020B0604020202020204" pitchFamily="34" charset="0"/>
              <a:buChar char="•"/>
              <a:defRPr/>
            </a:lvl4pPr>
            <a:lvl5pPr marL="932751" indent="-134083">
              <a:buSzPct val="100000"/>
              <a:buFont typeface="Arial" panose="020B0604020202020204" pitchFamily="34" charset="0"/>
              <a:buChar char="•"/>
              <a:defRPr sz="1148"/>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63559" y="9001237"/>
            <a:ext cx="852352" cy="912648"/>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620" y="2560511"/>
            <a:ext cx="6995160" cy="6715569"/>
          </a:xfrm>
        </p:spPr>
        <p:txBody>
          <a:bodyPr/>
          <a:lstStyle>
            <a:lvl1pPr marL="291499" indent="-291499">
              <a:buClr>
                <a:schemeClr val="accent4"/>
              </a:buClr>
              <a:buSzPct val="100000"/>
              <a:buFont typeface="+mj-lt"/>
              <a:buAutoNum type="arabicPeriod"/>
              <a:defRPr sz="2210"/>
            </a:lvl1pPr>
            <a:lvl2pPr marL="533067" indent="-283402">
              <a:buClr>
                <a:schemeClr val="accent4"/>
              </a:buClr>
              <a:buSzPct val="100000"/>
              <a:buFont typeface="+mj-lt"/>
              <a:buAutoNum type="alphaLcParenR"/>
              <a:defRPr sz="1700"/>
            </a:lvl2pPr>
            <a:lvl3pPr marL="777333" indent="-192984">
              <a:buClr>
                <a:schemeClr val="accent4"/>
              </a:buClr>
              <a:buSzPct val="100000"/>
              <a:buFont typeface="+mj-lt"/>
              <a:buAutoNum type="romanLcPeriod"/>
              <a:defRPr sz="1445"/>
            </a:lvl3pPr>
            <a:lvl4pPr marL="915277" indent="-291499">
              <a:buSzPct val="100000"/>
              <a:buFont typeface="+mj-lt"/>
              <a:buAutoNum type="arabicPeriod"/>
              <a:defRPr/>
            </a:lvl4pPr>
            <a:lvl5pPr marL="1090168" indent="-291499">
              <a:buSzPct val="100000"/>
              <a:buFont typeface="+mj-lt"/>
              <a:buAutoNum type="arabicPeriod"/>
              <a:defRPr sz="1148"/>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799" y="1931213"/>
            <a:ext cx="6606540" cy="1998269"/>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425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450799" y="3966841"/>
            <a:ext cx="6606540" cy="2214244"/>
          </a:xfrm>
        </p:spPr>
        <p:txBody>
          <a:bodyPr lIns="45718" rIns="45718" anchor="t">
            <a:normAutofit/>
          </a:bodyPr>
          <a:lstStyle>
            <a:lvl1pPr marL="338734" indent="-291499">
              <a:buClr>
                <a:schemeClr val="tx1"/>
              </a:buClr>
              <a:buFont typeface="Arial" panose="020B0604020202020204" pitchFamily="34" charset="0"/>
              <a:buChar char="•"/>
              <a:defRPr sz="2210">
                <a:solidFill>
                  <a:schemeClr val="tx1"/>
                </a:solidFill>
              </a:defRPr>
            </a:lvl1pPr>
            <a:lvl2pPr>
              <a:buNone/>
              <a:defRPr sz="1148">
                <a:solidFill>
                  <a:schemeClr val="tx1">
                    <a:tint val="75000"/>
                  </a:schemeClr>
                </a:solidFill>
              </a:defRPr>
            </a:lvl2pPr>
            <a:lvl3pPr>
              <a:buNone/>
              <a:defRPr sz="1020">
                <a:solidFill>
                  <a:schemeClr val="tx1">
                    <a:tint val="75000"/>
                  </a:schemeClr>
                </a:solidFill>
              </a:defRPr>
            </a:lvl3pPr>
            <a:lvl4pPr>
              <a:buNone/>
              <a:defRPr sz="893">
                <a:solidFill>
                  <a:schemeClr val="tx1">
                    <a:tint val="75000"/>
                  </a:schemeClr>
                </a:solidFill>
              </a:defRPr>
            </a:lvl4pPr>
            <a:lvl5pPr>
              <a:buNone/>
              <a:defRPr sz="893">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692796" y="8902261"/>
            <a:ext cx="823115" cy="870607"/>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8620" y="592443"/>
            <a:ext cx="6995160" cy="167640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388620" y="2577301"/>
            <a:ext cx="3432810" cy="6743256"/>
          </a:xfrm>
        </p:spPr>
        <p:txBody>
          <a:bodyPr/>
          <a:lstStyle>
            <a:lvl1pPr>
              <a:buSzPct val="100000"/>
              <a:defRPr sz="204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530"/>
            </a:lvl3pPr>
            <a:lvl4pPr marL="757860" indent="-134083">
              <a:buSzPct val="100000"/>
              <a:buFont typeface="Arial" panose="020B0604020202020204" pitchFamily="34" charset="0"/>
              <a:buChar char="•"/>
              <a:defRPr sz="1275"/>
            </a:lvl4pPr>
            <a:lvl5pPr marL="932751" indent="-134083">
              <a:buSzPct val="100000"/>
              <a:buFont typeface="Arial" panose="020B0604020202020204" pitchFamily="34" charset="0"/>
              <a:buChar char="•"/>
              <a:defRPr sz="1148"/>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3950970" y="2577301"/>
            <a:ext cx="3432810" cy="6743256"/>
          </a:xfrm>
        </p:spPr>
        <p:txBody>
          <a:bodyPr/>
          <a:lstStyle>
            <a:lvl1pPr>
              <a:buSzPct val="100000"/>
              <a:defRPr sz="2040"/>
            </a:lvl1pPr>
            <a:lvl2pPr marL="408078" indent="-157401">
              <a:buSzPct val="100000"/>
              <a:buFont typeface="Arial" panose="020B0604020202020204" pitchFamily="34" charset="0"/>
              <a:buChar char="•"/>
              <a:defRPr sz="1700"/>
            </a:lvl2pPr>
            <a:lvl3pPr marL="582970" indent="-157401">
              <a:buSzPct val="100000"/>
              <a:buFont typeface="Arial" panose="020B0604020202020204" pitchFamily="34" charset="0"/>
              <a:buChar char="•"/>
              <a:defRPr sz="1530"/>
            </a:lvl3pPr>
            <a:lvl4pPr marL="757860" indent="-134083">
              <a:buSzPct val="100000"/>
              <a:buFont typeface="Arial" panose="020B0604020202020204" pitchFamily="34" charset="0"/>
              <a:buChar char="•"/>
              <a:defRPr sz="1275"/>
            </a:lvl4pPr>
            <a:lvl5pPr marL="932751" indent="-134083">
              <a:buSzPct val="100000"/>
              <a:buFont typeface="Arial" panose="020B0604020202020204" pitchFamily="34" charset="0"/>
              <a:buChar char="•"/>
              <a:defRPr sz="1148"/>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388620" y="2721030"/>
            <a:ext cx="3434160" cy="967050"/>
          </a:xfrm>
        </p:spPr>
        <p:txBody>
          <a:bodyPr lIns="45718" tIns="0" rIns="45718" bIns="0" anchor="ctr">
            <a:noAutofit/>
          </a:bodyPr>
          <a:lstStyle>
            <a:lvl1pPr marL="0" indent="0">
              <a:buNone/>
              <a:defRPr sz="2040" b="1" cap="none" baseline="0">
                <a:solidFill>
                  <a:schemeClr val="tx2"/>
                </a:solidFill>
                <a:effectLst/>
              </a:defRPr>
            </a:lvl1pPr>
            <a:lvl2pPr>
              <a:buNone/>
              <a:defRPr sz="1275" b="1"/>
            </a:lvl2pPr>
            <a:lvl3pPr>
              <a:buNone/>
              <a:defRPr sz="1148" b="1"/>
            </a:lvl3pPr>
            <a:lvl4pPr>
              <a:buNone/>
              <a:defRPr sz="1020" b="1"/>
            </a:lvl4pPr>
            <a:lvl5pPr>
              <a:buNone/>
              <a:defRPr sz="102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3948275" y="2727648"/>
            <a:ext cx="3435509" cy="960436"/>
          </a:xfrm>
        </p:spPr>
        <p:txBody>
          <a:bodyPr lIns="45718" tIns="0" rIns="45718" bIns="0" anchor="ctr">
            <a:normAutofit/>
          </a:bodyPr>
          <a:lstStyle>
            <a:lvl1pPr marL="0" indent="0">
              <a:buNone/>
              <a:defRPr sz="2040" b="1" cap="none" baseline="0">
                <a:solidFill>
                  <a:schemeClr val="tx2"/>
                </a:solidFill>
                <a:effectLst/>
              </a:defRPr>
            </a:lvl1pPr>
            <a:lvl2pPr>
              <a:buNone/>
              <a:defRPr sz="1275" b="1"/>
            </a:lvl2pPr>
            <a:lvl3pPr>
              <a:buNone/>
              <a:defRPr sz="1148" b="1"/>
            </a:lvl3pPr>
            <a:lvl4pPr>
              <a:buNone/>
              <a:defRPr sz="1020" b="1"/>
            </a:lvl4pPr>
            <a:lvl5pPr>
              <a:buNone/>
              <a:defRPr sz="102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388620" y="3861753"/>
            <a:ext cx="3434160" cy="5466716"/>
          </a:xfrm>
        </p:spPr>
        <p:txBody>
          <a:bodyPr tIns="0"/>
          <a:lstStyle>
            <a:lvl1pPr>
              <a:defRPr sz="1530"/>
            </a:lvl1pPr>
            <a:lvl2pPr marL="408078" indent="-157401">
              <a:buSzPct val="100000"/>
              <a:buFont typeface="Arial" panose="020B0604020202020204" pitchFamily="34" charset="0"/>
              <a:buChar char="•"/>
              <a:defRPr sz="1275"/>
            </a:lvl2pPr>
            <a:lvl3pPr marL="582970" indent="-157401">
              <a:buSzPct val="100000"/>
              <a:buFont typeface="Arial" panose="020B0604020202020204" pitchFamily="34" charset="0"/>
              <a:buChar char="•"/>
              <a:defRPr sz="1148"/>
            </a:lvl3pPr>
            <a:lvl4pPr marL="757860" indent="-134083">
              <a:buSzPct val="100000"/>
              <a:buFont typeface="Arial" panose="020B0604020202020204" pitchFamily="34" charset="0"/>
              <a:buChar char="•"/>
              <a:defRPr sz="1020"/>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3952320" y="3861754"/>
            <a:ext cx="3434160" cy="5466718"/>
          </a:xfrm>
        </p:spPr>
        <p:txBody>
          <a:bodyPr tIns="0"/>
          <a:lstStyle>
            <a:lvl1pPr>
              <a:defRPr sz="1530"/>
            </a:lvl1pPr>
            <a:lvl2pPr marL="408078" indent="-157401">
              <a:buSzPct val="100000"/>
              <a:buFont typeface="Arial" panose="020B0604020202020204" pitchFamily="34" charset="0"/>
              <a:buChar char="•"/>
              <a:defRPr sz="1275"/>
            </a:lvl2pPr>
            <a:lvl3pPr marL="582970" indent="-157401">
              <a:buSzPct val="100000"/>
              <a:buFont typeface="Arial" panose="020B0604020202020204" pitchFamily="34" charset="0"/>
              <a:buChar char="•"/>
              <a:defRPr sz="1148"/>
            </a:lvl3pPr>
            <a:lvl4pPr marL="757860" indent="-134083">
              <a:buSzPct val="100000"/>
              <a:buFont typeface="Arial" panose="020B0604020202020204" pitchFamily="34" charset="0"/>
              <a:buChar char="•"/>
              <a:defRPr sz="1020"/>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044191" y="2600912"/>
            <a:ext cx="4344988" cy="6370320"/>
          </a:xfrm>
        </p:spPr>
        <p:txBody>
          <a:bodyPr tIns="0"/>
          <a:lstStyle>
            <a:lvl1pPr marL="0" indent="0">
              <a:buNone/>
              <a:defRPr sz="1785" baseline="0"/>
            </a:lvl1pPr>
            <a:lvl2pPr>
              <a:defRPr sz="1658"/>
            </a:lvl2pPr>
            <a:lvl3pPr>
              <a:defRPr sz="1530"/>
            </a:lvl3pPr>
            <a:lvl4pPr>
              <a:defRPr sz="1275"/>
            </a:lvl4pPr>
            <a:lvl5pPr>
              <a:defRPr sz="1148"/>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383223" y="2600912"/>
            <a:ext cx="2655570" cy="6370320"/>
          </a:xfrm>
        </p:spPr>
        <p:txBody>
          <a:bodyPr tIns="0"/>
          <a:lstStyle>
            <a:lvl1pPr>
              <a:buSzPct val="100000"/>
              <a:defRPr sz="1530"/>
            </a:lvl1pPr>
            <a:lvl2pPr marL="408078" indent="-157401">
              <a:buSzPct val="100000"/>
              <a:buFont typeface="Arial" panose="020B0604020202020204" pitchFamily="34" charset="0"/>
              <a:buChar char="•"/>
              <a:defRPr sz="1360"/>
            </a:lvl2pPr>
            <a:lvl3pPr marL="582970" indent="-157401">
              <a:buSzPct val="100000"/>
              <a:buFont typeface="Arial" panose="020B0604020202020204" pitchFamily="34" charset="0"/>
              <a:buChar char="•"/>
              <a:defRPr sz="1190"/>
            </a:lvl3pPr>
            <a:lvl4pPr marL="757860" indent="-134083">
              <a:buSzPct val="100000"/>
              <a:buFont typeface="Arial" panose="020B0604020202020204" pitchFamily="34" charset="0"/>
              <a:buChar char="•"/>
              <a:defRPr sz="1105"/>
            </a:lvl4pPr>
            <a:lvl5pPr marL="932751" indent="-134083">
              <a:buSzPct val="100000"/>
              <a:buFont typeface="Arial" panose="020B0604020202020204" pitchFamily="34" charset="0"/>
              <a:buChar char="•"/>
              <a:defRPr sz="102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38671" y="7711440"/>
            <a:ext cx="777240" cy="178816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388622" y="2627672"/>
            <a:ext cx="5206953" cy="6665198"/>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388620" y="600839"/>
            <a:ext cx="6995160" cy="167640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388620" y="1032662"/>
            <a:ext cx="6995160" cy="16764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388620" y="2838704"/>
            <a:ext cx="6995160" cy="6437376"/>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060" b="0" kern="1200">
          <a:ln>
            <a:noFill/>
          </a:ln>
          <a:solidFill>
            <a:schemeClr val="accent4"/>
          </a:solidFill>
          <a:effectLst/>
          <a:latin typeface="+mj-lt"/>
          <a:ea typeface="+mj-ea"/>
          <a:cs typeface="+mj-cs"/>
        </a:defRPr>
      </a:lvl1pPr>
    </p:titleStyle>
    <p:bodyStyle>
      <a:lvl1pPr marL="197032" indent="-197032" algn="l" rtl="0" eaLnBrk="1" latinLnBrk="0" hangingPunct="1">
        <a:spcBef>
          <a:spcPct val="20000"/>
        </a:spcBef>
        <a:buClr>
          <a:schemeClr val="accent4"/>
        </a:buClr>
        <a:buSzPct val="100000"/>
        <a:buFont typeface="Arial" panose="020B0604020202020204" pitchFamily="34" charset="0"/>
        <a:buChar char="•"/>
        <a:tabLst/>
        <a:defRPr kumimoji="0" sz="2210" kern="1200">
          <a:solidFill>
            <a:schemeClr val="tx1"/>
          </a:solidFill>
          <a:latin typeface="Calibri"/>
          <a:ea typeface="+mn-ea"/>
          <a:cs typeface="Calibri"/>
        </a:defRPr>
      </a:lvl1pPr>
      <a:lvl2pPr marL="408078" indent="-157401" algn="l" rtl="0" eaLnBrk="1" latinLnBrk="0" hangingPunct="1">
        <a:spcBef>
          <a:spcPct val="20000"/>
        </a:spcBef>
        <a:buClr>
          <a:schemeClr val="accent1"/>
        </a:buClr>
        <a:buSzPct val="85000"/>
        <a:buFont typeface="Wingdings 2"/>
        <a:buChar char=""/>
        <a:defRPr kumimoji="0" sz="1530" kern="1200">
          <a:solidFill>
            <a:schemeClr val="tx1"/>
          </a:solidFill>
          <a:latin typeface="Calibri"/>
          <a:ea typeface="+mn-ea"/>
          <a:cs typeface="Calibri"/>
        </a:defRPr>
      </a:lvl2pPr>
      <a:lvl3pPr marL="582970" indent="-157401" algn="l" rtl="0" eaLnBrk="1" latinLnBrk="0" hangingPunct="1">
        <a:spcBef>
          <a:spcPct val="20000"/>
        </a:spcBef>
        <a:buClr>
          <a:schemeClr val="accent2"/>
        </a:buClr>
        <a:buSzPct val="70000"/>
        <a:buFont typeface="Wingdings 2"/>
        <a:buChar char=""/>
        <a:defRPr kumimoji="0" sz="1339" kern="1200">
          <a:solidFill>
            <a:schemeClr val="tx1"/>
          </a:solidFill>
          <a:latin typeface="Calibri"/>
          <a:ea typeface="+mn-ea"/>
          <a:cs typeface="Calibri"/>
        </a:defRPr>
      </a:lvl3pPr>
      <a:lvl4pPr marL="757860" indent="-134083" algn="l" rtl="0" eaLnBrk="1" latinLnBrk="0" hangingPunct="1">
        <a:spcBef>
          <a:spcPct val="20000"/>
        </a:spcBef>
        <a:buClr>
          <a:schemeClr val="accent3"/>
        </a:buClr>
        <a:buSzPct val="65000"/>
        <a:buFont typeface="Wingdings 2"/>
        <a:buChar char=""/>
        <a:defRPr kumimoji="0" sz="1275" kern="1200">
          <a:solidFill>
            <a:schemeClr val="tx1"/>
          </a:solidFill>
          <a:latin typeface="Calibri"/>
          <a:ea typeface="+mn-ea"/>
          <a:cs typeface="Calibri"/>
        </a:defRPr>
      </a:lvl4pPr>
      <a:lvl5pPr marL="932751" indent="-134083" algn="l" rtl="0" eaLnBrk="1" latinLnBrk="0" hangingPunct="1">
        <a:spcBef>
          <a:spcPct val="20000"/>
        </a:spcBef>
        <a:buClr>
          <a:schemeClr val="accent4"/>
        </a:buClr>
        <a:buSzPct val="65000"/>
        <a:buFont typeface="Wingdings 2"/>
        <a:buChar char=""/>
        <a:defRPr kumimoji="0" sz="1275" kern="1200">
          <a:solidFill>
            <a:schemeClr val="tx1"/>
          </a:solidFill>
          <a:latin typeface="Calibri"/>
          <a:ea typeface="+mn-ea"/>
          <a:cs typeface="Calibri"/>
        </a:defRPr>
      </a:lvl5pPr>
      <a:lvl6pPr marL="1107642" indent="-134083" algn="l" rtl="0" eaLnBrk="1" latinLnBrk="0" hangingPunct="1">
        <a:spcBef>
          <a:spcPct val="20000"/>
        </a:spcBef>
        <a:buClr>
          <a:schemeClr val="accent5"/>
        </a:buClr>
        <a:buSzPct val="80000"/>
        <a:buFont typeface="Wingdings 2"/>
        <a:buChar char=""/>
        <a:defRPr kumimoji="0" sz="1148" kern="1200">
          <a:solidFill>
            <a:schemeClr val="tx1"/>
          </a:solidFill>
          <a:latin typeface="+mn-lt"/>
          <a:ea typeface="+mn-ea"/>
          <a:cs typeface="+mn-cs"/>
        </a:defRPr>
      </a:lvl6pPr>
      <a:lvl7pPr marL="1224235" indent="-116594" algn="l" rtl="0" eaLnBrk="1" latinLnBrk="0" hangingPunct="1">
        <a:spcBef>
          <a:spcPct val="20000"/>
        </a:spcBef>
        <a:buClr>
          <a:schemeClr val="accent6"/>
        </a:buClr>
        <a:buSzPct val="80000"/>
        <a:buFont typeface="Wingdings 2"/>
        <a:buChar char=""/>
        <a:defRPr kumimoji="0" sz="1020" kern="1200" baseline="0">
          <a:solidFill>
            <a:schemeClr val="tx1"/>
          </a:solidFill>
          <a:latin typeface="+mn-lt"/>
          <a:ea typeface="+mn-ea"/>
          <a:cs typeface="+mn-cs"/>
        </a:defRPr>
      </a:lvl7pPr>
      <a:lvl8pPr marL="1399127" indent="-116594" algn="l" rtl="0" eaLnBrk="1" latinLnBrk="0" hangingPunct="1">
        <a:spcBef>
          <a:spcPct val="20000"/>
        </a:spcBef>
        <a:buClr>
          <a:schemeClr val="tx2"/>
        </a:buClr>
        <a:buChar char="•"/>
        <a:defRPr kumimoji="0" sz="1020" kern="1200">
          <a:solidFill>
            <a:schemeClr val="tx1"/>
          </a:solidFill>
          <a:latin typeface="+mn-lt"/>
          <a:ea typeface="+mn-ea"/>
          <a:cs typeface="+mn-cs"/>
        </a:defRPr>
      </a:lvl8pPr>
      <a:lvl9pPr marL="1574018" indent="-116594" algn="l" rtl="0" eaLnBrk="1" latinLnBrk="0" hangingPunct="1">
        <a:spcBef>
          <a:spcPct val="20000"/>
        </a:spcBef>
        <a:buClr>
          <a:schemeClr val="tx2"/>
        </a:buClr>
        <a:buFontTx/>
        <a:buChar char="•"/>
        <a:defRPr kumimoji="0" sz="893"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91485" algn="l" rtl="0" eaLnBrk="1" latinLnBrk="0" hangingPunct="1">
        <a:defRPr kumimoji="0" kern="1200">
          <a:solidFill>
            <a:schemeClr val="tx1"/>
          </a:solidFill>
          <a:latin typeface="+mn-lt"/>
          <a:ea typeface="+mn-ea"/>
          <a:cs typeface="+mn-cs"/>
        </a:defRPr>
      </a:lvl2pPr>
      <a:lvl3pPr marL="582970" algn="l" rtl="0" eaLnBrk="1" latinLnBrk="0" hangingPunct="1">
        <a:defRPr kumimoji="0" kern="1200">
          <a:solidFill>
            <a:schemeClr val="tx1"/>
          </a:solidFill>
          <a:latin typeface="+mn-lt"/>
          <a:ea typeface="+mn-ea"/>
          <a:cs typeface="+mn-cs"/>
        </a:defRPr>
      </a:lvl3pPr>
      <a:lvl4pPr marL="874455" algn="l" rtl="0" eaLnBrk="1" latinLnBrk="0" hangingPunct="1">
        <a:defRPr kumimoji="0" kern="1200">
          <a:solidFill>
            <a:schemeClr val="tx1"/>
          </a:solidFill>
          <a:latin typeface="+mn-lt"/>
          <a:ea typeface="+mn-ea"/>
          <a:cs typeface="+mn-cs"/>
        </a:defRPr>
      </a:lvl4pPr>
      <a:lvl5pPr marL="1165939" algn="l" rtl="0" eaLnBrk="1" latinLnBrk="0" hangingPunct="1">
        <a:defRPr kumimoji="0" kern="1200">
          <a:solidFill>
            <a:schemeClr val="tx1"/>
          </a:solidFill>
          <a:latin typeface="+mn-lt"/>
          <a:ea typeface="+mn-ea"/>
          <a:cs typeface="+mn-cs"/>
        </a:defRPr>
      </a:lvl5pPr>
      <a:lvl6pPr marL="1457424" algn="l" rtl="0" eaLnBrk="1" latinLnBrk="0" hangingPunct="1">
        <a:defRPr kumimoji="0" kern="1200">
          <a:solidFill>
            <a:schemeClr val="tx1"/>
          </a:solidFill>
          <a:latin typeface="+mn-lt"/>
          <a:ea typeface="+mn-ea"/>
          <a:cs typeface="+mn-cs"/>
        </a:defRPr>
      </a:lvl6pPr>
      <a:lvl7pPr marL="1748909" algn="l" rtl="0" eaLnBrk="1" latinLnBrk="0" hangingPunct="1">
        <a:defRPr kumimoji="0" kern="1200">
          <a:solidFill>
            <a:schemeClr val="tx1"/>
          </a:solidFill>
          <a:latin typeface="+mn-lt"/>
          <a:ea typeface="+mn-ea"/>
          <a:cs typeface="+mn-cs"/>
        </a:defRPr>
      </a:lvl7pPr>
      <a:lvl8pPr marL="2040393" algn="l" rtl="0" eaLnBrk="1" latinLnBrk="0" hangingPunct="1">
        <a:defRPr kumimoji="0" kern="1200">
          <a:solidFill>
            <a:schemeClr val="tx1"/>
          </a:solidFill>
          <a:latin typeface="+mn-lt"/>
          <a:ea typeface="+mn-ea"/>
          <a:cs typeface="+mn-cs"/>
        </a:defRPr>
      </a:lvl8pPr>
      <a:lvl9pPr marL="2331877"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peakingofresearch.com/2017/06/26/asthma-and-animal-research-a-public-health-perspective/" TargetMode="External"/><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tatic.lawrencehallofscience.org/diy_human_body/downloads/diy_hb_build_a_lung.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inyurl.com/9s58meww" TargetMode="External"/><Relationship Id="rId2" Type="http://schemas.openxmlformats.org/officeDocument/2006/relationships/hyperlink" Target="https://ed.ted.com/lessons/how-does-asthma-work-christopher-e-gaw#watch" TargetMode="Externa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ok.gov/health2/documents/Asthma%20in%20OK%20Children%202013.pdf" TargetMode="Externa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Yp5ixuFiMmM" TargetMode="External"/><Relationship Id="rId2" Type="http://schemas.openxmlformats.org/officeDocument/2006/relationships/slideLayout" Target="../slideLayouts/slideLayout3.xml"/><Relationship Id="rId1" Type="http://schemas.openxmlformats.org/officeDocument/2006/relationships/themeOverride" Target="../theme/themeOverride1.xml"/><Relationship Id="rId5" Type="http://schemas.openxmlformats.org/officeDocument/2006/relationships/image" Target="../media/image8.png"/><Relationship Id="rId4" Type="http://schemas.openxmlformats.org/officeDocument/2006/relationships/hyperlink" Target="https://tinyurl.com/52evzxd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571421" y="1281169"/>
            <a:ext cx="6573402" cy="7761602"/>
          </a:xfrm>
        </p:spPr>
        <p:txBody>
          <a:bodyPr/>
          <a:lstStyle/>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normAutofit fontScale="90000"/>
          </a:bodyPr>
          <a:lstStyle/>
          <a:p>
            <a:r>
              <a:rPr lang="en-US" dirty="0"/>
              <a:t>Station 6: The Chemistry of Inhalers (continued) </a:t>
            </a:r>
          </a:p>
        </p:txBody>
      </p:sp>
      <p:pic>
        <p:nvPicPr>
          <p:cNvPr id="1026" name="Picture 2">
            <a:extLst>
              <a:ext uri="{FF2B5EF4-FFF2-40B4-BE49-F238E27FC236}">
                <a16:creationId xmlns:a16="http://schemas.microsoft.com/office/drawing/2014/main" id="{2B39D7B4-6B59-432E-B961-4268A125EE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35" y="1939158"/>
            <a:ext cx="7252529" cy="482152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6F9F9F6-84EA-4E6D-B96B-07566A5D229F}"/>
              </a:ext>
            </a:extLst>
          </p:cNvPr>
          <p:cNvSpPr txBox="1"/>
          <p:nvPr/>
        </p:nvSpPr>
        <p:spPr>
          <a:xfrm>
            <a:off x="388620" y="8734994"/>
            <a:ext cx="6595504" cy="615553"/>
          </a:xfrm>
          <a:prstGeom prst="rect">
            <a:avLst/>
          </a:prstGeom>
          <a:noFill/>
        </p:spPr>
        <p:txBody>
          <a:bodyPr wrap="square" rtlCol="0">
            <a:spAutoFit/>
          </a:bodyPr>
          <a:lstStyle/>
          <a:p>
            <a:r>
              <a:rPr lang="en-US" sz="1000" i="1" dirty="0" err="1">
                <a:solidFill>
                  <a:schemeClr val="accent2"/>
                </a:solidFill>
                <a:latin typeface="+mn-lt"/>
              </a:rPr>
              <a:t>Buelo</a:t>
            </a:r>
            <a:r>
              <a:rPr lang="en-US" sz="1000" i="1" dirty="0">
                <a:solidFill>
                  <a:schemeClr val="accent2"/>
                </a:solidFill>
                <a:latin typeface="+mn-lt"/>
              </a:rPr>
              <a:t>, A. (n.d.) The Chemistry of Asthma Inhalers [Infographic]. Speaking of Research. </a:t>
            </a:r>
            <a:r>
              <a:rPr lang="en-US" sz="1000" i="1" dirty="0">
                <a:solidFill>
                  <a:schemeClr val="accent2"/>
                </a:solidFill>
                <a:latin typeface="+mn-lt"/>
                <a:hlinkClick r:id="rId3">
                  <a:extLst>
                    <a:ext uri="{A12FA001-AC4F-418D-AE19-62706E023703}">
                      <ahyp:hlinkClr xmlns:ahyp="http://schemas.microsoft.com/office/drawing/2018/hyperlinkcolor" val="tx"/>
                    </a:ext>
                  </a:extLst>
                </a:hlinkClick>
              </a:rPr>
              <a:t>https://speakingofresearch.com/2017/06/26/asthma-and-animal-research-a-public-health-perspective/</a:t>
            </a:r>
            <a:endParaRPr lang="en-US" sz="1000" i="1" dirty="0">
              <a:solidFill>
                <a:schemeClr val="accent2"/>
              </a:solidFill>
              <a:latin typeface="+mn-lt"/>
            </a:endParaRPr>
          </a:p>
          <a:p>
            <a:endParaRPr lang="en-US" dirty="0"/>
          </a:p>
        </p:txBody>
      </p:sp>
    </p:spTree>
    <p:extLst>
      <p:ext uri="{BB962C8B-B14F-4D97-AF65-F5344CB8AC3E}">
        <p14:creationId xmlns:p14="http://schemas.microsoft.com/office/powerpoint/2010/main" val="32503209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388620" y="1015628"/>
            <a:ext cx="6995160" cy="8027143"/>
          </a:xfrm>
        </p:spPr>
        <p:txBody>
          <a:bodyPr/>
          <a:lstStyle/>
          <a:p>
            <a:pPr marL="0" indent="0">
              <a:buNone/>
            </a:pPr>
            <a:r>
              <a:rPr lang="en-US" sz="2400" dirty="0"/>
              <a:t>Bronchodilation and Bronchoconstriction</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normAutofit fontScale="90000"/>
          </a:bodyPr>
          <a:lstStyle/>
          <a:p>
            <a:r>
              <a:rPr lang="en-US" dirty="0"/>
              <a:t>Station 6: The Chemistry of Inhalers (continued) </a:t>
            </a:r>
          </a:p>
        </p:txBody>
      </p:sp>
      <p:pic>
        <p:nvPicPr>
          <p:cNvPr id="5" name="Picture 4" descr="A picture containing background pattern&#10;&#10;Description automatically generated">
            <a:extLst>
              <a:ext uri="{FF2B5EF4-FFF2-40B4-BE49-F238E27FC236}">
                <a16:creationId xmlns:a16="http://schemas.microsoft.com/office/drawing/2014/main" id="{E7E72D14-DEF0-459B-9FFC-8593F39B4F7F}"/>
              </a:ext>
            </a:extLst>
          </p:cNvPr>
          <p:cNvPicPr>
            <a:picLocks noChangeAspect="1"/>
          </p:cNvPicPr>
          <p:nvPr/>
        </p:nvPicPr>
        <p:blipFill>
          <a:blip r:embed="rId2"/>
          <a:stretch>
            <a:fillRect/>
          </a:stretch>
        </p:blipFill>
        <p:spPr>
          <a:xfrm>
            <a:off x="132011" y="2230244"/>
            <a:ext cx="7508377" cy="5801928"/>
          </a:xfrm>
          <a:prstGeom prst="rect">
            <a:avLst/>
          </a:prstGeom>
        </p:spPr>
      </p:pic>
    </p:spTree>
    <p:extLst>
      <p:ext uri="{BB962C8B-B14F-4D97-AF65-F5344CB8AC3E}">
        <p14:creationId xmlns:p14="http://schemas.microsoft.com/office/powerpoint/2010/main" val="15083001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p:txBody>
          <a:bodyPr/>
          <a:lstStyle/>
          <a:p>
            <a:r>
              <a:rPr lang="en-US" dirty="0"/>
              <a:t>Station Cards</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Understanding Asthma</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EA73E9-E903-4F9B-B2D4-357A0C47E6D4}"/>
              </a:ext>
            </a:extLst>
          </p:cNvPr>
          <p:cNvSpPr>
            <a:spLocks noGrp="1"/>
          </p:cNvSpPr>
          <p:nvPr>
            <p:ph idx="1"/>
          </p:nvPr>
        </p:nvSpPr>
        <p:spPr>
          <a:xfrm>
            <a:off x="388620" y="1155457"/>
            <a:ext cx="6995160" cy="7988543"/>
          </a:xfrm>
        </p:spPr>
        <p:txBody>
          <a:bodyPr>
            <a:normAutofit/>
          </a:bodyPr>
          <a:lstStyle/>
          <a:p>
            <a:pPr marL="0" indent="0">
              <a:buNone/>
            </a:pPr>
            <a:r>
              <a:rPr lang="en-US" sz="1800" dirty="0"/>
              <a:t>In this activity, you will find a model of a lung and diaphragm. Follow the directions below to discover how your lung functions with and without asthma. When you are finished with the activity, record any information you learned in your Station Journal about how lungs and asthma work.</a:t>
            </a:r>
          </a:p>
          <a:p>
            <a:pPr marL="0" indent="0">
              <a:buNone/>
            </a:pPr>
            <a:endParaRPr lang="en-US" dirty="0"/>
          </a:p>
          <a:p>
            <a:pPr marL="0" indent="0">
              <a:buNone/>
            </a:pPr>
            <a:r>
              <a:rPr lang="en-US" sz="1400" dirty="0"/>
              <a:t>Materials needed:</a:t>
            </a:r>
          </a:p>
          <a:p>
            <a:r>
              <a:rPr lang="en-US" sz="1400" dirty="0"/>
              <a:t>Station Journal</a:t>
            </a:r>
          </a:p>
          <a:p>
            <a:r>
              <a:rPr lang="en-US" sz="1400" dirty="0"/>
              <a:t>Pencil</a:t>
            </a:r>
          </a:p>
          <a:p>
            <a:r>
              <a:rPr lang="en-US" sz="1400" dirty="0"/>
              <a:t>Model of lung</a:t>
            </a:r>
          </a:p>
          <a:p>
            <a:r>
              <a:rPr lang="en-US" sz="1400" dirty="0"/>
              <a:t>Invisible tape</a:t>
            </a:r>
          </a:p>
          <a:p>
            <a:r>
              <a:rPr lang="en-US" sz="1400" dirty="0"/>
              <a:t>Pushpin</a:t>
            </a:r>
          </a:p>
          <a:p>
            <a:pPr marL="0" indent="0">
              <a:buNone/>
            </a:pPr>
            <a:endParaRPr lang="en-US" sz="1800" dirty="0"/>
          </a:p>
          <a:p>
            <a:pPr marL="0" indent="0">
              <a:buNone/>
            </a:pPr>
            <a:r>
              <a:rPr lang="en-US" sz="1800" b="1" dirty="0"/>
              <a:t>Procedure:</a:t>
            </a:r>
          </a:p>
          <a:p>
            <a:pPr marL="0" indent="0">
              <a:buNone/>
            </a:pPr>
            <a:r>
              <a:rPr lang="en-US" sz="1800" dirty="0"/>
              <a:t>The balloon in the model represents one of your lungs. The glove represents your diaphragm, the large muscle that sits below your lungs. </a:t>
            </a:r>
          </a:p>
          <a:p>
            <a:pPr marL="0" indent="0">
              <a:buNone/>
            </a:pPr>
            <a:r>
              <a:rPr lang="en-US" sz="1800" b="1" dirty="0"/>
              <a:t>Step 1: </a:t>
            </a:r>
            <a:r>
              <a:rPr lang="en-US" sz="1800" dirty="0"/>
              <a:t>Gently push and pull the handle of the glove “diaphragm” to move the “muscle” in and out of the bottle. What do you notice happening to the balloon lung?</a:t>
            </a:r>
          </a:p>
          <a:p>
            <a:pPr marL="0" indent="0">
              <a:buNone/>
            </a:pPr>
            <a:r>
              <a:rPr lang="en-US" sz="1800" b="1" dirty="0"/>
              <a:t>Step 2: </a:t>
            </a:r>
            <a:r>
              <a:rPr lang="en-US" sz="1800" dirty="0"/>
              <a:t>Next, place a small piece of tape over the mouth of the bottle, completely covering the balloon hole. Use the pushpin to poke a hole in the tape. Be sure not to poke a hole in the balloon! This small hole in the tape represents asthma.</a:t>
            </a:r>
          </a:p>
          <a:p>
            <a:pPr marL="0" indent="0">
              <a:buNone/>
            </a:pPr>
            <a:r>
              <a:rPr lang="en-US" sz="1800" b="1" dirty="0"/>
              <a:t>Step 3: </a:t>
            </a:r>
            <a:r>
              <a:rPr lang="en-US" sz="1800" dirty="0"/>
              <a:t>Move the diaphragm in and out of the bottle again. What do you notice about the balloon lung now? How is it different without the tape?</a:t>
            </a:r>
          </a:p>
          <a:p>
            <a:pPr marL="0" indent="0">
              <a:buNone/>
            </a:pPr>
            <a:endParaRPr lang="en-US" sz="1800" dirty="0"/>
          </a:p>
          <a:p>
            <a:pPr marL="0" indent="0">
              <a:buNone/>
            </a:pPr>
            <a:r>
              <a:rPr lang="en-US" sz="1800" dirty="0"/>
              <a:t>What’s going on? Go to the next page to find out!</a:t>
            </a:r>
          </a:p>
        </p:txBody>
      </p:sp>
      <p:sp>
        <p:nvSpPr>
          <p:cNvPr id="3" name="Title 2">
            <a:extLst>
              <a:ext uri="{FF2B5EF4-FFF2-40B4-BE49-F238E27FC236}">
                <a16:creationId xmlns:a16="http://schemas.microsoft.com/office/drawing/2014/main" id="{AD8CCA5C-8693-42E6-B71B-7ADDEDB4253A}"/>
              </a:ext>
            </a:extLst>
          </p:cNvPr>
          <p:cNvSpPr>
            <a:spLocks noGrp="1"/>
          </p:cNvSpPr>
          <p:nvPr>
            <p:ph type="title"/>
          </p:nvPr>
        </p:nvSpPr>
        <p:spPr>
          <a:xfrm>
            <a:off x="388620" y="444722"/>
            <a:ext cx="6995160" cy="503132"/>
          </a:xfrm>
        </p:spPr>
        <p:txBody>
          <a:bodyPr>
            <a:normAutofit fontScale="90000"/>
          </a:bodyPr>
          <a:lstStyle/>
          <a:p>
            <a:r>
              <a:rPr lang="en-US" dirty="0"/>
              <a:t>Station 1: Build a Lung</a:t>
            </a:r>
          </a:p>
        </p:txBody>
      </p:sp>
    </p:spTree>
    <p:extLst>
      <p:ext uri="{BB962C8B-B14F-4D97-AF65-F5344CB8AC3E}">
        <p14:creationId xmlns:p14="http://schemas.microsoft.com/office/powerpoint/2010/main" val="31970881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7AD715-366E-4B4E-ABC8-D4473CF86CA1}"/>
              </a:ext>
            </a:extLst>
          </p:cNvPr>
          <p:cNvSpPr>
            <a:spLocks noGrp="1"/>
          </p:cNvSpPr>
          <p:nvPr>
            <p:ph idx="1"/>
          </p:nvPr>
        </p:nvSpPr>
        <p:spPr>
          <a:xfrm>
            <a:off x="388620" y="1070517"/>
            <a:ext cx="6995160" cy="8205563"/>
          </a:xfrm>
        </p:spPr>
        <p:txBody>
          <a:bodyPr>
            <a:normAutofit/>
          </a:bodyPr>
          <a:lstStyle/>
          <a:p>
            <a:pPr marL="0" indent="0">
              <a:buNone/>
            </a:pPr>
            <a:r>
              <a:rPr lang="en-US" sz="1800" b="1" dirty="0"/>
              <a:t>What’s Going On?</a:t>
            </a:r>
            <a:endParaRPr lang="en-US" dirty="0"/>
          </a:p>
          <a:p>
            <a:pPr marL="0" indent="0">
              <a:buNone/>
            </a:pPr>
            <a:r>
              <a:rPr lang="en-US" sz="1800" dirty="0"/>
              <a:t>When you pulled the glove (diaphragm) outside the bottle, you increased the space inside the plastic bottle. This lowered the density of air molecules and reduced the pressure inside the bottle. Air from the outside rushed into the balloon to keep the volume of air inside the bottle the same. When you pushed the diaphragm inside the bottle, you decreased the space inside the bottle. This increased the density of air molecules and increased the pressure inside the bottle. Air inside the balloon rushed out of the balloon. Our lungs function the same way, but our lungs are not empty sacs like the balloon. They are like a sponge, filled with tiny holes and tubes.</a:t>
            </a:r>
          </a:p>
          <a:p>
            <a:pPr marL="0" indent="0">
              <a:buNone/>
            </a:pPr>
            <a:endParaRPr lang="en-US" sz="1800" dirty="0"/>
          </a:p>
          <a:p>
            <a:pPr marL="0" indent="0">
              <a:buNone/>
            </a:pPr>
            <a:r>
              <a:rPr lang="en-US" sz="1800" b="1" dirty="0"/>
              <a:t>What’s Asthma?</a:t>
            </a:r>
          </a:p>
          <a:p>
            <a:pPr marL="0" indent="0">
              <a:buNone/>
            </a:pPr>
            <a:r>
              <a:rPr lang="en-US" sz="1800" dirty="0"/>
              <a:t>One lung condition many people have is asthma. With asthma, the small airways inside your lungs, called bronchioles, become constricted or tightened just like the hole you made in the tape. With only a tiny airway, the balloon became harder to inflate and deflate. People who have asthma experience a similar situation–it’s difficult for them to breathe in and out. Asthma can be triggered by things like pollution, cigarette smoke, mold, or pet dander. It can also be triggered by stress or physical exercise. Some people use an inhaler, which delivers a mist of medication to help open the airways in their lungs.</a:t>
            </a:r>
          </a:p>
          <a:p>
            <a:pPr marL="0" indent="0">
              <a:buNone/>
            </a:pPr>
            <a:endParaRPr lang="en-US" sz="1800" b="1" dirty="0"/>
          </a:p>
          <a:p>
            <a:pPr marL="0" indent="0">
              <a:buNone/>
            </a:pPr>
            <a:endParaRPr lang="en-US" sz="1800" b="1" dirty="0"/>
          </a:p>
          <a:p>
            <a:pPr marL="0" indent="0">
              <a:buNone/>
            </a:pPr>
            <a:endParaRPr lang="en-US" sz="1800" b="1" dirty="0"/>
          </a:p>
          <a:p>
            <a:pPr marL="0" indent="0">
              <a:buNone/>
            </a:pPr>
            <a:r>
              <a:rPr lang="en-US" sz="1000" i="1" dirty="0">
                <a:solidFill>
                  <a:schemeClr val="accent2"/>
                </a:solidFill>
              </a:rPr>
              <a:t>Adapted from:</a:t>
            </a:r>
          </a:p>
          <a:p>
            <a:pPr marL="0" indent="0">
              <a:buNone/>
            </a:pPr>
            <a:r>
              <a:rPr lang="en-US" sz="1000" i="1" dirty="0">
                <a:solidFill>
                  <a:schemeClr val="accent2"/>
                </a:solidFill>
              </a:rPr>
              <a:t>The Lawrence Hall of Science. (2015). Build a lung. DIY Human Body. </a:t>
            </a:r>
            <a:r>
              <a:rPr lang="en-US" sz="1000" i="1" dirty="0">
                <a:solidFill>
                  <a:schemeClr val="accent2"/>
                </a:solidFill>
                <a:hlinkClick r:id="rId2">
                  <a:extLst>
                    <a:ext uri="{A12FA001-AC4F-418D-AE19-62706E023703}">
                      <ahyp:hlinkClr xmlns:ahyp="http://schemas.microsoft.com/office/drawing/2018/hyperlinkcolor" val="tx"/>
                    </a:ext>
                  </a:extLst>
                </a:hlinkClick>
              </a:rPr>
              <a:t>http://static.lawrencehallofscience.org/diy_human_body/downloads/diy_hb_build_a_lung.pdf</a:t>
            </a:r>
            <a:endParaRPr lang="en-US" sz="1000" i="1" dirty="0">
              <a:solidFill>
                <a:schemeClr val="accent2"/>
              </a:solidFill>
            </a:endParaRPr>
          </a:p>
          <a:p>
            <a:pPr marL="0" indent="0">
              <a:buNone/>
            </a:pPr>
            <a:endParaRPr lang="en-US" sz="1800" i="1" dirty="0"/>
          </a:p>
        </p:txBody>
      </p:sp>
      <p:sp>
        <p:nvSpPr>
          <p:cNvPr id="3" name="Title 2">
            <a:extLst>
              <a:ext uri="{FF2B5EF4-FFF2-40B4-BE49-F238E27FC236}">
                <a16:creationId xmlns:a16="http://schemas.microsoft.com/office/drawing/2014/main" id="{C9E7F12B-3A73-4AE6-AF8A-925A661B937C}"/>
              </a:ext>
            </a:extLst>
          </p:cNvPr>
          <p:cNvSpPr>
            <a:spLocks noGrp="1"/>
          </p:cNvSpPr>
          <p:nvPr>
            <p:ph type="title"/>
          </p:nvPr>
        </p:nvSpPr>
        <p:spPr>
          <a:xfrm>
            <a:off x="388620" y="254488"/>
            <a:ext cx="6995160" cy="692702"/>
          </a:xfrm>
        </p:spPr>
        <p:txBody>
          <a:bodyPr/>
          <a:lstStyle/>
          <a:p>
            <a:r>
              <a:rPr lang="en-US" dirty="0"/>
              <a:t>Station 1: Build a Lung (Continued)</a:t>
            </a:r>
          </a:p>
        </p:txBody>
      </p:sp>
    </p:spTree>
    <p:extLst>
      <p:ext uri="{BB962C8B-B14F-4D97-AF65-F5344CB8AC3E}">
        <p14:creationId xmlns:p14="http://schemas.microsoft.com/office/powerpoint/2010/main" val="40270589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297864" y="999460"/>
            <a:ext cx="7155559" cy="8888819"/>
          </a:xfrm>
        </p:spPr>
        <p:txBody>
          <a:bodyPr>
            <a:normAutofit fontScale="40000" lnSpcReduction="20000"/>
          </a:bodyPr>
          <a:lstStyle/>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n-US" sz="45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 this activity, you learn what it feels like to have asthma. Asthma is not contagious but can run in families. Some environmental asthma triggers include dust, mold, unvented gas stoves, and cleaning products (polish or dusting spray). During an asthma attack, the airways in your lungs (bronchi and bronchioles) become inflamed and constricted, which causes the size of the airways to decrease. The lining of the airways become larger and thicker mucus is formed. With less space in the airways, it is harder to breathe.</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n-US" sz="1500" b="1"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a:ea typeface="+mn-ea"/>
                <a:cs typeface="Calibri"/>
              </a:rPr>
              <a:t>Note:</a:t>
            </a:r>
            <a:r>
              <a:rPr kumimoji="0" lang="en-US" sz="2800" b="0" i="0" u="none" strike="noStrike" kern="1200" cap="none" spc="0" normalizeH="0" baseline="0" noProof="0" dirty="0">
                <a:ln>
                  <a:noFill/>
                </a:ln>
                <a:solidFill>
                  <a:prstClr val="black"/>
                </a:solidFill>
                <a:effectLst/>
                <a:uLnTx/>
                <a:uFillTx/>
                <a:latin typeface="Calibri"/>
                <a:ea typeface="+mn-ea"/>
                <a:cs typeface="Calibri"/>
              </a:rPr>
              <a:t> If you have asthma or another respiratory illness, do not participate in this activity. You could instead be the timer for your classmates.</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n-US" sz="600" b="0"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n-US" sz="3500" b="0" i="0" u="none" strike="noStrike" kern="1200" cap="none" spc="0" normalizeH="0" baseline="0" noProof="0" dirty="0">
                <a:ln>
                  <a:noFill/>
                </a:ln>
                <a:solidFill>
                  <a:prstClr val="black"/>
                </a:solidFill>
                <a:effectLst/>
                <a:uLnTx/>
                <a:uFillTx/>
                <a:latin typeface="Calibri"/>
                <a:ea typeface="+mn-ea"/>
                <a:cs typeface="Calibri"/>
              </a:rPr>
              <a:t>Materials needed: </a:t>
            </a:r>
          </a:p>
          <a:p>
            <a:r>
              <a:rPr lang="en-US" sz="3600" dirty="0"/>
              <a:t>Station Journal</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3500" b="0" i="0" u="none" strike="noStrike" kern="1200" cap="none" spc="0" normalizeH="0" baseline="0" noProof="0" dirty="0">
                <a:ln>
                  <a:noFill/>
                </a:ln>
                <a:solidFill>
                  <a:prstClr val="black"/>
                </a:solidFill>
                <a:effectLst/>
                <a:uLnTx/>
                <a:uFillTx/>
                <a:latin typeface="Calibri"/>
                <a:ea typeface="+mn-ea"/>
                <a:cs typeface="Calibri"/>
              </a:rPr>
              <a:t>One drinking straw</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3500" b="0" i="0" u="none" strike="noStrike" kern="1200" cap="none" spc="0" normalizeH="0" baseline="0" noProof="0" dirty="0">
                <a:ln>
                  <a:noFill/>
                </a:ln>
                <a:solidFill>
                  <a:prstClr val="black"/>
                </a:solidFill>
                <a:effectLst/>
                <a:uLnTx/>
                <a:uFillTx/>
                <a:latin typeface="Calibri"/>
                <a:ea typeface="+mn-ea"/>
                <a:cs typeface="Calibri"/>
              </a:rPr>
              <a:t>One coffee stirrer</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3500" b="0" i="0" u="none" strike="noStrike" kern="1200" cap="none" spc="0" normalizeH="0" baseline="0" noProof="0" dirty="0">
                <a:ln>
                  <a:noFill/>
                </a:ln>
                <a:solidFill>
                  <a:prstClr val="black"/>
                </a:solidFill>
                <a:effectLst/>
                <a:uLnTx/>
                <a:uFillTx/>
                <a:latin typeface="Calibri"/>
                <a:ea typeface="+mn-ea"/>
                <a:cs typeface="Calibri"/>
              </a:rPr>
              <a:t>Timer or watch</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3500" b="0" i="0" u="none" strike="noStrike" kern="1200" cap="none" spc="0" normalizeH="0" baseline="0" noProof="0" dirty="0">
                <a:ln>
                  <a:noFill/>
                </a:ln>
                <a:solidFill>
                  <a:prstClr val="black"/>
                </a:solidFill>
                <a:effectLst/>
                <a:uLnTx/>
                <a:uFillTx/>
                <a:latin typeface="Calibri"/>
                <a:ea typeface="+mn-ea"/>
                <a:cs typeface="Calibri"/>
              </a:rPr>
              <a:t>Pencil</a:t>
            </a:r>
          </a:p>
          <a:p>
            <a:pPr marL="0" indent="0">
              <a:buNone/>
            </a:pPr>
            <a:endParaRPr lang="en-US" sz="2600" b="1" dirty="0"/>
          </a:p>
          <a:p>
            <a:pPr marL="0" indent="0">
              <a:spcBef>
                <a:spcPts val="0"/>
              </a:spcBef>
              <a:buNone/>
            </a:pPr>
            <a:r>
              <a:rPr lang="en-US" sz="4000" b="1" dirty="0"/>
              <a:t>Step 1: </a:t>
            </a:r>
            <a:r>
              <a:rPr lang="en-US" sz="4000" dirty="0"/>
              <a:t>Run in place for 30 seconds (no straws or stirrers; regular breathing).</a:t>
            </a:r>
          </a:p>
          <a:p>
            <a:pPr marL="0" indent="0">
              <a:spcBef>
                <a:spcPts val="0"/>
              </a:spcBef>
              <a:buNone/>
            </a:pPr>
            <a:endParaRPr lang="en-US" sz="4000" dirty="0"/>
          </a:p>
          <a:p>
            <a:pPr marL="0" indent="0">
              <a:spcBef>
                <a:spcPts val="0"/>
              </a:spcBef>
              <a:buNone/>
            </a:pPr>
            <a:r>
              <a:rPr lang="en-US" sz="4000" b="1" dirty="0"/>
              <a:t>Step 2:</a:t>
            </a:r>
            <a:r>
              <a:rPr lang="en-US" sz="4000" dirty="0"/>
              <a:t> On your Station Journal, write down how you feel in the left column of Station 2. You can use the right side of the journal to draw how you feel.</a:t>
            </a:r>
          </a:p>
          <a:p>
            <a:pPr marL="0" indent="0">
              <a:spcBef>
                <a:spcPts val="0"/>
              </a:spcBef>
              <a:buNone/>
            </a:pPr>
            <a:endParaRPr lang="en-US" sz="4000" dirty="0"/>
          </a:p>
          <a:p>
            <a:pPr marL="0" indent="0">
              <a:spcBef>
                <a:spcPts val="0"/>
              </a:spcBef>
              <a:buNone/>
            </a:pPr>
            <a:r>
              <a:rPr lang="en-US" sz="4000" b="1" dirty="0"/>
              <a:t>Step 3: </a:t>
            </a:r>
            <a:r>
              <a:rPr lang="en-US" sz="4000" dirty="0"/>
              <a:t>Put the regular straw in your mouth, pinch your nose, and breathe normally through your mouth. Run in place for 30 seconds.</a:t>
            </a:r>
          </a:p>
          <a:p>
            <a:pPr marL="0" indent="0">
              <a:spcBef>
                <a:spcPts val="0"/>
              </a:spcBef>
              <a:buNone/>
            </a:pPr>
            <a:endParaRPr lang="en-US" sz="4000" dirty="0"/>
          </a:p>
          <a:p>
            <a:pPr marL="0" indent="0">
              <a:spcBef>
                <a:spcPts val="0"/>
              </a:spcBef>
              <a:buNone/>
            </a:pPr>
            <a:r>
              <a:rPr lang="en-US" sz="4000" b="1" dirty="0"/>
              <a:t>Step 4:</a:t>
            </a:r>
            <a:r>
              <a:rPr lang="en-US" sz="4000" dirty="0"/>
              <a:t> Write down how you feel running in place while breathing through a straw on your Station Journal. You can use the right side of the journal to draw how you feel.</a:t>
            </a:r>
          </a:p>
          <a:p>
            <a:pPr marL="0" indent="0">
              <a:spcBef>
                <a:spcPts val="0"/>
              </a:spcBef>
              <a:buNone/>
            </a:pPr>
            <a:endParaRPr lang="en-US" sz="4000" dirty="0"/>
          </a:p>
          <a:p>
            <a:pPr marL="0" indent="0">
              <a:spcBef>
                <a:spcPts val="0"/>
              </a:spcBef>
              <a:buNone/>
            </a:pPr>
            <a:r>
              <a:rPr lang="en-US" sz="4000" b="1" dirty="0"/>
              <a:t>Step 5:</a:t>
            </a:r>
            <a:r>
              <a:rPr lang="en-US" sz="4000" dirty="0"/>
              <a:t> Put the coffee stirrer in your mouth, pinch your nose, and breathe normally through your mouth. Run in place for 30 seconds.</a:t>
            </a:r>
          </a:p>
          <a:p>
            <a:pPr marL="0" indent="0">
              <a:spcBef>
                <a:spcPts val="0"/>
              </a:spcBef>
              <a:buNone/>
            </a:pPr>
            <a:endParaRPr lang="en-US" sz="4000" dirty="0"/>
          </a:p>
          <a:p>
            <a:pPr marL="0" indent="0">
              <a:spcBef>
                <a:spcPts val="0"/>
              </a:spcBef>
              <a:buNone/>
            </a:pPr>
            <a:r>
              <a:rPr lang="en-US" sz="4000" b="1" dirty="0"/>
              <a:t>Step 6: </a:t>
            </a:r>
            <a:r>
              <a:rPr lang="en-US" sz="4000" dirty="0"/>
              <a:t>Write down how you feel running in place while breathing through a coffee stirrer on your Station Journal. You can use the right side of the journal to draw how you feel. </a:t>
            </a:r>
          </a:p>
          <a:p>
            <a:pPr marL="0" indent="0">
              <a:buNone/>
            </a:pPr>
            <a:endParaRPr lang="en-US" sz="4000" dirty="0"/>
          </a:p>
          <a:p>
            <a:pPr marL="0" indent="0">
              <a:buNone/>
            </a:pPr>
            <a:r>
              <a:rPr lang="en-US" sz="4000" dirty="0"/>
              <a:t>Breathing through the straw and coffee stirrer represent what it’s like to have an asthma attack. Some attacks are more severe than others, but all require immediate action. Asthma symptoms can sometimes be prevented by reducing environmental triggers. </a:t>
            </a:r>
          </a:p>
          <a:p>
            <a:pPr marL="0" indent="0">
              <a:buNone/>
            </a:pPr>
            <a:endParaRPr lang="en-US" sz="2300" dirty="0"/>
          </a:p>
          <a:p>
            <a:pPr marL="0" indent="0">
              <a:buNone/>
            </a:pPr>
            <a:r>
              <a:rPr lang="en-US" sz="2500" i="1" dirty="0">
                <a:solidFill>
                  <a:schemeClr val="accent2"/>
                </a:solidFill>
              </a:rPr>
              <a:t>Adapted from:</a:t>
            </a:r>
          </a:p>
          <a:p>
            <a:pPr marL="0" indent="0">
              <a:buNone/>
            </a:pPr>
            <a:r>
              <a:rPr lang="en-US" sz="2500" i="1" dirty="0">
                <a:solidFill>
                  <a:schemeClr val="accent2"/>
                </a:solidFill>
              </a:rPr>
              <a:t>The University of North Carolina at Chapel Hill. (n.d.). Activity: Asthma Demonstration. </a:t>
            </a:r>
            <a:r>
              <a:rPr lang="en-US" sz="2500" i="1" dirty="0" err="1">
                <a:solidFill>
                  <a:schemeClr val="accent2"/>
                </a:solidFill>
              </a:rPr>
              <a:t>Gillings</a:t>
            </a:r>
            <a:r>
              <a:rPr lang="en-US" sz="2500" i="1" dirty="0">
                <a:solidFill>
                  <a:schemeClr val="accent2"/>
                </a:solidFill>
              </a:rPr>
              <a:t> School of Public Health. https://sph.unc.edu/wp-content/uploads/sites/112/2014/07/Asthma-Demonstration1.pdf </a:t>
            </a:r>
          </a:p>
          <a:p>
            <a:pPr marL="0" indent="0">
              <a:buNone/>
            </a:pPr>
            <a:endParaRPr lang="en-US" sz="3800" dirty="0"/>
          </a:p>
          <a:p>
            <a:pPr marL="0" indent="0">
              <a:buNone/>
            </a:pPr>
            <a:endParaRPr lang="en-US" dirty="0"/>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297864" y="150671"/>
            <a:ext cx="6995160" cy="728663"/>
          </a:xfrm>
        </p:spPr>
        <p:txBody>
          <a:bodyPr/>
          <a:lstStyle/>
          <a:p>
            <a:r>
              <a:rPr lang="en-US" dirty="0"/>
              <a:t>Station 2: Asthma Demonstration</a:t>
            </a:r>
          </a:p>
        </p:txBody>
      </p:sp>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20E826-844C-431C-AE19-A36402BA8ABB}"/>
              </a:ext>
            </a:extLst>
          </p:cNvPr>
          <p:cNvSpPr>
            <a:spLocks noGrp="1"/>
          </p:cNvSpPr>
          <p:nvPr>
            <p:ph idx="1"/>
          </p:nvPr>
        </p:nvSpPr>
        <p:spPr>
          <a:xfrm>
            <a:off x="388620" y="1133155"/>
            <a:ext cx="6995160" cy="7977391"/>
          </a:xfrm>
        </p:spPr>
        <p:txBody>
          <a:bodyPr>
            <a:normAutofit fontScale="92500" lnSpcReduction="20000"/>
          </a:bodyPr>
          <a:lstStyle/>
          <a:p>
            <a:pPr marL="0" indent="0">
              <a:buNone/>
            </a:pPr>
            <a:r>
              <a:rPr lang="en-US" sz="1900" dirty="0"/>
              <a:t>In this activity, watch the video at the link below. Record any new information on your Station Journal.</a:t>
            </a:r>
          </a:p>
          <a:p>
            <a:pPr marL="0" indent="0">
              <a:buNone/>
            </a:pPr>
            <a:endParaRPr lang="en-US" dirty="0"/>
          </a:p>
          <a:p>
            <a:pPr marL="0" indent="0">
              <a:buNone/>
            </a:pPr>
            <a:r>
              <a:rPr lang="en-US" sz="1500" dirty="0"/>
              <a:t>Materials needed:</a:t>
            </a:r>
          </a:p>
          <a:p>
            <a:r>
              <a:rPr lang="en-US" sz="1500" dirty="0"/>
              <a:t>Station Journal</a:t>
            </a:r>
          </a:p>
          <a:p>
            <a:r>
              <a:rPr lang="en-US" sz="1500" dirty="0"/>
              <a:t>Pencil</a:t>
            </a:r>
          </a:p>
          <a:p>
            <a:r>
              <a:rPr lang="en-US" sz="1500" dirty="0"/>
              <a:t>Computer with internet connection</a:t>
            </a:r>
          </a:p>
          <a:p>
            <a:r>
              <a:rPr lang="en-US" sz="1500" dirty="0"/>
              <a:t>Headphones (optional)</a:t>
            </a:r>
          </a:p>
          <a:p>
            <a:endParaRPr lang="en-US" sz="1600" dirty="0"/>
          </a:p>
          <a:p>
            <a:pPr marL="0" indent="0">
              <a:buNone/>
            </a:pPr>
            <a:r>
              <a:rPr lang="en-US" sz="1900" dirty="0"/>
              <a:t>To view the video, click </a:t>
            </a:r>
            <a:r>
              <a:rPr lang="en-US" sz="1900" dirty="0">
                <a:hlinkClick r:id="rId2"/>
              </a:rPr>
              <a:t>HERE</a:t>
            </a:r>
            <a:r>
              <a:rPr lang="en-US" sz="1900" dirty="0"/>
              <a:t> or visit </a:t>
            </a:r>
            <a:r>
              <a:rPr lang="en-US" sz="1900" dirty="0">
                <a:hlinkClick r:id="rId3"/>
              </a:rPr>
              <a:t>https://tinyurl.com/9s58meww</a:t>
            </a:r>
            <a:r>
              <a:rPr lang="en-US" sz="1900" dirty="0"/>
              <a:t>.  You could also scan the QR code provided below.</a:t>
            </a:r>
          </a:p>
          <a:p>
            <a:pPr marL="0" indent="0">
              <a:buNone/>
            </a:pPr>
            <a:endParaRPr lang="en-US" sz="1600" dirty="0"/>
          </a:p>
          <a:p>
            <a:pPr marL="0" indent="0">
              <a:buNone/>
            </a:pPr>
            <a:endParaRPr lang="en-US" sz="1600" dirty="0"/>
          </a:p>
          <a:p>
            <a:pPr marL="0" indent="0">
              <a:buNone/>
            </a:pPr>
            <a:endParaRPr lang="en-US" dirty="0"/>
          </a:p>
          <a:p>
            <a:pPr marL="0" indent="0">
              <a:buNone/>
            </a:pPr>
            <a:endParaRPr lang="en-US" dirty="0">
              <a:hlinkClick r:id="rId2"/>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100" i="1" dirty="0" err="1">
                <a:solidFill>
                  <a:schemeClr val="accent2"/>
                </a:solidFill>
              </a:rPr>
              <a:t>Gaw</a:t>
            </a:r>
            <a:r>
              <a:rPr lang="en-US" sz="1100" i="1" dirty="0">
                <a:solidFill>
                  <a:schemeClr val="accent2"/>
                </a:solidFill>
              </a:rPr>
              <a:t>, C. (n.d.). How does asthma work? [Video]. TED Ed. </a:t>
            </a:r>
            <a:r>
              <a:rPr lang="en-US" sz="1100" i="1" dirty="0">
                <a:solidFill>
                  <a:schemeClr val="accent2"/>
                </a:solidFill>
                <a:hlinkClick r:id="rId2">
                  <a:extLst>
                    <a:ext uri="{A12FA001-AC4F-418D-AE19-62706E023703}">
                      <ahyp:hlinkClr xmlns:ahyp="http://schemas.microsoft.com/office/drawing/2018/hyperlinkcolor" val="tx"/>
                    </a:ext>
                  </a:extLst>
                </a:hlinkClick>
              </a:rPr>
              <a:t>https://ed.ted.com/lessons/how-does-asthma-work-christopher-e-gaw#watch</a:t>
            </a:r>
            <a:endParaRPr lang="en-US" sz="1100" i="1" dirty="0">
              <a:solidFill>
                <a:schemeClr val="accent2"/>
              </a:solidFill>
            </a:endParaRPr>
          </a:p>
          <a:p>
            <a:pPr marL="0" indent="0">
              <a:buNone/>
            </a:pPr>
            <a:endParaRPr lang="en-US" sz="12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EDB96A36-B6B6-4DF9-9737-D8A8FDC3E451}"/>
              </a:ext>
            </a:extLst>
          </p:cNvPr>
          <p:cNvSpPr>
            <a:spLocks noGrp="1"/>
          </p:cNvSpPr>
          <p:nvPr>
            <p:ph type="title"/>
          </p:nvPr>
        </p:nvSpPr>
        <p:spPr>
          <a:xfrm>
            <a:off x="388620" y="310244"/>
            <a:ext cx="6995160" cy="581190"/>
          </a:xfrm>
        </p:spPr>
        <p:txBody>
          <a:bodyPr/>
          <a:lstStyle/>
          <a:p>
            <a:r>
              <a:rPr lang="en-US" dirty="0"/>
              <a:t>Station 3: How Does Asthma Work?</a:t>
            </a:r>
          </a:p>
        </p:txBody>
      </p:sp>
      <p:pic>
        <p:nvPicPr>
          <p:cNvPr id="5" name="Picture 4" descr="Qr code&#10;&#10;Description automatically generated">
            <a:extLst>
              <a:ext uri="{FF2B5EF4-FFF2-40B4-BE49-F238E27FC236}">
                <a16:creationId xmlns:a16="http://schemas.microsoft.com/office/drawing/2014/main" id="{4548293C-29AE-452B-8B46-3175F09F17F3}"/>
              </a:ext>
            </a:extLst>
          </p:cNvPr>
          <p:cNvPicPr>
            <a:picLocks noChangeAspect="1"/>
          </p:cNvPicPr>
          <p:nvPr/>
        </p:nvPicPr>
        <p:blipFill>
          <a:blip r:embed="rId4"/>
          <a:stretch>
            <a:fillRect/>
          </a:stretch>
        </p:blipFill>
        <p:spPr>
          <a:xfrm>
            <a:off x="3110493" y="3834625"/>
            <a:ext cx="1551413" cy="1551413"/>
          </a:xfrm>
          <a:prstGeom prst="rect">
            <a:avLst/>
          </a:prstGeom>
        </p:spPr>
      </p:pic>
    </p:spTree>
    <p:extLst>
      <p:ext uri="{BB962C8B-B14F-4D97-AF65-F5344CB8AC3E}">
        <p14:creationId xmlns:p14="http://schemas.microsoft.com/office/powerpoint/2010/main" val="18364881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82A9F3-6615-4E6E-AC51-CF1D07D52EC5}"/>
              </a:ext>
            </a:extLst>
          </p:cNvPr>
          <p:cNvSpPr>
            <a:spLocks noGrp="1"/>
          </p:cNvSpPr>
          <p:nvPr>
            <p:ph idx="1"/>
          </p:nvPr>
        </p:nvSpPr>
        <p:spPr>
          <a:xfrm>
            <a:off x="388620" y="758287"/>
            <a:ext cx="6995160" cy="9199345"/>
          </a:xfrm>
        </p:spPr>
        <p:txBody>
          <a:bodyPr>
            <a:normAutofit fontScale="92500" lnSpcReduction="10000"/>
          </a:bodyPr>
          <a:lstStyle/>
          <a:p>
            <a:pPr marL="0" indent="0">
              <a:buNone/>
            </a:pPr>
            <a:r>
              <a:rPr lang="en-US" sz="1900" dirty="0"/>
              <a:t>In this activity, read through this 2013 fact sheet published by the Oklahoma Department of Health. Write down any information that might be helpful when designing your model.</a:t>
            </a:r>
          </a:p>
          <a:p>
            <a:pPr marL="0" indent="0">
              <a:buNone/>
            </a:pPr>
            <a:endParaRPr lang="en-US" sz="1800" dirty="0"/>
          </a:p>
          <a:p>
            <a:pPr marL="0" indent="0" algn="ctr">
              <a:buNone/>
            </a:pPr>
            <a:r>
              <a:rPr lang="en-US" sz="1600" b="1" dirty="0"/>
              <a:t>Asthma in Oklahoma’s Children</a:t>
            </a:r>
          </a:p>
          <a:p>
            <a:pPr marL="0" indent="0">
              <a:buNone/>
            </a:pPr>
            <a:r>
              <a:rPr lang="en-US" sz="1500" b="1" dirty="0"/>
              <a:t>Why Asthma Matters</a:t>
            </a:r>
          </a:p>
          <a:p>
            <a:r>
              <a:rPr lang="en-US" sz="1500" dirty="0"/>
              <a:t>There are 7 million children with asthma, equal to one in every eleven children in the U.S.</a:t>
            </a:r>
          </a:p>
          <a:p>
            <a:r>
              <a:rPr lang="en-US" sz="1500" dirty="0"/>
              <a:t>Asthma is the most common chronic disorder in childhood, causing 10.5 million missed days of school.</a:t>
            </a:r>
          </a:p>
          <a:p>
            <a:r>
              <a:rPr lang="en-US" sz="1500" dirty="0"/>
              <a:t>The average yearly cost of care for a child with asthma was $1,039 in 2009.</a:t>
            </a:r>
          </a:p>
          <a:p>
            <a:r>
              <a:rPr lang="en-US" sz="1500" dirty="0"/>
              <a:t>Nearly 1 in 5 children with asthma went to an emergency department for care in 2009.</a:t>
            </a:r>
          </a:p>
          <a:p>
            <a:r>
              <a:rPr lang="en-US" sz="1500" dirty="0"/>
              <a:t>Asthma is the third leading cause of hospitalization among children under the age of 15 years old.</a:t>
            </a:r>
          </a:p>
          <a:p>
            <a:pPr marL="0" indent="0">
              <a:buNone/>
            </a:pPr>
            <a:endParaRPr lang="en-US" sz="1500" dirty="0"/>
          </a:p>
          <a:p>
            <a:pPr marL="0" indent="0">
              <a:buNone/>
            </a:pPr>
            <a:r>
              <a:rPr lang="en-US" sz="1500" b="1" dirty="0"/>
              <a:t>Asthma in Oklahoma Children</a:t>
            </a:r>
          </a:p>
          <a:p>
            <a:r>
              <a:rPr lang="en-US" sz="1500" dirty="0"/>
              <a:t>In Oklahoma, about 123,100 children younger than 18 years of age (13.2%) have ever been told by a health professional that he/she had asthma </a:t>
            </a:r>
            <a:r>
              <a:rPr lang="en-US" sz="1500" b="1" dirty="0"/>
              <a:t>(lifetime asthma)</a:t>
            </a:r>
            <a:r>
              <a:rPr lang="en-US" sz="1500" dirty="0"/>
              <a:t>.</a:t>
            </a:r>
          </a:p>
          <a:p>
            <a:r>
              <a:rPr lang="en-US" sz="1500" dirty="0"/>
              <a:t>There are about 86,900 of children younger than 18 years of age (9.3%) who currently have asthma </a:t>
            </a:r>
            <a:r>
              <a:rPr lang="en-US" sz="1500" b="1" dirty="0"/>
              <a:t>(current asthma</a:t>
            </a:r>
            <a:r>
              <a:rPr lang="en-US" sz="1500" dirty="0"/>
              <a:t>).</a:t>
            </a:r>
          </a:p>
          <a:p>
            <a:r>
              <a:rPr lang="en-US" sz="1500" dirty="0"/>
              <a:t>Among children with current asthma, about 31,500 had moderate or severe asthma, according to their parents, while the rest of children were considered to have mild asthma.</a:t>
            </a:r>
          </a:p>
          <a:p>
            <a:r>
              <a:rPr lang="en-US" sz="1500" dirty="0"/>
              <a:t>Boys reported a slightly higher prevalence of lifetime and current asthma than girls.</a:t>
            </a:r>
          </a:p>
          <a:p>
            <a:r>
              <a:rPr lang="en-US" sz="1500" dirty="0"/>
              <a:t>In Oklahoma, Non-Hispanic African American children had significantly higher prevalence of lifetime and current asthma than Non-Hispanic White children.</a:t>
            </a:r>
          </a:p>
          <a:p>
            <a:r>
              <a:rPr lang="en-US" sz="1500" dirty="0"/>
              <a:t>In the year 2011, there were 1,434 hospital discharges with asthma as the principal diagnosis among Oklahoma children under 15 years old, with a total cost of $12.7 million.</a:t>
            </a:r>
          </a:p>
          <a:p>
            <a:r>
              <a:rPr lang="en-US" sz="1500" dirty="0"/>
              <a:t>About 4.9% children have someone inside their homes smoke. Another 19.2% of children have someone use cigarettes, cigars, or pipe tobacco, but not inside of the home.</a:t>
            </a:r>
          </a:p>
          <a:p>
            <a:endParaRPr lang="en-US" sz="1500" dirty="0"/>
          </a:p>
          <a:p>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000" dirty="0"/>
          </a:p>
          <a:p>
            <a:pPr marL="0" indent="0">
              <a:buNone/>
            </a:pPr>
            <a:endParaRPr lang="en-US" sz="1000" dirty="0"/>
          </a:p>
          <a:p>
            <a:pPr marL="0" indent="0">
              <a:buNone/>
            </a:pPr>
            <a:endParaRPr lang="en-US" sz="1000" dirty="0"/>
          </a:p>
          <a:p>
            <a:pPr marL="0" indent="0">
              <a:buNone/>
            </a:pPr>
            <a:endParaRPr lang="en-US" sz="1000" dirty="0"/>
          </a:p>
          <a:p>
            <a:pPr marL="0" indent="0">
              <a:buNone/>
            </a:pPr>
            <a:endParaRPr lang="en-US" sz="1000" dirty="0"/>
          </a:p>
          <a:p>
            <a:pPr marL="0" indent="0">
              <a:buNone/>
            </a:pPr>
            <a:endParaRPr lang="en-US" sz="1000" dirty="0"/>
          </a:p>
          <a:p>
            <a:pPr marL="0" indent="0">
              <a:buNone/>
            </a:pPr>
            <a:r>
              <a:rPr lang="en-US" sz="1100" i="1" dirty="0">
                <a:solidFill>
                  <a:schemeClr val="accent2"/>
                </a:solidFill>
              </a:rPr>
              <a:t>Adapted from </a:t>
            </a:r>
          </a:p>
          <a:p>
            <a:pPr marL="0" indent="0">
              <a:buNone/>
            </a:pPr>
            <a:r>
              <a:rPr lang="en-US" sz="1100" i="1" dirty="0">
                <a:solidFill>
                  <a:schemeClr val="accent2"/>
                </a:solidFill>
              </a:rPr>
              <a:t>Oklahoma State Department of Health. (2013). Asthma in Oklahoma’s Children. </a:t>
            </a:r>
            <a:r>
              <a:rPr lang="en-US" sz="1100" i="1" dirty="0">
                <a:solidFill>
                  <a:schemeClr val="accent2"/>
                </a:solidFill>
                <a:hlinkClick r:id="rId2">
                  <a:extLst>
                    <a:ext uri="{A12FA001-AC4F-418D-AE19-62706E023703}">
                      <ahyp:hlinkClr xmlns:ahyp="http://schemas.microsoft.com/office/drawing/2018/hyperlinkcolor" val="tx"/>
                    </a:ext>
                  </a:extLst>
                </a:hlinkClick>
              </a:rPr>
              <a:t>https://www.ok.gov/health2/documents/Asthma%20in%20OK%20Children%202013.pdf</a:t>
            </a:r>
            <a:endParaRPr lang="en-US" sz="1100" i="1" dirty="0">
              <a:solidFill>
                <a:schemeClr val="accent2"/>
              </a:solidFill>
            </a:endParaRPr>
          </a:p>
        </p:txBody>
      </p:sp>
      <p:sp>
        <p:nvSpPr>
          <p:cNvPr id="3" name="Title 2">
            <a:extLst>
              <a:ext uri="{FF2B5EF4-FFF2-40B4-BE49-F238E27FC236}">
                <a16:creationId xmlns:a16="http://schemas.microsoft.com/office/drawing/2014/main" id="{EB286B6F-CED5-44B9-AB4E-A3852144B3B4}"/>
              </a:ext>
            </a:extLst>
          </p:cNvPr>
          <p:cNvSpPr>
            <a:spLocks noGrp="1"/>
          </p:cNvSpPr>
          <p:nvPr>
            <p:ph type="title"/>
          </p:nvPr>
        </p:nvSpPr>
        <p:spPr>
          <a:xfrm>
            <a:off x="388620" y="100769"/>
            <a:ext cx="6995160" cy="681551"/>
          </a:xfrm>
        </p:spPr>
        <p:txBody>
          <a:bodyPr/>
          <a:lstStyle/>
          <a:p>
            <a:r>
              <a:rPr lang="en-US" dirty="0"/>
              <a:t>Station 4: Asthma in Oklahoma’s Children</a:t>
            </a:r>
          </a:p>
        </p:txBody>
      </p:sp>
      <p:grpSp>
        <p:nvGrpSpPr>
          <p:cNvPr id="10" name="Group 9">
            <a:extLst>
              <a:ext uri="{FF2B5EF4-FFF2-40B4-BE49-F238E27FC236}">
                <a16:creationId xmlns:a16="http://schemas.microsoft.com/office/drawing/2014/main" id="{6EB5096D-F533-4982-A84F-990C28C786E9}"/>
              </a:ext>
            </a:extLst>
          </p:cNvPr>
          <p:cNvGrpSpPr/>
          <p:nvPr/>
        </p:nvGrpSpPr>
        <p:grpSpPr>
          <a:xfrm>
            <a:off x="951011" y="7473999"/>
            <a:ext cx="2340600" cy="1809490"/>
            <a:chOff x="951011" y="7473999"/>
            <a:chExt cx="2340600" cy="1809490"/>
          </a:xfrm>
        </p:grpSpPr>
        <p:pic>
          <p:nvPicPr>
            <p:cNvPr id="5" name="Picture 4" descr="Chart, bar chart, histogram&#10;&#10;Description automatically generated">
              <a:extLst>
                <a:ext uri="{FF2B5EF4-FFF2-40B4-BE49-F238E27FC236}">
                  <a16:creationId xmlns:a16="http://schemas.microsoft.com/office/drawing/2014/main" id="{435DBF62-C6F4-40DF-A8C6-FD776EE5AA57}"/>
                </a:ext>
              </a:extLst>
            </p:cNvPr>
            <p:cNvPicPr>
              <a:picLocks noChangeAspect="1"/>
            </p:cNvPicPr>
            <p:nvPr/>
          </p:nvPicPr>
          <p:blipFill>
            <a:blip r:embed="rId3"/>
            <a:stretch>
              <a:fillRect/>
            </a:stretch>
          </p:blipFill>
          <p:spPr>
            <a:xfrm>
              <a:off x="951011" y="8071723"/>
              <a:ext cx="2340600" cy="1211766"/>
            </a:xfrm>
            <a:prstGeom prst="rect">
              <a:avLst/>
            </a:prstGeom>
          </p:spPr>
        </p:pic>
        <p:sp>
          <p:nvSpPr>
            <p:cNvPr id="8" name="TextBox 7">
              <a:extLst>
                <a:ext uri="{FF2B5EF4-FFF2-40B4-BE49-F238E27FC236}">
                  <a16:creationId xmlns:a16="http://schemas.microsoft.com/office/drawing/2014/main" id="{9A465C8E-8CA7-4D0E-B522-988B935DABCD}"/>
                </a:ext>
              </a:extLst>
            </p:cNvPr>
            <p:cNvSpPr txBox="1"/>
            <p:nvPr/>
          </p:nvSpPr>
          <p:spPr>
            <a:xfrm>
              <a:off x="951011" y="7473999"/>
              <a:ext cx="2340599" cy="600164"/>
            </a:xfrm>
            <a:prstGeom prst="rect">
              <a:avLst/>
            </a:prstGeom>
            <a:solidFill>
              <a:schemeClr val="bg1"/>
            </a:solidFill>
          </p:spPr>
          <p:txBody>
            <a:bodyPr wrap="square" rtlCol="0">
              <a:spAutoFit/>
            </a:bodyPr>
            <a:lstStyle/>
            <a:p>
              <a:pPr algn="ctr"/>
              <a:r>
                <a:rPr lang="en-US" sz="1100" dirty="0"/>
                <a:t>Prevalence of Lifetime and Current Asthma by Gender in Oklahoma Children</a:t>
              </a:r>
            </a:p>
          </p:txBody>
        </p:sp>
      </p:grpSp>
      <p:grpSp>
        <p:nvGrpSpPr>
          <p:cNvPr id="11" name="Group 10">
            <a:extLst>
              <a:ext uri="{FF2B5EF4-FFF2-40B4-BE49-F238E27FC236}">
                <a16:creationId xmlns:a16="http://schemas.microsoft.com/office/drawing/2014/main" id="{F3F84D9F-5AA7-4CC1-B78C-58781AADF197}"/>
              </a:ext>
            </a:extLst>
          </p:cNvPr>
          <p:cNvGrpSpPr/>
          <p:nvPr/>
        </p:nvGrpSpPr>
        <p:grpSpPr>
          <a:xfrm>
            <a:off x="3916206" y="7473999"/>
            <a:ext cx="2865327" cy="1792665"/>
            <a:chOff x="3916206" y="7473999"/>
            <a:chExt cx="2865327" cy="1792665"/>
          </a:xfrm>
        </p:grpSpPr>
        <p:pic>
          <p:nvPicPr>
            <p:cNvPr id="7" name="Picture 6" descr="Chart, bar chart&#10;&#10;Description automatically generated">
              <a:extLst>
                <a:ext uri="{FF2B5EF4-FFF2-40B4-BE49-F238E27FC236}">
                  <a16:creationId xmlns:a16="http://schemas.microsoft.com/office/drawing/2014/main" id="{2A1F9B36-C9F0-4964-97F1-9AA60BBB2606}"/>
                </a:ext>
              </a:extLst>
            </p:cNvPr>
            <p:cNvPicPr>
              <a:picLocks noChangeAspect="1"/>
            </p:cNvPicPr>
            <p:nvPr/>
          </p:nvPicPr>
          <p:blipFill>
            <a:blip r:embed="rId4"/>
            <a:stretch>
              <a:fillRect/>
            </a:stretch>
          </p:blipFill>
          <p:spPr>
            <a:xfrm>
              <a:off x="3919532" y="8074163"/>
              <a:ext cx="2862001" cy="1192501"/>
            </a:xfrm>
            <a:prstGeom prst="rect">
              <a:avLst/>
            </a:prstGeom>
          </p:spPr>
        </p:pic>
        <p:sp>
          <p:nvSpPr>
            <p:cNvPr id="9" name="TextBox 8">
              <a:extLst>
                <a:ext uri="{FF2B5EF4-FFF2-40B4-BE49-F238E27FC236}">
                  <a16:creationId xmlns:a16="http://schemas.microsoft.com/office/drawing/2014/main" id="{BA08A828-B7C2-42A1-B1F8-C3426A7598FC}"/>
                </a:ext>
              </a:extLst>
            </p:cNvPr>
            <p:cNvSpPr txBox="1"/>
            <p:nvPr/>
          </p:nvSpPr>
          <p:spPr>
            <a:xfrm>
              <a:off x="3916206" y="7473999"/>
              <a:ext cx="2862002" cy="600164"/>
            </a:xfrm>
            <a:prstGeom prst="rect">
              <a:avLst/>
            </a:prstGeom>
            <a:solidFill>
              <a:schemeClr val="bg1"/>
            </a:solidFill>
          </p:spPr>
          <p:txBody>
            <a:bodyPr wrap="square" rtlCol="0">
              <a:spAutoFit/>
            </a:bodyPr>
            <a:lstStyle/>
            <a:p>
              <a:pPr algn="ctr"/>
              <a:r>
                <a:rPr lang="en-US" sz="1100" dirty="0"/>
                <a:t>Prevalence of Lifetime and Current Asthma by Race in Oklahoma Children</a:t>
              </a:r>
            </a:p>
            <a:p>
              <a:pPr algn="ctr"/>
              <a:endParaRPr lang="en-US" sz="1100" dirty="0"/>
            </a:p>
          </p:txBody>
        </p:sp>
      </p:grpSp>
    </p:spTree>
    <p:extLst>
      <p:ext uri="{BB962C8B-B14F-4D97-AF65-F5344CB8AC3E}">
        <p14:creationId xmlns:p14="http://schemas.microsoft.com/office/powerpoint/2010/main" val="19596838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918062-98ED-4E36-92CB-C3C0DBC13B5F}"/>
              </a:ext>
            </a:extLst>
          </p:cNvPr>
          <p:cNvSpPr>
            <a:spLocks noGrp="1"/>
          </p:cNvSpPr>
          <p:nvPr>
            <p:ph idx="1"/>
          </p:nvPr>
        </p:nvSpPr>
        <p:spPr>
          <a:xfrm>
            <a:off x="388620" y="1159727"/>
            <a:ext cx="6995160" cy="8116353"/>
          </a:xfrm>
        </p:spPr>
        <p:txBody>
          <a:bodyPr>
            <a:normAutofit/>
          </a:bodyPr>
          <a:lstStyle/>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Calibri"/>
              </a:rPr>
              <a:t>In this activity, watch the video at the link below. Record any new information on your Station Journal.</a:t>
            </a: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Calibri"/>
            </a:endParaRPr>
          </a:p>
          <a:p>
            <a:pPr marL="0" marR="0" lvl="0" indent="0"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a:rPr>
              <a:t>Materials needed:</a:t>
            </a:r>
          </a:p>
          <a:p>
            <a:r>
              <a:rPr lang="en-US" sz="1600" dirty="0"/>
              <a:t>Station Journal</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a:rPr>
              <a:t>Pencil</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a:rPr>
              <a:t>Computer with internet connection</a:t>
            </a:r>
          </a:p>
          <a:p>
            <a:pPr marL="192984" marR="0" lvl="0" indent="-192984" algn="l" defTabSz="914400" rtl="0" eaLnBrk="1" fontAlgn="auto" latinLnBrk="0" hangingPunct="1">
              <a:lnSpc>
                <a:spcPct val="100000"/>
              </a:lnSpc>
              <a:spcBef>
                <a:spcPct val="20000"/>
              </a:spcBef>
              <a:spcAft>
                <a:spcPts val="0"/>
              </a:spcAft>
              <a:buClr>
                <a:srgbClr val="991B1E"/>
              </a:buClr>
              <a:buSzPct val="100000"/>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a:rPr>
              <a:t>Headphones (optional)</a:t>
            </a:r>
          </a:p>
          <a:p>
            <a:pPr marL="0" marR="0" lvl="0" indent="0" algn="l" defTabSz="914400" rtl="0" eaLnBrk="1" fontAlgn="auto" latinLnBrk="0" hangingPunct="1">
              <a:lnSpc>
                <a:spcPct val="100000"/>
              </a:lnSpc>
              <a:spcBef>
                <a:spcPct val="20000"/>
              </a:spcBef>
              <a:spcAft>
                <a:spcPts val="0"/>
              </a:spcAft>
              <a:buClr>
                <a:srgbClr val="991B1E"/>
              </a:buClr>
              <a:buSzPct val="100000"/>
              <a:buNone/>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Calibri"/>
            </a:endParaRPr>
          </a:p>
          <a:p>
            <a:pPr marL="0" indent="0">
              <a:buNone/>
            </a:pPr>
            <a:r>
              <a:rPr lang="en-US" sz="1800" dirty="0"/>
              <a:t>To view the video, click </a:t>
            </a:r>
            <a:r>
              <a:rPr lang="en-US" sz="1800" dirty="0">
                <a:hlinkClick r:id="rId3"/>
              </a:rPr>
              <a:t>HERE</a:t>
            </a:r>
            <a:r>
              <a:rPr lang="en-US" sz="1800" dirty="0"/>
              <a:t> or visit </a:t>
            </a:r>
            <a:r>
              <a:rPr lang="en-US" sz="1800" dirty="0">
                <a:hlinkClick r:id="rId4"/>
              </a:rPr>
              <a:t>https://tinyurl.com/52evzxd8</a:t>
            </a:r>
            <a:r>
              <a:rPr lang="en-US" sz="1800" dirty="0"/>
              <a:t>.</a:t>
            </a:r>
          </a:p>
          <a:p>
            <a:pPr marL="0" indent="0">
              <a:buNone/>
            </a:pPr>
            <a:r>
              <a:rPr lang="en-US" sz="1800" dirty="0"/>
              <a:t>You could also scan the QR code provided below.</a:t>
            </a:r>
          </a:p>
          <a:p>
            <a:pPr marL="0" indent="0">
              <a:buNone/>
            </a:pPr>
            <a:endParaRPr lang="en-US" sz="18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000" i="1" dirty="0">
                <a:solidFill>
                  <a:schemeClr val="accent2"/>
                </a:solidFill>
              </a:rPr>
              <a:t>Bupa Health UK. (2013, July 3). How an asthma attack occurs [Video]. YouTube. </a:t>
            </a:r>
            <a:r>
              <a:rPr lang="en-US" sz="1000" i="1" dirty="0">
                <a:solidFill>
                  <a:schemeClr val="accent2"/>
                </a:solidFill>
                <a:hlinkClick r:id="rId3">
                  <a:extLst>
                    <a:ext uri="{A12FA001-AC4F-418D-AE19-62706E023703}">
                      <ahyp:hlinkClr xmlns:ahyp="http://schemas.microsoft.com/office/drawing/2018/hyperlinkcolor" val="tx"/>
                    </a:ext>
                  </a:extLst>
                </a:hlinkClick>
              </a:rPr>
              <a:t>https://www.youtube.com/watch?v=Yp5ixuFiMmM</a:t>
            </a:r>
            <a:endParaRPr lang="en-US" sz="1000" i="1" dirty="0">
              <a:solidFill>
                <a:schemeClr val="accent2"/>
              </a:solidFill>
            </a:endParaRPr>
          </a:p>
          <a:p>
            <a:pPr marL="0" indent="0">
              <a:buNone/>
            </a:pPr>
            <a:endParaRPr lang="en-US" sz="12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F60F8395-6F4D-4FAE-8641-A7B8856A3EB6}"/>
              </a:ext>
            </a:extLst>
          </p:cNvPr>
          <p:cNvSpPr>
            <a:spLocks noGrp="1"/>
          </p:cNvSpPr>
          <p:nvPr>
            <p:ph type="title"/>
          </p:nvPr>
        </p:nvSpPr>
        <p:spPr>
          <a:xfrm>
            <a:off x="388620" y="255152"/>
            <a:ext cx="6995160" cy="625794"/>
          </a:xfrm>
        </p:spPr>
        <p:txBody>
          <a:bodyPr>
            <a:normAutofit/>
          </a:bodyPr>
          <a:lstStyle/>
          <a:p>
            <a:r>
              <a:rPr lang="en-US" dirty="0"/>
              <a:t>Station 5: How An Asthma Attack Occurs</a:t>
            </a:r>
          </a:p>
        </p:txBody>
      </p:sp>
      <p:pic>
        <p:nvPicPr>
          <p:cNvPr id="5" name="Picture 4" descr="Qr code&#10;&#10;Description automatically generated">
            <a:extLst>
              <a:ext uri="{FF2B5EF4-FFF2-40B4-BE49-F238E27FC236}">
                <a16:creationId xmlns:a16="http://schemas.microsoft.com/office/drawing/2014/main" id="{1262DC11-5E9C-4476-9B21-55D42A1AB384}"/>
              </a:ext>
            </a:extLst>
          </p:cNvPr>
          <p:cNvPicPr>
            <a:picLocks noChangeAspect="1"/>
          </p:cNvPicPr>
          <p:nvPr/>
        </p:nvPicPr>
        <p:blipFill>
          <a:blip r:embed="rId5"/>
          <a:stretch>
            <a:fillRect/>
          </a:stretch>
        </p:blipFill>
        <p:spPr>
          <a:xfrm>
            <a:off x="3149382" y="4624318"/>
            <a:ext cx="1473635" cy="1473635"/>
          </a:xfrm>
          <a:prstGeom prst="rect">
            <a:avLst/>
          </a:prstGeom>
        </p:spPr>
      </p:pic>
    </p:spTree>
    <p:extLst>
      <p:ext uri="{BB962C8B-B14F-4D97-AF65-F5344CB8AC3E}">
        <p14:creationId xmlns:p14="http://schemas.microsoft.com/office/powerpoint/2010/main" val="228624112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E74B47-E309-4147-979A-C28C98FF7E75}"/>
              </a:ext>
            </a:extLst>
          </p:cNvPr>
          <p:cNvSpPr>
            <a:spLocks noGrp="1"/>
          </p:cNvSpPr>
          <p:nvPr>
            <p:ph idx="1"/>
          </p:nvPr>
        </p:nvSpPr>
        <p:spPr>
          <a:xfrm>
            <a:off x="388620" y="1015628"/>
            <a:ext cx="6995160" cy="8027143"/>
          </a:xfrm>
        </p:spPr>
        <p:txBody>
          <a:bodyPr/>
          <a:lstStyle/>
          <a:p>
            <a:pPr marL="0" indent="0">
              <a:buNone/>
            </a:pPr>
            <a:r>
              <a:rPr lang="en-US" sz="1800" dirty="0"/>
              <a:t>In this activity, study the two provided images and record any new information on your Station Journal.</a:t>
            </a:r>
          </a:p>
          <a:p>
            <a:pPr marL="0" indent="0">
              <a:buNone/>
            </a:pPr>
            <a:endParaRPr lang="en-US" sz="1800" dirty="0"/>
          </a:p>
          <a:p>
            <a:pPr marL="0" indent="0">
              <a:buNone/>
            </a:pPr>
            <a:r>
              <a:rPr lang="en-US" sz="1600" dirty="0"/>
              <a:t>Materials needed:</a:t>
            </a:r>
          </a:p>
          <a:p>
            <a:r>
              <a:rPr lang="en-US" sz="1600" dirty="0"/>
              <a:t>Station Journal</a:t>
            </a:r>
          </a:p>
          <a:p>
            <a:r>
              <a:rPr lang="en-US" sz="1600" dirty="0"/>
              <a:t>Pencil</a:t>
            </a:r>
          </a:p>
          <a:p>
            <a:r>
              <a:rPr lang="en-US" sz="1600" dirty="0"/>
              <a:t>Bronchodilation and Bronchoconstriction image</a:t>
            </a:r>
          </a:p>
          <a:p>
            <a:r>
              <a:rPr lang="en-US" sz="1600" dirty="0"/>
              <a:t>The Chemistry of Asthma Inhalers image</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42C1CA01-6D86-4AFF-9F86-BA8712EA6ADD}"/>
              </a:ext>
            </a:extLst>
          </p:cNvPr>
          <p:cNvSpPr>
            <a:spLocks noGrp="1"/>
          </p:cNvSpPr>
          <p:nvPr>
            <p:ph type="title"/>
          </p:nvPr>
        </p:nvSpPr>
        <p:spPr>
          <a:xfrm>
            <a:off x="388620" y="332546"/>
            <a:ext cx="6995160" cy="536585"/>
          </a:xfrm>
        </p:spPr>
        <p:txBody>
          <a:bodyPr/>
          <a:lstStyle/>
          <a:p>
            <a:r>
              <a:rPr lang="en-US" dirty="0"/>
              <a:t>Station 6: The Chemistry of Inhalers </a:t>
            </a:r>
          </a:p>
        </p:txBody>
      </p:sp>
    </p:spTree>
    <p:extLst>
      <p:ext uri="{BB962C8B-B14F-4D97-AF65-F5344CB8AC3E}">
        <p14:creationId xmlns:p14="http://schemas.microsoft.com/office/powerpoint/2010/main" val="37784280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New.potx  -  AutoRecovered" id="{6B7B1460-4812-4B7B-B9F4-4A876EE21B29}" vid="{0189CBCF-2126-4A83-AE47-AC8A7A8C3D2E}"/>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themeOverride>
</file>

<file path=docProps/app.xml><?xml version="1.0" encoding="utf-8"?>
<Properties xmlns="http://schemas.openxmlformats.org/officeDocument/2006/extended-properties" xmlns:vt="http://schemas.openxmlformats.org/officeDocument/2006/docPropsVTypes">
  <Template/>
  <TotalTime>345</TotalTime>
  <Words>1670</Words>
  <Application>Microsoft Office PowerPoint</Application>
  <PresentationFormat>Custom</PresentationFormat>
  <Paragraphs>161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 2</vt:lpstr>
      <vt:lpstr>LEARN theme</vt:lpstr>
      <vt:lpstr>PowerPoint Presentation</vt:lpstr>
      <vt:lpstr>Station Cards</vt:lpstr>
      <vt:lpstr>Station 1: Build a Lung</vt:lpstr>
      <vt:lpstr>Station 1: Build a Lung (Continued)</vt:lpstr>
      <vt:lpstr>Station 2: Asthma Demonstration</vt:lpstr>
      <vt:lpstr>Station 3: How Does Asthma Work?</vt:lpstr>
      <vt:lpstr>Station 4: Asthma in Oklahoma’s Children</vt:lpstr>
      <vt:lpstr>Station 5: How An Asthma Attack Occurs</vt:lpstr>
      <vt:lpstr>Station 6: The Chemistry of Inhalers </vt:lpstr>
      <vt:lpstr>Station 6: The Chemistry of Inhalers (continued) </vt:lpstr>
      <vt:lpstr>Station 6: The Chemistry of Inhalers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Lunsford, Janaye N.</dc:creator>
  <cp:lastModifiedBy>K20 Center</cp:lastModifiedBy>
  <cp:revision>33</cp:revision>
  <dcterms:created xsi:type="dcterms:W3CDTF">2020-10-14T20:24:40Z</dcterms:created>
  <dcterms:modified xsi:type="dcterms:W3CDTF">2021-06-29T18:20:45Z</dcterms:modified>
</cp:coreProperties>
</file>