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9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1" roundtripDataSignature="AMtx7mgIKfRFnZrfgQaMap4aCCMgeiCLb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ttany Bowen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067" autoAdjust="0"/>
  </p:normalViewPr>
  <p:slideViewPr>
    <p:cSldViewPr snapToGrid="0">
      <p:cViewPr varScale="1">
        <p:scale>
          <a:sx n="100" d="100"/>
          <a:sy n="100" d="100"/>
        </p:scale>
        <p:origin x="300" y="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watch?v=Pz6EFS1fu1A" TargetMode="Externa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CUthn8Z_KY&amp;ab_channel=KOCO5News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3lMdHzvGCQ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68iEwYdbh4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3" name="Google Shape;13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5" name="Google Shape;15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22655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5" name="Google Shape;15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832908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5" name="Google Shape;15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943197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5" name="Google Shape;15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37268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8" name="Google Shape;21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>
              <a:buNone/>
            </a:pPr>
            <a:r>
              <a:rPr lang="en-US" dirty="0"/>
              <a:t>Video Source: Sister Christian. (2011, November 30). Massive Oklahoma Sinkhole Appears overnight [Video]. YouTube. </a:t>
            </a:r>
            <a:r>
              <a:rPr lang="en-US" dirty="0">
                <a:hlinkClick r:id="rId3"/>
              </a:rPr>
              <a:t>https://www.youtube.com/watch</a:t>
            </a:r>
            <a:r>
              <a:rPr lang="en-US" dirty="0">
                <a:hlinkClick r:id="rId4"/>
              </a:rPr>
              <a:t>?v=Pz6EFS1fu1A</a:t>
            </a: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3" name="Google Shape;223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>
              <a:buNone/>
            </a:pPr>
            <a:r>
              <a:rPr lang="en-US" dirty="0"/>
              <a:t>Video Source: KOCO TV. (2015, June 05). Weatherford building about to be swallowed by sinkhole [Video]. YouTube. </a:t>
            </a:r>
            <a:r>
              <a:rPr lang="en-US" dirty="0">
                <a:hlinkClick r:id="rId3"/>
              </a:rPr>
              <a:t>https://www.youtube.com/watch?v=HCUthn8Z_KY&amp;ab_channel=KOCO5News </a:t>
            </a: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dirty="0"/>
              <a:t>Image Source: </a:t>
            </a:r>
            <a:endParaRPr dirty="0"/>
          </a:p>
        </p:txBody>
      </p:sp>
      <p:sp>
        <p:nvSpPr>
          <p:cNvPr id="228" name="Google Shape;22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5" name="Google Shape;23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1" name="Google Shape;241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56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Video Source: ParrMr. (2011, April 03). </a:t>
            </a:r>
            <a:r>
              <a:rPr lang="en" i="1" dirty="0">
                <a:solidFill>
                  <a:schemeClr val="dk1"/>
                </a:solidFill>
              </a:rPr>
              <a:t>Rock cycle song</a:t>
            </a:r>
            <a:r>
              <a:rPr lang="en" dirty="0">
                <a:solidFill>
                  <a:schemeClr val="dk1"/>
                </a:solidFill>
              </a:rPr>
              <a:t> [Video]. YouTube.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https://www.youtube.com/watch?v=53lMdHzvGCQ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6" name="Google Shape;246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56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i="0" dirty="0">
                <a:solidFill>
                  <a:schemeClr val="dk1"/>
                </a:solidFill>
              </a:rPr>
              <a:t>Video Source: Emily B. (2012, October 29). We will rock you! (The rock cycle) [Video]. YouTube. </a:t>
            </a:r>
            <a:r>
              <a:rPr lang="en" i="0" u="sng" dirty="0">
                <a:solidFill>
                  <a:schemeClr val="hlink"/>
                </a:solidFill>
                <a:hlinkClick r:id="rId3"/>
              </a:rPr>
              <a:t>https://www.youtube.com/watch?v=r68iEwYdbh4</a:t>
            </a:r>
            <a:r>
              <a:rPr lang="en" i="0" dirty="0">
                <a:solidFill>
                  <a:schemeClr val="dk1"/>
                </a:solidFill>
              </a:rPr>
              <a:t> </a:t>
            </a:r>
            <a:endParaRPr i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1" name="Google Shape;251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8" name="Google Shape;258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43" name="Google Shape;14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9" name="Google Shape;14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5" name="Google Shape;15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5" name="Google Shape;15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32680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5" name="Google Shape;15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57752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5" name="Google Shape;15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7875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5" name="Google Shape;15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14962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22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202518524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14837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4942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92073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40393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449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76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91877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1_Strategy v1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8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9pPr>
          </a:lstStyle>
          <a:p>
            <a:endParaRPr/>
          </a:p>
        </p:txBody>
      </p:sp>
      <p:sp>
        <p:nvSpPr>
          <p:cNvPr id="14" name="Google Shape;14;p28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97841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1126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713729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69681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744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29941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5380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61508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24350594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7573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  <p:sldLayoutId id="2147483687" r:id="rId18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z6EFS1fu1A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CUthn8Z_KY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7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53lMdHzvGCQ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9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r68iEwYdbh4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"/>
          <p:cNvSpPr txBox="1">
            <a:spLocks noGrp="1"/>
          </p:cNvSpPr>
          <p:nvPr>
            <p:ph idx="1"/>
          </p:nvPr>
        </p:nvSpPr>
        <p:spPr>
          <a:xfrm>
            <a:off x="1113417" y="1320109"/>
            <a:ext cx="5146158" cy="341863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00" tIns="91400" rIns="91400" bIns="365760" anchor="b" anchorCtr="0">
            <a:noAutofit/>
          </a:bodyPr>
          <a:lstStyle/>
          <a:p>
            <a:pPr marL="1651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2800" b="1" dirty="0">
                <a:solidFill>
                  <a:schemeClr val="bg1"/>
                </a:solidFill>
              </a:rPr>
              <a:t>It’s hard to tell how rocks originated.</a:t>
            </a:r>
            <a:endParaRPr sz="2800" b="1" dirty="0">
              <a:solidFill>
                <a:schemeClr val="bg1"/>
              </a:solidFill>
            </a:endParaRPr>
          </a:p>
        </p:txBody>
      </p:sp>
      <p:sp>
        <p:nvSpPr>
          <p:cNvPr id="157" name="Google Shape;157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Arial"/>
              <a:buNone/>
            </a:pPr>
            <a:r>
              <a:rPr lang="en" dirty="0"/>
              <a:t>Always, Sometimes, or Never True?</a:t>
            </a:r>
            <a:endParaRPr dirty="0"/>
          </a:p>
        </p:txBody>
      </p:sp>
      <p:pic>
        <p:nvPicPr>
          <p:cNvPr id="159" name="Google Shape;159;p5"/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27984" y="2003221"/>
            <a:ext cx="2517024" cy="13563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15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"/>
          <p:cNvSpPr txBox="1">
            <a:spLocks noGrp="1"/>
          </p:cNvSpPr>
          <p:nvPr>
            <p:ph idx="1"/>
          </p:nvPr>
        </p:nvSpPr>
        <p:spPr>
          <a:xfrm>
            <a:off x="1113417" y="1320109"/>
            <a:ext cx="5146158" cy="341863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00" tIns="91400" rIns="91400" bIns="365760" anchor="b" anchorCtr="0">
            <a:noAutofit/>
          </a:bodyPr>
          <a:lstStyle/>
          <a:p>
            <a:pPr marL="1651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2800" b="1" dirty="0">
                <a:solidFill>
                  <a:schemeClr val="bg1"/>
                </a:solidFill>
              </a:rPr>
              <a:t>Rocks and minerals are the same thing.</a:t>
            </a:r>
            <a:endParaRPr sz="2800" b="1" dirty="0">
              <a:solidFill>
                <a:schemeClr val="bg1"/>
              </a:solidFill>
            </a:endParaRPr>
          </a:p>
        </p:txBody>
      </p:sp>
      <p:sp>
        <p:nvSpPr>
          <p:cNvPr id="157" name="Google Shape;157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Arial"/>
              <a:buNone/>
            </a:pPr>
            <a:r>
              <a:rPr lang="en" dirty="0"/>
              <a:t>Always, Sometimes, or Never True?</a:t>
            </a:r>
            <a:endParaRPr dirty="0"/>
          </a:p>
        </p:txBody>
      </p:sp>
      <p:pic>
        <p:nvPicPr>
          <p:cNvPr id="159" name="Google Shape;159;p5"/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27984" y="2003221"/>
            <a:ext cx="2517024" cy="13563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8986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"/>
          <p:cNvSpPr txBox="1">
            <a:spLocks noGrp="1"/>
          </p:cNvSpPr>
          <p:nvPr>
            <p:ph idx="1"/>
          </p:nvPr>
        </p:nvSpPr>
        <p:spPr>
          <a:xfrm>
            <a:off x="1113417" y="1320109"/>
            <a:ext cx="5146158" cy="341863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00" tIns="91400" rIns="91400" bIns="365760" anchor="b" anchorCtr="0">
            <a:noAutofit/>
          </a:bodyPr>
          <a:lstStyle/>
          <a:p>
            <a:pPr marL="1651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2800" b="1" dirty="0">
                <a:solidFill>
                  <a:schemeClr val="bg1"/>
                </a:solidFill>
              </a:rPr>
              <a:t>Humans are the cause of rock formations.</a:t>
            </a:r>
            <a:endParaRPr sz="2800" b="1" dirty="0">
              <a:solidFill>
                <a:schemeClr val="bg1"/>
              </a:solidFill>
            </a:endParaRPr>
          </a:p>
        </p:txBody>
      </p:sp>
      <p:sp>
        <p:nvSpPr>
          <p:cNvPr id="157" name="Google Shape;157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Arial"/>
              <a:buNone/>
            </a:pPr>
            <a:r>
              <a:rPr lang="en" dirty="0"/>
              <a:t>Always, Sometimes, or Never True?</a:t>
            </a:r>
            <a:endParaRPr dirty="0"/>
          </a:p>
        </p:txBody>
      </p:sp>
      <p:pic>
        <p:nvPicPr>
          <p:cNvPr id="159" name="Google Shape;159;p5"/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27984" y="2003221"/>
            <a:ext cx="2517024" cy="13563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5532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"/>
          <p:cNvSpPr txBox="1">
            <a:spLocks noGrp="1"/>
          </p:cNvSpPr>
          <p:nvPr>
            <p:ph idx="1"/>
          </p:nvPr>
        </p:nvSpPr>
        <p:spPr>
          <a:xfrm>
            <a:off x="1113417" y="1320109"/>
            <a:ext cx="5146158" cy="341863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00" tIns="91400" rIns="91400" bIns="365760" anchor="b" anchorCtr="0">
            <a:noAutofit/>
          </a:bodyPr>
          <a:lstStyle/>
          <a:p>
            <a:pPr marL="1651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2800" b="1" dirty="0">
                <a:solidFill>
                  <a:schemeClr val="bg1"/>
                </a:solidFill>
              </a:rPr>
              <a:t>Minerals are not important to my life.</a:t>
            </a:r>
            <a:endParaRPr sz="2800" b="1" dirty="0">
              <a:solidFill>
                <a:schemeClr val="bg1"/>
              </a:solidFill>
            </a:endParaRPr>
          </a:p>
        </p:txBody>
      </p:sp>
      <p:sp>
        <p:nvSpPr>
          <p:cNvPr id="157" name="Google Shape;157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Arial"/>
              <a:buNone/>
            </a:pPr>
            <a:r>
              <a:rPr lang="en" dirty="0"/>
              <a:t>Always, Sometimes, or Never True?</a:t>
            </a:r>
            <a:endParaRPr dirty="0"/>
          </a:p>
        </p:txBody>
      </p:sp>
      <p:pic>
        <p:nvPicPr>
          <p:cNvPr id="159" name="Google Shape;159;p5"/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27984" y="2003221"/>
            <a:ext cx="2517024" cy="13563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696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" name="Google Shape;220;p14" descr="Massive Oklahoma sinkhole appears overnight.  Could earthquakes have something to do with it?" title="Massive Oklahoma Sinkhole appears overnight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14288" y="128463"/>
            <a:ext cx="6515425" cy="4886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Google Shape;225;p15" descr="Weatherford police are trying to keep people away from the sinkhole. Subscribe to KOCO on YouTube now for more:  http://bit.ly/1lGfjIl &#10;&#10; Get more Oklahoma City news: http://koco.com &#10; Like us:http://facebook.com/koco5 &#10; Follow us: http://twitter.com/koconews &#10; Google+: https://plus.google.com/+KOCO/posts" title="Weatherford building about to be swallowed by sinkhole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99325" y="117238"/>
            <a:ext cx="6545350" cy="490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6"/>
          <p:cNvSpPr txBox="1">
            <a:spLocks noGrp="1"/>
          </p:cNvSpPr>
          <p:nvPr>
            <p:ph idx="1"/>
          </p:nvPr>
        </p:nvSpPr>
        <p:spPr>
          <a:xfrm>
            <a:off x="457200" y="1309350"/>
            <a:ext cx="5394059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sz="2700" dirty="0"/>
              <a:t>Let’s explore what happens to rocks under different types of stressors. </a:t>
            </a:r>
            <a:endParaRPr sz="27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" sz="27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sz="2700" dirty="0"/>
              <a:t>Each group member will demonstrate one of the following:</a:t>
            </a:r>
            <a:endParaRPr sz="2700" dirty="0"/>
          </a:p>
          <a:p>
            <a:pPr marL="45720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" sz="2700" dirty="0"/>
              <a:t>Tensional stress</a:t>
            </a:r>
            <a:endParaRPr sz="2700" dirty="0"/>
          </a:p>
          <a:p>
            <a:pPr marL="45720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" sz="2700" dirty="0"/>
              <a:t>Compressional stress</a:t>
            </a:r>
            <a:endParaRPr sz="2700" dirty="0"/>
          </a:p>
          <a:p>
            <a:pPr marL="45720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" sz="2700" dirty="0"/>
              <a:t>Shear stress</a:t>
            </a:r>
            <a:endParaRPr sz="1100" i="1" dirty="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sz="2100" dirty="0"/>
          </a:p>
        </p:txBody>
      </p:sp>
      <p:sp>
        <p:nvSpPr>
          <p:cNvPr id="231" name="Google Shape;231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Arial"/>
              <a:buNone/>
            </a:pPr>
            <a:r>
              <a:rPr lang="en"/>
              <a:t>You’re Stressing Me Out Lab</a:t>
            </a:r>
            <a:endParaRPr/>
          </a:p>
        </p:txBody>
      </p:sp>
      <p:pic>
        <p:nvPicPr>
          <p:cNvPr id="232" name="Google Shape;232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19794" y="1771995"/>
            <a:ext cx="3263700" cy="25784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7"/>
          <p:cNvSpPr txBox="1">
            <a:spLocks noGrp="1"/>
          </p:cNvSpPr>
          <p:nvPr>
            <p:ph idx="1"/>
          </p:nvPr>
        </p:nvSpPr>
        <p:spPr>
          <a:xfrm>
            <a:off x="457200" y="11646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dirty="0"/>
              <a:t>Read your rock cycle article, and then connect with your group to complete the following:</a:t>
            </a:r>
            <a:endParaRPr dirty="0"/>
          </a:p>
          <a:p>
            <a:pPr marL="460375" lvl="0" indent="-3476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+mj-lt"/>
              <a:buAutoNum type="arabicPeriod"/>
            </a:pPr>
            <a:r>
              <a:rPr lang="en" dirty="0"/>
              <a:t>Each group member chooses a different phase of the rock cycle.</a:t>
            </a:r>
          </a:p>
          <a:p>
            <a:pPr marL="687388" lvl="1" indent="-227013">
              <a:spcBef>
                <a:spcPts val="0"/>
              </a:spcBef>
            </a:pPr>
            <a:r>
              <a:rPr lang="en-US" i="1" dirty="0"/>
              <a:t>I</a:t>
            </a:r>
            <a:r>
              <a:rPr lang="en" i="1" dirty="0"/>
              <a:t>gneous</a:t>
            </a:r>
          </a:p>
          <a:p>
            <a:pPr marL="687388" lvl="1" indent="-227013">
              <a:spcBef>
                <a:spcPts val="0"/>
              </a:spcBef>
            </a:pPr>
            <a:r>
              <a:rPr lang="en" i="1" dirty="0"/>
              <a:t>Sedimentary</a:t>
            </a:r>
          </a:p>
          <a:p>
            <a:pPr marL="687388" lvl="1" indent="-227013">
              <a:spcBef>
                <a:spcPts val="0"/>
              </a:spcBef>
            </a:pPr>
            <a:r>
              <a:rPr lang="en" i="1" dirty="0"/>
              <a:t>Metamorphic</a:t>
            </a:r>
          </a:p>
          <a:p>
            <a:pPr marL="460375" lvl="0" indent="-3476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+mj-lt"/>
              <a:buAutoNum type="arabicPeriod"/>
            </a:pPr>
            <a:r>
              <a:rPr lang="en" dirty="0"/>
              <a:t>Write a short description of a rock in that stage.</a:t>
            </a:r>
          </a:p>
          <a:p>
            <a:pPr marL="460375" lvl="0" indent="-3476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+mj-lt"/>
              <a:buAutoNum type="arabicPeriod"/>
            </a:pPr>
            <a:r>
              <a:rPr lang="en" dirty="0"/>
              <a:t>Illustrate that rock going through the rock cycle.</a:t>
            </a:r>
            <a:endParaRPr dirty="0"/>
          </a:p>
        </p:txBody>
      </p:sp>
      <p:sp>
        <p:nvSpPr>
          <p:cNvPr id="238" name="Google Shape;238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Arial"/>
              <a:buNone/>
            </a:pPr>
            <a:r>
              <a:rPr lang="en"/>
              <a:t>The Rock Cycle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" name="Google Shape;243;p18" descr="Rock Cycle Song. Here is a video I created for my 6th grade science students﻿ to help them study.I hope you enjoy. Well rocks have a road that they travel on &#10;There's one day here and the next day gone &#10;Sometimes they bend, sometimes they melt &#10;Sometimes they break from water and wind &#10; &#10;There's a world inside the Earth's surface &#10;Where rock changes to Igneous &#10;For these rocks, intrusive magma forms &#10;And lava makes extrusive ores &#10; &#10;If cooling hesitates &#10;Large Crystals form in place &#10;Cools quickly, Glassy, that's the way &#10; &#10;Cycle of Pathways I wanna ride the &#10;Rock Cycle &#10;Heat, Pressure, and Melting, and Erosion &#10;Rock Cycle &#10; &#10;Erosion breaks rock from the ground &#10;In deposition they settle down &#10;Presses now, Compaction then &#10;Cementation glues Minerals in &#10;From Living things, Pebbles, and Sand &#10;Sedimentary Rocks are really grand &#10; &#10;Plates push Rock down and back up again &#10;Heat and Pressure makes Metamorphic &#10;There's no Rock it can't mold &#10;Changing types this I know &#10;Foliated the lines are in &#10;Looks like they were flattened &#10; &#10;Cycle of Pathways I wanna ride the  &#10;Rock Cycle &#10;Heat, Pressure, and Melting, and Erosion &#10;Rock Cycle &#10; &#10;Gimme, Gimme, Gimme, Gimme, Yeah &#10; &#10; &#10;Cycle of Pathways, I wanna ride the  &#10;Rock Cycle &#10;Heat, Pressure, and Melting, and Erosion &#10;Rock Cycle &#10; &#10;They are made up of different minerals (different minerals) &#10;Natural Crystal structures &#10;Solid but they are not alive &#10; &#10;Ooooooo...Yeah! &#10; &#10;Metamorphic Rocks will bend and fold &#10;Igneous comes from hot not cold &#10;Sedimentary layers in &#10;Rocks are the survivors &#10; &#10;Cycle of Pathways I wanna ride the  &#10;Rock Cycle &#10;Heat, Pressure, and Melting, and Erosion &#10;Rock Cycle &#10; &#10;Cycle of Pathways I wanna ride the  &#10;Rock Cycle &#10;Heat, Pressure, and Melting, and Erosion &#10;Rock Cycle &#10; &#10;Cycle of Pathways I wanna ride the  &#10;Rock Cycle &#10;Heat, Pressure, and Melting, and Erosion &#10;Rock Cycle" title="Rock Cycle Song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07150" y="123113"/>
            <a:ext cx="6529700" cy="489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" name="Google Shape;248;p19" descr="A music video prepared by B.Ed. students!" title="WE WILL ROCK YOU! (The Rock Cycle)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99325" y="117238"/>
            <a:ext cx="6545350" cy="490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Arial"/>
              <a:buNone/>
            </a:pPr>
            <a:r>
              <a:rPr lang="en" dirty="0"/>
              <a:t>Let It </a:t>
            </a:r>
            <a:r>
              <a:rPr lang="en"/>
              <a:t>Sink In!</a:t>
            </a:r>
            <a:endParaRPr dirty="0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67FBC2DF-FC3B-4AC1-96F2-82DD0A7DA9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Earth’s Systems</a:t>
            </a: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0"/>
          <p:cNvSpPr txBox="1">
            <a:spLocks noGrp="1"/>
          </p:cNvSpPr>
          <p:nvPr>
            <p:ph idx="1"/>
          </p:nvPr>
        </p:nvSpPr>
        <p:spPr>
          <a:xfrm>
            <a:off x="457200" y="1309352"/>
            <a:ext cx="7524974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dirty="0"/>
              <a:t>With your group:</a:t>
            </a:r>
            <a:endParaRPr dirty="0"/>
          </a:p>
          <a:p>
            <a:pPr marL="5207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" dirty="0"/>
              <a:t>Research facts about </a:t>
            </a:r>
            <a:r>
              <a:rPr lang="en" b="1" i="1" u="sng" dirty="0"/>
              <a:t>at least three </a:t>
            </a:r>
            <a:r>
              <a:rPr lang="en" dirty="0"/>
              <a:t>different stages of a given cycle </a:t>
            </a:r>
            <a:r>
              <a:rPr lang="en" i="1" dirty="0"/>
              <a:t>(water, carbon, or nitrogen) </a:t>
            </a:r>
            <a:r>
              <a:rPr lang="en" dirty="0"/>
              <a:t>and what drives the movement of the material (element or compound) to each part of the cycle.</a:t>
            </a:r>
            <a:endParaRPr dirty="0"/>
          </a:p>
          <a:p>
            <a:pPr marL="5207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" dirty="0"/>
              <a:t>Be prepared to draw your cycle.</a:t>
            </a:r>
            <a:endParaRPr dirty="0"/>
          </a:p>
        </p:txBody>
      </p:sp>
      <p:sp>
        <p:nvSpPr>
          <p:cNvPr id="253" name="Google Shape;253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Biochemical Cycles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1"/>
          <p:cNvSpPr txBox="1">
            <a:spLocks noGrp="1"/>
          </p:cNvSpPr>
          <p:nvPr>
            <p:ph idx="1"/>
          </p:nvPr>
        </p:nvSpPr>
        <p:spPr>
          <a:xfrm>
            <a:off x="457200" y="1241784"/>
            <a:ext cx="5110280" cy="26815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8788" indent="-458788">
              <a:spcBef>
                <a:spcPts val="520"/>
              </a:spcBef>
              <a:buSzPts val="2600"/>
              <a:buFont typeface="+mj-lt"/>
              <a:buAutoNum type="arabicPeriod"/>
            </a:pPr>
            <a:r>
              <a:rPr lang="en" dirty="0"/>
              <a:t>Visit the cycles that your classmates researched and drew.</a:t>
            </a:r>
          </a:p>
          <a:p>
            <a:pPr marL="458788" indent="-458788">
              <a:spcBef>
                <a:spcPts val="520"/>
              </a:spcBef>
              <a:buSzPts val="2600"/>
              <a:buFont typeface="+mj-lt"/>
              <a:buAutoNum type="arabicPeriod"/>
            </a:pPr>
            <a:r>
              <a:rPr lang="en" dirty="0"/>
              <a:t>Collect data while keeping the essential question in mind.</a:t>
            </a:r>
          </a:p>
          <a:p>
            <a:pPr marL="458788" indent="-458788">
              <a:spcBef>
                <a:spcPts val="520"/>
              </a:spcBef>
              <a:buSzPts val="2600"/>
              <a:buFont typeface="+mj-lt"/>
              <a:buAutoNum type="arabicPeriod"/>
            </a:pPr>
            <a:r>
              <a:rPr lang="en" dirty="0"/>
              <a:t>Draft a response to the essential question. </a:t>
            </a:r>
            <a:endParaRPr dirty="0"/>
          </a:p>
          <a:p>
            <a:pPr marL="635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dirty="0"/>
              <a:t>	</a:t>
            </a:r>
            <a:endParaRPr i="1" dirty="0"/>
          </a:p>
        </p:txBody>
      </p:sp>
      <p:sp>
        <p:nvSpPr>
          <p:cNvPr id="260" name="Google Shape;260;p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Gallery Walk</a:t>
            </a:r>
            <a:endParaRPr/>
          </a:p>
        </p:txBody>
      </p:sp>
      <p:pic>
        <p:nvPicPr>
          <p:cNvPr id="262" name="Google Shape;262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86525" y="1309352"/>
            <a:ext cx="3000275" cy="14597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843E478-3D96-478F-B53E-2F88D8839FBC}"/>
              </a:ext>
            </a:extLst>
          </p:cNvPr>
          <p:cNvSpPr txBox="1"/>
          <p:nvPr/>
        </p:nvSpPr>
        <p:spPr>
          <a:xfrm>
            <a:off x="1043903" y="4035973"/>
            <a:ext cx="7056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800" i="1" dirty="0">
                <a:solidFill>
                  <a:schemeClr val="accent2"/>
                </a:solidFill>
                <a:latin typeface="+mn-lt"/>
              </a:rPr>
              <a:t>How do Earth’s materials cycle through living and nonliving components?</a:t>
            </a:r>
            <a:endParaRPr lang="en-US" sz="1800" i="1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Arial"/>
              <a:buNone/>
            </a:pPr>
            <a:r>
              <a:rPr lang="en" dirty="0"/>
              <a:t>Essential Question</a:t>
            </a:r>
            <a:endParaRPr dirty="0"/>
          </a:p>
        </p:txBody>
      </p:sp>
      <p:sp>
        <p:nvSpPr>
          <p:cNvPr id="146" name="Google Shape;146;p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5561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dirty="0"/>
              <a:t>How do Earth’s materials cycle through living and nonliving components?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Arial"/>
              <a:buNone/>
            </a:pPr>
            <a:r>
              <a:rPr lang="en" dirty="0"/>
              <a:t>Lesson Objectives</a:t>
            </a:r>
            <a:endParaRPr dirty="0"/>
          </a:p>
        </p:txBody>
      </p:sp>
      <p:sp>
        <p:nvSpPr>
          <p:cNvPr id="152" name="Google Shape;152;p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dirty="0"/>
              <a:t>Explore the different stressors that affect rock formation.</a:t>
            </a:r>
            <a:endParaRPr dirty="0"/>
          </a:p>
          <a:p>
            <a:pPr>
              <a:spcBef>
                <a:spcPts val="0"/>
              </a:spcBef>
            </a:pPr>
            <a:r>
              <a:rPr lang="en" dirty="0"/>
              <a:t>Construct models that illustrate the cycling of materials in Earth’s system.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"/>
          <p:cNvSpPr txBox="1">
            <a:spLocks noGrp="1"/>
          </p:cNvSpPr>
          <p:nvPr>
            <p:ph idx="1"/>
          </p:nvPr>
        </p:nvSpPr>
        <p:spPr>
          <a:xfrm>
            <a:off x="457200" y="1309352"/>
            <a:ext cx="5146158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Read each statement carefully and decide whether it is:</a:t>
            </a:r>
            <a:endParaRPr dirty="0"/>
          </a:p>
          <a:p>
            <a: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Font typeface="Arial" panose="020B0604020202020204" pitchFamily="34" charset="0"/>
              <a:buChar char="•"/>
            </a:pPr>
            <a:r>
              <a:rPr lang="en" dirty="0"/>
              <a:t>Always True</a:t>
            </a:r>
            <a:endParaRPr dirty="0"/>
          </a:p>
          <a:p>
            <a: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Font typeface="Arial" panose="020B0604020202020204" pitchFamily="34" charset="0"/>
              <a:buChar char="•"/>
            </a:pPr>
            <a:r>
              <a:rPr lang="en" dirty="0"/>
              <a:t>Sometimes True</a:t>
            </a:r>
            <a:endParaRPr dirty="0"/>
          </a:p>
          <a:p>
            <a: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Font typeface="Arial" panose="020B0604020202020204" pitchFamily="34" charset="0"/>
              <a:buChar char="•"/>
            </a:pPr>
            <a:r>
              <a:rPr lang="en" dirty="0"/>
              <a:t>Never True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Be prepared to discuss the reasons for your response.</a:t>
            </a:r>
            <a:endParaRPr dirty="0"/>
          </a:p>
          <a:p>
            <a:pPr marL="165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57" name="Google Shape;157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Arial"/>
              <a:buNone/>
            </a:pPr>
            <a:r>
              <a:rPr lang="en" dirty="0"/>
              <a:t>Always, Sometimes, or Never True?</a:t>
            </a:r>
            <a:endParaRPr dirty="0"/>
          </a:p>
        </p:txBody>
      </p:sp>
      <p:pic>
        <p:nvPicPr>
          <p:cNvPr id="159" name="Google Shape;15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25301" y="1661931"/>
            <a:ext cx="3361499" cy="1819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"/>
          <p:cNvSpPr txBox="1">
            <a:spLocks noGrp="1"/>
          </p:cNvSpPr>
          <p:nvPr>
            <p:ph idx="1"/>
          </p:nvPr>
        </p:nvSpPr>
        <p:spPr>
          <a:xfrm>
            <a:off x="1113417" y="1320109"/>
            <a:ext cx="5146158" cy="341863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00" tIns="91400" rIns="91400" bIns="365760" anchor="b" anchorCtr="0">
            <a:noAutofit/>
          </a:bodyPr>
          <a:lstStyle/>
          <a:p>
            <a:pPr marL="1651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2800" b="1" dirty="0">
                <a:solidFill>
                  <a:schemeClr val="bg1"/>
                </a:solidFill>
              </a:rPr>
              <a:t>All rocks are hard.</a:t>
            </a:r>
            <a:endParaRPr sz="2800" b="1" dirty="0">
              <a:solidFill>
                <a:schemeClr val="bg1"/>
              </a:solidFill>
            </a:endParaRPr>
          </a:p>
        </p:txBody>
      </p:sp>
      <p:sp>
        <p:nvSpPr>
          <p:cNvPr id="157" name="Google Shape;157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Arial"/>
              <a:buNone/>
            </a:pPr>
            <a:r>
              <a:rPr lang="en" dirty="0"/>
              <a:t>Always, Sometimes, or Never True?</a:t>
            </a:r>
            <a:endParaRPr dirty="0"/>
          </a:p>
        </p:txBody>
      </p:sp>
      <p:pic>
        <p:nvPicPr>
          <p:cNvPr id="159" name="Google Shape;159;p5"/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27984" y="2003221"/>
            <a:ext cx="2517024" cy="13563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5576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"/>
          <p:cNvSpPr txBox="1">
            <a:spLocks noGrp="1"/>
          </p:cNvSpPr>
          <p:nvPr>
            <p:ph idx="1"/>
          </p:nvPr>
        </p:nvSpPr>
        <p:spPr>
          <a:xfrm>
            <a:off x="1113417" y="1320109"/>
            <a:ext cx="5146158" cy="341863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00" tIns="91400" rIns="91400" bIns="365760" anchor="b" anchorCtr="0">
            <a:noAutofit/>
          </a:bodyPr>
          <a:lstStyle/>
          <a:p>
            <a:pPr marL="1651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2800" b="1" dirty="0">
                <a:solidFill>
                  <a:schemeClr val="bg1"/>
                </a:solidFill>
              </a:rPr>
              <a:t>Rocks can change form.</a:t>
            </a:r>
            <a:endParaRPr sz="2800" b="1" dirty="0">
              <a:solidFill>
                <a:schemeClr val="bg1"/>
              </a:solidFill>
            </a:endParaRPr>
          </a:p>
        </p:txBody>
      </p:sp>
      <p:sp>
        <p:nvSpPr>
          <p:cNvPr id="157" name="Google Shape;157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Arial"/>
              <a:buNone/>
            </a:pPr>
            <a:r>
              <a:rPr lang="en" dirty="0"/>
              <a:t>Always, Sometimes, or Never True?</a:t>
            </a:r>
            <a:endParaRPr dirty="0"/>
          </a:p>
        </p:txBody>
      </p:sp>
      <p:pic>
        <p:nvPicPr>
          <p:cNvPr id="159" name="Google Shape;159;p5"/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27984" y="2003221"/>
            <a:ext cx="2517024" cy="13563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072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"/>
          <p:cNvSpPr txBox="1">
            <a:spLocks noGrp="1"/>
          </p:cNvSpPr>
          <p:nvPr>
            <p:ph idx="1"/>
          </p:nvPr>
        </p:nvSpPr>
        <p:spPr>
          <a:xfrm>
            <a:off x="1113417" y="1320109"/>
            <a:ext cx="5146158" cy="341863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00" tIns="91400" rIns="91400" bIns="365760" anchor="b" anchorCtr="0">
            <a:noAutofit/>
          </a:bodyPr>
          <a:lstStyle/>
          <a:p>
            <a:pPr marL="1651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2800" b="1" dirty="0">
                <a:solidFill>
                  <a:schemeClr val="bg1"/>
                </a:solidFill>
              </a:rPr>
              <a:t>Rocks make up the entire earth.</a:t>
            </a:r>
            <a:endParaRPr sz="2800" b="1" dirty="0">
              <a:solidFill>
                <a:schemeClr val="bg1"/>
              </a:solidFill>
            </a:endParaRPr>
          </a:p>
        </p:txBody>
      </p:sp>
      <p:sp>
        <p:nvSpPr>
          <p:cNvPr id="157" name="Google Shape;157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Arial"/>
              <a:buNone/>
            </a:pPr>
            <a:r>
              <a:rPr lang="en" dirty="0"/>
              <a:t>Always, Sometimes, or Never True?</a:t>
            </a:r>
            <a:endParaRPr dirty="0"/>
          </a:p>
        </p:txBody>
      </p:sp>
      <p:pic>
        <p:nvPicPr>
          <p:cNvPr id="159" name="Google Shape;159;p5"/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27984" y="2003221"/>
            <a:ext cx="2517024" cy="13563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393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"/>
          <p:cNvSpPr txBox="1">
            <a:spLocks noGrp="1"/>
          </p:cNvSpPr>
          <p:nvPr>
            <p:ph idx="1"/>
          </p:nvPr>
        </p:nvSpPr>
        <p:spPr>
          <a:xfrm>
            <a:off x="1113417" y="1320109"/>
            <a:ext cx="5146158" cy="341863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00" tIns="91400" rIns="91400" bIns="365760" anchor="b" anchorCtr="0">
            <a:noAutofit/>
          </a:bodyPr>
          <a:lstStyle/>
          <a:p>
            <a:pPr marL="1651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2800" b="1" dirty="0">
                <a:solidFill>
                  <a:schemeClr val="bg1"/>
                </a:solidFill>
              </a:rPr>
              <a:t>All rocks are the same.</a:t>
            </a:r>
            <a:endParaRPr sz="2800" b="1" dirty="0">
              <a:solidFill>
                <a:schemeClr val="bg1"/>
              </a:solidFill>
            </a:endParaRPr>
          </a:p>
        </p:txBody>
      </p:sp>
      <p:sp>
        <p:nvSpPr>
          <p:cNvPr id="157" name="Google Shape;157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Arial"/>
              <a:buNone/>
            </a:pPr>
            <a:r>
              <a:rPr lang="en" dirty="0"/>
              <a:t>Always, Sometimes, or Never True?</a:t>
            </a:r>
            <a:endParaRPr dirty="0"/>
          </a:p>
        </p:txBody>
      </p:sp>
      <p:pic>
        <p:nvPicPr>
          <p:cNvPr id="159" name="Google Shape;159;p5"/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27984" y="2003221"/>
            <a:ext cx="2517024" cy="13563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557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59C410D1-3538-4B5B-8113-739484D9CDC4}" vid="{9374FCFC-0A02-4155-AEB0-31819D445A91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3331</TotalTime>
  <Words>536</Words>
  <Application>Microsoft Office PowerPoint</Application>
  <PresentationFormat>On-screen Show (16:9)</PresentationFormat>
  <Paragraphs>59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Noto Sans Symbols</vt:lpstr>
      <vt:lpstr>Wingdings 2</vt:lpstr>
      <vt:lpstr>1_LEARN theme</vt:lpstr>
      <vt:lpstr>PowerPoint Presentation</vt:lpstr>
      <vt:lpstr>Let It Sink In!</vt:lpstr>
      <vt:lpstr>Essential Question</vt:lpstr>
      <vt:lpstr>Lesson Objectives</vt:lpstr>
      <vt:lpstr>Always, Sometimes, or Never True?</vt:lpstr>
      <vt:lpstr>Always, Sometimes, or Never True?</vt:lpstr>
      <vt:lpstr>Always, Sometimes, or Never True?</vt:lpstr>
      <vt:lpstr>Always, Sometimes, or Never True?</vt:lpstr>
      <vt:lpstr>Always, Sometimes, or Never True?</vt:lpstr>
      <vt:lpstr>Always, Sometimes, or Never True?</vt:lpstr>
      <vt:lpstr>Always, Sometimes, or Never True?</vt:lpstr>
      <vt:lpstr>Always, Sometimes, or Never True?</vt:lpstr>
      <vt:lpstr>Always, Sometimes, or Never True?</vt:lpstr>
      <vt:lpstr>PowerPoint Presentation</vt:lpstr>
      <vt:lpstr>PowerPoint Presentation</vt:lpstr>
      <vt:lpstr>You’re Stressing Me Out Lab</vt:lpstr>
      <vt:lpstr>The Rock Cycle</vt:lpstr>
      <vt:lpstr>PowerPoint Presentation</vt:lpstr>
      <vt:lpstr>PowerPoint Presentation</vt:lpstr>
      <vt:lpstr>Biochemical Cycles</vt:lpstr>
      <vt:lpstr>Gallery Walk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 It Sink In</dc:title>
  <dc:creator>K20 Center</dc:creator>
  <cp:lastModifiedBy>Lee, Brooke L.</cp:lastModifiedBy>
  <cp:revision>2</cp:revision>
  <dcterms:modified xsi:type="dcterms:W3CDTF">2021-11-24T15:46:25Z</dcterms:modified>
</cp:coreProperties>
</file>