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9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78" r:id="rId7"/>
    <p:sldId id="279" r:id="rId8"/>
    <p:sldId id="280" r:id="rId9"/>
    <p:sldId id="281" r:id="rId10"/>
    <p:sldId id="282" r:id="rId11"/>
    <p:sldId id="283" r:id="rId12"/>
    <p:sldId id="284" r:id="rId13"/>
    <p:sldId id="285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31" roundtripDataSignature="AMtx7mgIKfRFnZrfgQaMap4aCCMgeiCLbQ==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rittany Bowens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067" autoAdjust="0"/>
  </p:normalViewPr>
  <p:slideViewPr>
    <p:cSldViewPr snapToGrid="0">
      <p:cViewPr varScale="1">
        <p:scale>
          <a:sx n="100" d="100"/>
          <a:sy n="100" d="100"/>
        </p:scale>
        <p:origin x="300" y="5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32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customschemas.google.com/relationships/presentationmetadata" Target="meta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" TargetMode="External"/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www.youtube.com/watch?v=Pz6EFS1fu1A" TargetMode="External"/></Relationships>
</file>

<file path=ppt/notesSlides/_rels/notes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HCUthn8Z_KY&amp;ab_channel=KOCO5News" TargetMode="External"/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53lMdHzvGCQ" TargetMode="External"/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r68iEwYdbh4" TargetMode="External"/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33" name="Google Shape;13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55" name="Google Shape;155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322655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55" name="Google Shape;155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08329085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55" name="Google Shape;155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99431972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55" name="Google Shape;155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42372682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18" name="Google Shape;218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58750" indent="0">
              <a:buNone/>
            </a:pPr>
            <a:r>
              <a:rPr lang="en-US" dirty="0"/>
              <a:t>Video Source: Sister Christian. (2011, November 30). Massive Oklahoma Sinkhole Appears overnight [Video]. YouTube. </a:t>
            </a:r>
            <a:r>
              <a:rPr lang="en-US" dirty="0">
                <a:hlinkClick r:id="rId3"/>
              </a:rPr>
              <a:t>https://www.youtube.com/watch</a:t>
            </a:r>
            <a:r>
              <a:rPr lang="en-US" dirty="0">
                <a:hlinkClick r:id="rId4"/>
              </a:rPr>
              <a:t>?v=Pz6EFS1fu1A</a:t>
            </a:r>
            <a:endParaRPr lang="en-US" dirty="0"/>
          </a:p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23" name="Google Shape;223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58750" indent="0">
              <a:buNone/>
            </a:pPr>
            <a:r>
              <a:rPr lang="en-US" dirty="0"/>
              <a:t>Video Source: KOCO TV. (2015, June 05). Weatherford building about to be swallowed by sinkhole [Video]. YouTube. </a:t>
            </a:r>
            <a:r>
              <a:rPr lang="en-US" dirty="0">
                <a:hlinkClick r:id="rId3"/>
              </a:rPr>
              <a:t>https://www.youtube.com/watch?v=HCUthn8Z_KY&amp;ab_channel=KOCO5News </a:t>
            </a:r>
            <a:endParaRPr lang="en-US" dirty="0"/>
          </a:p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US" dirty="0"/>
              <a:t>Image Source: </a:t>
            </a:r>
            <a:endParaRPr dirty="0"/>
          </a:p>
        </p:txBody>
      </p:sp>
      <p:sp>
        <p:nvSpPr>
          <p:cNvPr id="228" name="Google Shape;228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35" name="Google Shape;235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41" name="Google Shape;241;p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5560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dirty="0">
                <a:solidFill>
                  <a:schemeClr val="dk1"/>
                </a:solidFill>
              </a:rPr>
              <a:t>Video Source: ParrMr. (2011, April 03). </a:t>
            </a:r>
            <a:r>
              <a:rPr lang="en" i="1" dirty="0">
                <a:solidFill>
                  <a:schemeClr val="dk1"/>
                </a:solidFill>
              </a:rPr>
              <a:t>Rock cycle song</a:t>
            </a:r>
            <a:r>
              <a:rPr lang="en" dirty="0">
                <a:solidFill>
                  <a:schemeClr val="dk1"/>
                </a:solidFill>
              </a:rPr>
              <a:t> [Video]. YouTube. </a:t>
            </a:r>
            <a:r>
              <a:rPr lang="en" u="sng" dirty="0">
                <a:solidFill>
                  <a:schemeClr val="hlink"/>
                </a:solidFill>
                <a:hlinkClick r:id="rId3"/>
              </a:rPr>
              <a:t>https://www.youtube.com/watch?v=53lMdHzvGCQ</a:t>
            </a: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46" name="Google Shape;246;p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5560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i="0" dirty="0">
                <a:solidFill>
                  <a:schemeClr val="dk1"/>
                </a:solidFill>
              </a:rPr>
              <a:t>Video Source: Emily B. (2012, October 29). We will rock you! (The rock cycle) [Video]. YouTube. </a:t>
            </a:r>
            <a:r>
              <a:rPr lang="en" i="0" u="sng" dirty="0">
                <a:solidFill>
                  <a:schemeClr val="hlink"/>
                </a:solidFill>
                <a:hlinkClick r:id="rId3"/>
              </a:rPr>
              <a:t>https://www.youtube.com/watch?v=r68iEwYdbh4</a:t>
            </a:r>
            <a:r>
              <a:rPr lang="en" i="0" dirty="0">
                <a:solidFill>
                  <a:schemeClr val="dk1"/>
                </a:solidFill>
              </a:rPr>
              <a:t> </a:t>
            </a:r>
            <a:endParaRPr i="0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7" name="Google Shape;137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51" name="Google Shape;251;p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58" name="Google Shape;258;p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  <p:sp>
        <p:nvSpPr>
          <p:cNvPr id="143" name="Google Shape;143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49" name="Google Shape;14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55" name="Google Shape;155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55" name="Google Shape;155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2326802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55" name="Google Shape;155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1577520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55" name="Google Shape;155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87875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55" name="Google Shape;155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8149623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ARN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6452" y="1028700"/>
            <a:ext cx="1911096" cy="3122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8220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ble"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>
            <a:extLst>
              <a:ext uri="{FF2B5EF4-FFF2-40B4-BE49-F238E27FC236}">
                <a16:creationId xmlns:a16="http://schemas.microsoft.com/office/drawing/2014/main" id="{4E1121FC-8B0E-0F4B-8A9D-C7B1ADC4049F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357A07C9-52E3-4212-9CBC-F4ACF85EBAF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3" name="Table Placeholder 2">
            <a:extLst>
              <a:ext uri="{FF2B5EF4-FFF2-40B4-BE49-F238E27FC236}">
                <a16:creationId xmlns:a16="http://schemas.microsoft.com/office/drawing/2014/main" id="{25752E28-88FD-4D46-A840-A174E90B52DD}"/>
              </a:ext>
            </a:extLst>
          </p:cNvPr>
          <p:cNvSpPr>
            <a:spLocks noGrp="1"/>
          </p:cNvSpPr>
          <p:nvPr>
            <p:ph type="tbl" sz="quarter" idx="10"/>
          </p:nvPr>
        </p:nvSpPr>
        <p:spPr>
          <a:xfrm>
            <a:off x="457517" y="1427702"/>
            <a:ext cx="7040563" cy="3057014"/>
          </a:xfrm>
        </p:spPr>
        <p:txBody>
          <a:bodyPr/>
          <a:lstStyle/>
          <a:p>
            <a:r>
              <a:rPr lang="en-US"/>
              <a:t>Click icon to add table</a:t>
            </a:r>
          </a:p>
        </p:txBody>
      </p:sp>
    </p:spTree>
    <p:extLst>
      <p:ext uri="{BB962C8B-B14F-4D97-AF65-F5344CB8AC3E}">
        <p14:creationId xmlns:p14="http://schemas.microsoft.com/office/powerpoint/2010/main" val="2025185241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rategy 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33561A6D-6963-4F42-BC51-710587FDD3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5" name="Shape 23">
            <a:extLst>
              <a:ext uri="{FF2B5EF4-FFF2-40B4-BE49-F238E27FC236}">
                <a16:creationId xmlns:a16="http://schemas.microsoft.com/office/drawing/2014/main" id="{ACA14D18-7E80-4DA7-8133-159DD521CE44}"/>
              </a:ext>
            </a:extLst>
          </p:cNvPr>
          <p:cNvSpPr txBox="1">
            <a:spLocks noGrp="1"/>
          </p:cNvSpPr>
          <p:nvPr>
            <p:ph type="body" idx="1" hasCustomPrompt="1"/>
          </p:nvPr>
        </p:nvSpPr>
        <p:spPr>
          <a:xfrm>
            <a:off x="457200" y="1305059"/>
            <a:ext cx="5020614" cy="3620866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t" anchorCtr="0"/>
          <a:lstStyle>
            <a:lvl1pPr rtl="0">
              <a:buSzPct val="100000"/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350"/>
            </a:lvl5pPr>
            <a:lvl6pPr rtl="0">
              <a:defRPr sz="1350"/>
            </a:lvl6pPr>
            <a:lvl7pPr rtl="0">
              <a:defRPr sz="1350"/>
            </a:lvl7pPr>
            <a:lvl8pPr rtl="0">
              <a:defRPr sz="1350"/>
            </a:lvl8pPr>
            <a:lvl9pPr rtl="0">
              <a:defRPr sz="1350"/>
            </a:lvl9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5A7C2501-3118-4C0D-A655-F2D0DFA1CF1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911850" y="1663336"/>
            <a:ext cx="1828800" cy="1828009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148373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rategy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33561A6D-6963-4F42-BC51-710587FDD3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5" name="Shape 23">
            <a:extLst>
              <a:ext uri="{FF2B5EF4-FFF2-40B4-BE49-F238E27FC236}">
                <a16:creationId xmlns:a16="http://schemas.microsoft.com/office/drawing/2014/main" id="{0C6D66F0-1C84-4362-90AC-EAB0A6DF20A3}"/>
              </a:ext>
            </a:extLst>
          </p:cNvPr>
          <p:cNvSpPr txBox="1">
            <a:spLocks noGrp="1"/>
          </p:cNvSpPr>
          <p:nvPr>
            <p:ph type="body" idx="1" hasCustomPrompt="1"/>
          </p:nvPr>
        </p:nvSpPr>
        <p:spPr>
          <a:xfrm>
            <a:off x="457200" y="1305059"/>
            <a:ext cx="3994500" cy="3620866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t" anchorCtr="0"/>
          <a:lstStyle>
            <a:lvl1pPr rtl="0">
              <a:buSzPct val="100000"/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350"/>
            </a:lvl5pPr>
            <a:lvl6pPr rtl="0">
              <a:defRPr sz="1350"/>
            </a:lvl6pPr>
            <a:lvl7pPr rtl="0">
              <a:defRPr sz="1350"/>
            </a:lvl7pPr>
            <a:lvl8pPr rtl="0">
              <a:defRPr sz="1350"/>
            </a:lvl8pPr>
            <a:lvl9pPr rtl="0">
              <a:defRPr sz="1350"/>
            </a:lvl9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5CD319D0-7727-40E0-9BB2-013BA6FE865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692302" y="1305059"/>
            <a:ext cx="3994150" cy="1420813"/>
          </a:xfrm>
          <a:ln w="6350">
            <a:solidFill>
              <a:schemeClr val="bg2">
                <a:lumMod val="90000"/>
              </a:schemeClr>
            </a:solidFill>
          </a:ln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749421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ull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Diagonal Corners Snipped 1">
            <a:extLst>
              <a:ext uri="{FF2B5EF4-FFF2-40B4-BE49-F238E27FC236}">
                <a16:creationId xmlns:a16="http://schemas.microsoft.com/office/drawing/2014/main" id="{3FE57066-AFD2-4D39-B9C9-BF451B892B56}"/>
              </a:ext>
            </a:extLst>
          </p:cNvPr>
          <p:cNvSpPr/>
          <p:nvPr/>
        </p:nvSpPr>
        <p:spPr>
          <a:xfrm>
            <a:off x="1721476" y="1313644"/>
            <a:ext cx="5701048" cy="3206840"/>
          </a:xfrm>
          <a:prstGeom prst="snip2Diag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33561A6D-6963-4F42-BC51-710587FDD3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5" name="Shape 23">
            <a:extLst>
              <a:ext uri="{FF2B5EF4-FFF2-40B4-BE49-F238E27FC236}">
                <a16:creationId xmlns:a16="http://schemas.microsoft.com/office/drawing/2014/main" id="{0C6D66F0-1C84-4362-90AC-EAB0A6DF20A3}"/>
              </a:ext>
            </a:extLst>
          </p:cNvPr>
          <p:cNvSpPr txBox="1">
            <a:spLocks noGrp="1"/>
          </p:cNvSpPr>
          <p:nvPr>
            <p:ph type="body" idx="1" hasCustomPrompt="1"/>
          </p:nvPr>
        </p:nvSpPr>
        <p:spPr>
          <a:xfrm>
            <a:off x="2574750" y="1534732"/>
            <a:ext cx="3994500" cy="2376154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t" anchorCtr="0"/>
          <a:lstStyle>
            <a:lvl1pPr marL="0" indent="0" rtl="0">
              <a:buSzPct val="100000"/>
              <a:buNone/>
              <a:defRPr b="1">
                <a:solidFill>
                  <a:schemeClr val="bg1"/>
                </a:solidFill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350"/>
            </a:lvl5pPr>
            <a:lvl6pPr rtl="0">
              <a:defRPr sz="1350"/>
            </a:lvl6pPr>
            <a:lvl7pPr rtl="0">
              <a:defRPr sz="1350"/>
            </a:lvl7pPr>
            <a:lvl8pPr rtl="0">
              <a:defRPr sz="1350"/>
            </a:lvl8pPr>
            <a:lvl9pPr rtl="0">
              <a:defRPr sz="1350"/>
            </a:lvl9pPr>
          </a:lstStyle>
          <a:p>
            <a:pPr lvl="0"/>
            <a:r>
              <a:rPr lang="en-US" dirty="0"/>
              <a:t>Quote text</a:t>
            </a:r>
          </a:p>
        </p:txBody>
      </p:sp>
      <p:sp>
        <p:nvSpPr>
          <p:cNvPr id="7" name="Shape 23">
            <a:extLst>
              <a:ext uri="{FF2B5EF4-FFF2-40B4-BE49-F238E27FC236}">
                <a16:creationId xmlns:a16="http://schemas.microsoft.com/office/drawing/2014/main" id="{98ECED1A-A97B-463C-904C-0655947FAF68}"/>
              </a:ext>
            </a:extLst>
          </p:cNvPr>
          <p:cNvSpPr txBox="1">
            <a:spLocks noGrp="1"/>
          </p:cNvSpPr>
          <p:nvPr>
            <p:ph type="body" idx="10" hasCustomPrompt="1"/>
          </p:nvPr>
        </p:nvSpPr>
        <p:spPr>
          <a:xfrm>
            <a:off x="3017949" y="3943350"/>
            <a:ext cx="3108101" cy="521326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t" anchorCtr="0">
            <a:normAutofit/>
          </a:bodyPr>
          <a:lstStyle>
            <a:lvl1pPr marL="0" indent="0" rtl="0">
              <a:buSzPct val="100000"/>
              <a:buNone/>
              <a:defRPr sz="1600" b="1" i="1">
                <a:solidFill>
                  <a:schemeClr val="bg1"/>
                </a:solidFill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350"/>
            </a:lvl5pPr>
            <a:lvl6pPr rtl="0">
              <a:defRPr sz="1350"/>
            </a:lvl6pPr>
            <a:lvl7pPr rtl="0">
              <a:defRPr sz="1350"/>
            </a:lvl7pPr>
            <a:lvl8pPr rtl="0">
              <a:defRPr sz="1350"/>
            </a:lvl8pPr>
            <a:lvl9pPr rtl="0">
              <a:defRPr sz="1350"/>
            </a:lvl9pPr>
          </a:lstStyle>
          <a:p>
            <a:pPr lvl="0"/>
            <a:r>
              <a:rPr lang="en-US" dirty="0"/>
              <a:t>-Attribution</a:t>
            </a:r>
          </a:p>
        </p:txBody>
      </p:sp>
      <p:pic>
        <p:nvPicPr>
          <p:cNvPr id="11" name="Picture 10" descr="A picture containing icon&#10;&#10;Description automatically generated">
            <a:extLst>
              <a:ext uri="{FF2B5EF4-FFF2-40B4-BE49-F238E27FC236}">
                <a16:creationId xmlns:a16="http://schemas.microsoft.com/office/drawing/2014/main" id="{D6017F3C-31CC-46B1-BC0D-495B548BE5E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biLevel thresh="25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175000"/>
                    </a14:imgEffect>
                  </a14:imgLayer>
                </a14:imgProps>
              </a:ext>
            </a:extLst>
          </a:blip>
          <a:srcRect l="34179" t="21572" r="32618" b="56088"/>
          <a:stretch/>
        </p:blipFill>
        <p:spPr>
          <a:xfrm>
            <a:off x="1828288" y="1352281"/>
            <a:ext cx="639651" cy="536620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3920739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33561A6D-6963-4F42-BC51-710587FDD3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403935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8449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White BG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5767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lank No Logo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791877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trategy v1">
  <p:cSld name="1_Strategy v1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8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8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5020500" cy="362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9pPr>
          </a:lstStyle>
          <a:p>
            <a:endParaRPr/>
          </a:p>
        </p:txBody>
      </p:sp>
      <p:sp>
        <p:nvSpPr>
          <p:cNvPr id="14" name="Google Shape;14;p28"/>
          <p:cNvSpPr>
            <a:spLocks noGrp="1"/>
          </p:cNvSpPr>
          <p:nvPr>
            <p:ph type="pic" idx="2"/>
          </p:nvPr>
        </p:nvSpPr>
        <p:spPr>
          <a:xfrm>
            <a:off x="5911850" y="1663336"/>
            <a:ext cx="1828800" cy="182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Arial"/>
              <a:buChar char="•"/>
              <a:defRPr sz="10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97841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 flip="none" rotWithShape="1">
          <a:gsLst>
            <a:gs pos="0">
              <a:schemeClr val="accent4"/>
            </a:gs>
            <a:gs pos="85000">
              <a:schemeClr val="accent6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 hasCustomPrompt="1"/>
          </p:nvPr>
        </p:nvSpPr>
        <p:spPr>
          <a:xfrm>
            <a:off x="644652" y="1007598"/>
            <a:ext cx="7851648" cy="1371600"/>
          </a:xfrm>
          <a:ln>
            <a:noFill/>
          </a:ln>
        </p:spPr>
        <p:txBody>
          <a:bodyPr vert="horz" tIns="0" rIns="18287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</p:spPr>
        <p:txBody>
          <a:bodyPr lIns="0" rIns="18287">
            <a:normAutofit/>
          </a:bodyPr>
          <a:lstStyle>
            <a:lvl1pPr marL="0" marR="34289" indent="0" algn="l">
              <a:buNone/>
              <a:defRPr sz="2600">
                <a:solidFill>
                  <a:schemeClr val="tx1"/>
                </a:solidFill>
                <a:latin typeface="Calibri"/>
                <a:cs typeface="Calibri"/>
              </a:defRPr>
            </a:lvl1pPr>
            <a:lvl2pPr marL="342883" indent="0" algn="ctr">
              <a:buNone/>
            </a:lvl2pPr>
            <a:lvl3pPr marL="685765" indent="0" algn="ctr">
              <a:buNone/>
            </a:lvl3pPr>
            <a:lvl4pPr marL="1028648" indent="0" algn="ctr">
              <a:buNone/>
            </a:lvl4pPr>
            <a:lvl5pPr marL="1371530" indent="0" algn="ctr">
              <a:buNone/>
            </a:lvl5pPr>
            <a:lvl6pPr marL="1714412" indent="0" algn="ctr">
              <a:buNone/>
            </a:lvl6pPr>
            <a:lvl7pPr marL="2057295" indent="0" algn="ctr">
              <a:buNone/>
            </a:lvl7pPr>
            <a:lvl8pPr marL="2400177" indent="0" algn="ctr">
              <a:buNone/>
            </a:lvl8pPr>
            <a:lvl9pPr marL="274306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31126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309352"/>
            <a:ext cx="8229600" cy="3434098"/>
          </a:xfrm>
        </p:spPr>
        <p:txBody>
          <a:bodyPr/>
          <a:lstStyle>
            <a:lvl1pPr marL="227013" indent="-227013">
              <a:buClr>
                <a:schemeClr val="accent4"/>
              </a:buClr>
              <a:buSzPct val="100000"/>
              <a:buFont typeface="Arial" panose="020B0604020202020204" pitchFamily="34" charset="0"/>
              <a:buChar char="•"/>
              <a:defRPr sz="26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20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70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350"/>
            </a:lvl5pPr>
          </a:lstStyle>
          <a:p>
            <a:pPr lvl="0" eaLnBrk="1" latinLnBrk="0" hangingPunct="1"/>
            <a:r>
              <a:rPr lang="en-US" dirty="0"/>
              <a:t>This is the default layout for slide content. To see other layout options, right-click the slide thumbnail and select Layout.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F22F552B-173D-46BA-BBEA-1B2F42FED86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3713729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rdere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309352"/>
            <a:ext cx="8229600" cy="3434098"/>
          </a:xfrm>
        </p:spPr>
        <p:txBody>
          <a:bodyPr/>
          <a:lstStyle>
            <a:lvl1pPr marL="342900" indent="-342900">
              <a:buClr>
                <a:schemeClr val="accent4"/>
              </a:buClr>
              <a:buSzPct val="100000"/>
              <a:buFont typeface="+mj-lt"/>
              <a:buAutoNum type="arabicPeriod"/>
              <a:defRPr sz="2600"/>
            </a:lvl1pPr>
            <a:lvl2pPr marL="627063" indent="-333375">
              <a:buClr>
                <a:schemeClr val="accent4"/>
              </a:buClr>
              <a:buSzPct val="100000"/>
              <a:buFont typeface="+mj-lt"/>
              <a:buAutoNum type="alphaLcParenR"/>
              <a:defRPr sz="2000"/>
            </a:lvl2pPr>
            <a:lvl3pPr marL="914400" indent="-227013">
              <a:buClr>
                <a:schemeClr val="accent4"/>
              </a:buClr>
              <a:buSzPct val="100000"/>
              <a:buFont typeface="+mj-lt"/>
              <a:buAutoNum type="romanLcPeriod"/>
              <a:defRPr sz="1700"/>
            </a:lvl3pPr>
            <a:lvl4pPr marL="1076668" indent="-342900">
              <a:buSzPct val="100000"/>
              <a:buFont typeface="+mj-lt"/>
              <a:buAutoNum type="arabicPeriod"/>
              <a:defRPr/>
            </a:lvl4pPr>
            <a:lvl5pPr marL="1282398" indent="-342900">
              <a:buSzPct val="100000"/>
              <a:buFont typeface="+mj-lt"/>
              <a:buAutoNum type="arabicPeriod"/>
              <a:defRPr sz="1350"/>
            </a:lvl5pPr>
          </a:lstStyle>
          <a:p>
            <a:pPr lvl="0" eaLnBrk="1" latinLnBrk="0" hangingPunct="1"/>
            <a:r>
              <a:rPr lang="en-US" dirty="0"/>
              <a:t>Step</a:t>
            </a:r>
          </a:p>
          <a:p>
            <a:pPr lvl="1" eaLnBrk="1" latinLnBrk="0" hangingPunct="1"/>
            <a:r>
              <a:rPr lang="en-US" dirty="0" err="1"/>
              <a:t>Substep</a:t>
            </a:r>
            <a:endParaRPr lang="en-US" dirty="0"/>
          </a:p>
          <a:p>
            <a:pPr lvl="2" eaLnBrk="1" latinLnBrk="0" hangingPunct="1"/>
            <a:r>
              <a:rPr lang="en-US" dirty="0"/>
              <a:t>Sub-</a:t>
            </a:r>
            <a:r>
              <a:rPr lang="en-US" dirty="0" err="1"/>
              <a:t>substep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F22F552B-173D-46BA-BBEA-1B2F42FED86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2696813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gradFill flip="none" rotWithShape="1">
          <a:gsLst>
            <a:gs pos="0">
              <a:srgbClr val="659298"/>
            </a:gs>
            <a:gs pos="100000">
              <a:srgbClr val="4E6F74"/>
            </a:gs>
          </a:gsLst>
          <a:lin ang="1596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0352" y="987552"/>
            <a:ext cx="7772400" cy="1021842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/>
          </a:bodyPr>
          <a:lstStyle>
            <a:lvl1pPr algn="l" rtl="0">
              <a:spcBef>
                <a:spcPct val="0"/>
              </a:spcBef>
              <a:buNone/>
              <a:defRPr lang="en-US" sz="5000" b="0" cap="none" baseline="0" dirty="0">
                <a:ln w="635">
                  <a:noFill/>
                </a:ln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dirty="0"/>
              <a:t>Section Name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30352" y="2028498"/>
            <a:ext cx="7772400" cy="1132284"/>
          </a:xfrm>
        </p:spPr>
        <p:txBody>
          <a:bodyPr lIns="45718" rIns="45718" anchor="t">
            <a:normAutofit/>
          </a:bodyPr>
          <a:lstStyle>
            <a:lvl1pPr marL="398463" indent="-342900">
              <a:buClr>
                <a:schemeClr val="tx1"/>
              </a:buClr>
              <a:buFont typeface="Arial" panose="020B0604020202020204" pitchFamily="34" charset="0"/>
              <a:buChar char="•"/>
              <a:defRPr sz="2600">
                <a:solidFill>
                  <a:schemeClr val="tx1"/>
                </a:solidFill>
              </a:defRPr>
            </a:lvl1pPr>
            <a:lvl2pPr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dirty="0"/>
              <a:t>Item A</a:t>
            </a:r>
          </a:p>
          <a:p>
            <a:pPr lvl="0" eaLnBrk="1" latinLnBrk="0" hangingPunct="1"/>
            <a:r>
              <a:rPr kumimoji="0" lang="en-US" dirty="0"/>
              <a:t>Item B</a:t>
            </a:r>
          </a:p>
          <a:p>
            <a:pPr lvl="0" eaLnBrk="1" latinLnBrk="0" hangingPunct="1"/>
            <a:r>
              <a:rPr kumimoji="0" lang="en-US" dirty="0"/>
              <a:t>Item C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97446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302954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317938"/>
            <a:ext cx="4038600" cy="3448256"/>
          </a:xfrm>
        </p:spPr>
        <p:txBody>
          <a:bodyPr/>
          <a:lstStyle>
            <a:lvl1pPr>
              <a:buSzPct val="100000"/>
              <a:defRPr sz="24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20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80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 sz="1500"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350"/>
            </a:lvl5pPr>
          </a:lstStyle>
          <a:p>
            <a:pPr lvl="0" eaLnBrk="1" latinLnBrk="0" hangingPunct="1"/>
            <a:r>
              <a:rPr lang="en-US" dirty="0"/>
              <a:t>First level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A215C7E-697C-4702-93D3-61EBBCC240BD}"/>
              </a:ext>
            </a:extLst>
          </p:cNvPr>
          <p:cNvSpPr>
            <a:spLocks noGrp="1"/>
          </p:cNvSpPr>
          <p:nvPr>
            <p:ph sz="half" idx="10" hasCustomPrompt="1"/>
          </p:nvPr>
        </p:nvSpPr>
        <p:spPr>
          <a:xfrm>
            <a:off x="4648200" y="1317938"/>
            <a:ext cx="4038600" cy="3448256"/>
          </a:xfrm>
        </p:spPr>
        <p:txBody>
          <a:bodyPr/>
          <a:lstStyle>
            <a:lvl1pPr>
              <a:buSzPct val="100000"/>
              <a:defRPr sz="24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20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80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 sz="1500"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350"/>
            </a:lvl5pPr>
          </a:lstStyle>
          <a:p>
            <a:pPr lvl="0" eaLnBrk="1" latinLnBrk="0" hangingPunct="1"/>
            <a:r>
              <a:rPr lang="en-US" dirty="0"/>
              <a:t>First level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299418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391436"/>
            <a:ext cx="4040188" cy="494514"/>
          </a:xfrm>
        </p:spPr>
        <p:txBody>
          <a:bodyPr lIns="45718" tIns="0" rIns="45718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 eaLnBrk="1" latinLnBrk="0" hangingPunct="1"/>
            <a:r>
              <a:rPr kumimoji="0" lang="en-US" dirty="0"/>
              <a:t>Side A Subtitle/Header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 hasCustomPrompt="1"/>
          </p:nvPr>
        </p:nvSpPr>
        <p:spPr>
          <a:xfrm>
            <a:off x="4645027" y="1394820"/>
            <a:ext cx="4041775" cy="491132"/>
          </a:xfrm>
        </p:spPr>
        <p:txBody>
          <a:bodyPr lIns="45718" tIns="0" rIns="45718" bIns="0" anchor="ctr">
            <a:norm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 eaLnBrk="1" latinLnBrk="0" hangingPunct="1"/>
            <a:r>
              <a:rPr kumimoji="0" lang="en-US" dirty="0"/>
              <a:t>Side B Subtitle/Header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 hasCustomPrompt="1"/>
          </p:nvPr>
        </p:nvSpPr>
        <p:spPr>
          <a:xfrm>
            <a:off x="457200" y="1974760"/>
            <a:ext cx="4040188" cy="2795480"/>
          </a:xfrm>
        </p:spPr>
        <p:txBody>
          <a:bodyPr tIns="0"/>
          <a:lstStyle>
            <a:lvl1pPr>
              <a:defRPr sz="18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15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35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 sz="1200"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200"/>
            </a:lvl5pPr>
          </a:lstStyle>
          <a:p>
            <a:pPr lvl="0" eaLnBrk="1" latinLnBrk="0" hangingPunct="1"/>
            <a:r>
              <a:rPr lang="en-US" dirty="0"/>
              <a:t>First level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8" name="Content Placeholder 4">
            <a:extLst>
              <a:ext uri="{FF2B5EF4-FFF2-40B4-BE49-F238E27FC236}">
                <a16:creationId xmlns:a16="http://schemas.microsoft.com/office/drawing/2014/main" id="{F2F6623D-9146-44DE-A2AF-4628874D04EF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649788" y="1974760"/>
            <a:ext cx="4040188" cy="2795481"/>
          </a:xfrm>
        </p:spPr>
        <p:txBody>
          <a:bodyPr tIns="0"/>
          <a:lstStyle>
            <a:lvl1pPr>
              <a:defRPr sz="18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15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35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 sz="1200"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200"/>
            </a:lvl5pPr>
          </a:lstStyle>
          <a:p>
            <a:pPr lvl="0" eaLnBrk="1" latinLnBrk="0" hangingPunct="1"/>
            <a:r>
              <a:rPr lang="en-US" dirty="0"/>
              <a:t>First level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953806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 hasCustomPrompt="1"/>
          </p:nvPr>
        </p:nvSpPr>
        <p:spPr>
          <a:xfrm>
            <a:off x="3581400" y="1330012"/>
            <a:ext cx="5111750" cy="3257550"/>
          </a:xfrm>
        </p:spPr>
        <p:txBody>
          <a:bodyPr tIns="0"/>
          <a:lstStyle>
            <a:lvl1pPr marL="0" indent="0">
              <a:buNone/>
              <a:defRPr sz="2100" baseline="0"/>
            </a:lvl1pPr>
            <a:lvl2pPr>
              <a:defRPr sz="1950"/>
            </a:lvl2pPr>
            <a:lvl3pPr>
              <a:defRPr sz="1800"/>
            </a:lvl3pPr>
            <a:lvl4pPr>
              <a:defRPr sz="1500"/>
            </a:lvl4pPr>
            <a:lvl5pPr>
              <a:defRPr sz="1350"/>
            </a:lvl5pPr>
          </a:lstStyle>
          <a:p>
            <a:pPr lvl="0" eaLnBrk="1" latinLnBrk="0" hangingPunct="1"/>
            <a:r>
              <a:rPr kumimoji="0" lang="en-US" dirty="0"/>
              <a:t>{Insert photo or chart here}</a:t>
            </a:r>
          </a:p>
        </p:txBody>
      </p:sp>
      <p:sp>
        <p:nvSpPr>
          <p:cNvPr id="9" name="Content Placeholder 4"/>
          <p:cNvSpPr>
            <a:spLocks noGrp="1"/>
          </p:cNvSpPr>
          <p:nvPr>
            <p:ph sz="quarter" idx="2" hasCustomPrompt="1"/>
          </p:nvPr>
        </p:nvSpPr>
        <p:spPr>
          <a:xfrm>
            <a:off x="450850" y="1330012"/>
            <a:ext cx="3124200" cy="3257550"/>
          </a:xfrm>
        </p:spPr>
        <p:txBody>
          <a:bodyPr tIns="0"/>
          <a:lstStyle>
            <a:lvl1pPr>
              <a:buSzPct val="100000"/>
              <a:defRPr sz="18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16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40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 sz="1300"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200"/>
            </a:lvl5pPr>
          </a:lstStyle>
          <a:p>
            <a:pPr lvl="0" eaLnBrk="1" latinLnBrk="0" hangingPunct="1"/>
            <a:r>
              <a:rPr lang="en-US" dirty="0"/>
              <a:t>First level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57CD2421-83B0-4920-AB5D-7E41627BC40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3615085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ideo"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>
            <a:extLst>
              <a:ext uri="{FF2B5EF4-FFF2-40B4-BE49-F238E27FC236}">
                <a16:creationId xmlns:a16="http://schemas.microsoft.com/office/drawing/2014/main" id="{BD588CD6-00FA-3647-9C32-955C9EE21388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3" name="Media Placeholder 2">
            <a:extLst>
              <a:ext uri="{FF2B5EF4-FFF2-40B4-BE49-F238E27FC236}">
                <a16:creationId xmlns:a16="http://schemas.microsoft.com/office/drawing/2014/main" id="{B5E15DE5-15CD-41A8-BA89-39372E5587AC}"/>
              </a:ext>
            </a:extLst>
          </p:cNvPr>
          <p:cNvSpPr>
            <a:spLocks noGrp="1"/>
          </p:cNvSpPr>
          <p:nvPr>
            <p:ph type="media" sz="quarter" idx="10"/>
          </p:nvPr>
        </p:nvSpPr>
        <p:spPr>
          <a:xfrm>
            <a:off x="457200" y="1343696"/>
            <a:ext cx="6125827" cy="3408340"/>
          </a:xfrm>
        </p:spPr>
        <p:txBody>
          <a:bodyPr/>
          <a:lstStyle/>
          <a:p>
            <a:r>
              <a:rPr lang="en-US"/>
              <a:t>Click icon to add media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B21F4382-70BA-4DE9-9B01-7F103D1E930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2243505943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FF"/>
            </a:gs>
            <a:gs pos="100000">
              <a:schemeClr val="bg1">
                <a:lumMod val="85000"/>
              </a:schemeClr>
            </a:gs>
          </a:gsLst>
          <a:lin ang="564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</p:spPr>
        <p:txBody>
          <a:bodyPr vert="horz" lIns="0" tIns="45718" rIns="0" bIns="0" anchor="b">
            <a:normAutofit/>
          </a:bodyPr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</p:spPr>
        <p:txBody>
          <a:bodyPr vert="horz" lIns="91435" tIns="45718" rIns="91435" bIns="45718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675735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  <p:sldLayoutId id="2147483687" r:id="rId18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3600" b="0" kern="1200">
          <a:ln>
            <a:noFill/>
          </a:ln>
          <a:solidFill>
            <a:schemeClr val="accent4"/>
          </a:solidFill>
          <a:effectLst/>
          <a:latin typeface="+mj-lt"/>
          <a:ea typeface="+mj-ea"/>
          <a:cs typeface="+mj-cs"/>
        </a:defRPr>
      </a:lvl1pPr>
    </p:titleStyle>
    <p:bodyStyle>
      <a:lvl1pPr marL="231775" indent="-231775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 panose="020B0604020202020204" pitchFamily="34" charset="0"/>
        <a:buChar char="•"/>
        <a:tabLst/>
        <a:defRPr kumimoji="0" sz="2600" kern="1200">
          <a:solidFill>
            <a:schemeClr val="tx1"/>
          </a:solidFill>
          <a:latin typeface="Calibri"/>
          <a:ea typeface="+mn-ea"/>
          <a:cs typeface="Calibri"/>
        </a:defRPr>
      </a:lvl1pPr>
      <a:lvl2pPr marL="480035" indent="-185156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1800" kern="1200">
          <a:solidFill>
            <a:schemeClr val="tx1"/>
          </a:solidFill>
          <a:latin typeface="Calibri"/>
          <a:ea typeface="+mn-ea"/>
          <a:cs typeface="Calibri"/>
        </a:defRPr>
      </a:lvl2pPr>
      <a:lvl3pPr marL="685765" indent="-185156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1575" kern="1200">
          <a:solidFill>
            <a:schemeClr val="tx1"/>
          </a:solidFill>
          <a:latin typeface="Calibri"/>
          <a:ea typeface="+mn-ea"/>
          <a:cs typeface="Calibri"/>
        </a:defRPr>
      </a:lvl3pPr>
      <a:lvl4pPr marL="891494" indent="-157726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1500" kern="1200">
          <a:solidFill>
            <a:schemeClr val="tx1"/>
          </a:solidFill>
          <a:latin typeface="Calibri"/>
          <a:ea typeface="+mn-ea"/>
          <a:cs typeface="Calibri"/>
        </a:defRPr>
      </a:lvl4pPr>
      <a:lvl5pPr marL="1097224" indent="-157726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1500" kern="1200">
          <a:solidFill>
            <a:schemeClr val="tx1"/>
          </a:solidFill>
          <a:latin typeface="Calibri"/>
          <a:ea typeface="+mn-ea"/>
          <a:cs typeface="Calibri"/>
        </a:defRPr>
      </a:lvl5pPr>
      <a:lvl6pPr marL="1302953" indent="-157726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1440106" indent="-137153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2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645836" indent="-137153" algn="l" rtl="0" eaLnBrk="1" latinLnBrk="0" hangingPunct="1">
        <a:spcBef>
          <a:spcPct val="20000"/>
        </a:spcBef>
        <a:buClr>
          <a:schemeClr val="tx2"/>
        </a:buClr>
        <a:buChar char="•"/>
        <a:defRPr kumimoji="0"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851566" indent="-137153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05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7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6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Pz6EFS1fu1A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6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HCUthn8Z_KY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7.jp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53lMdHzvGCQ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9.jp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r68iEwYdbh4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10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5"/>
          <p:cNvSpPr txBox="1">
            <a:spLocks noGrp="1"/>
          </p:cNvSpPr>
          <p:nvPr>
            <p:ph idx="1"/>
          </p:nvPr>
        </p:nvSpPr>
        <p:spPr>
          <a:xfrm>
            <a:off x="1113417" y="1320109"/>
            <a:ext cx="5146158" cy="341863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00" tIns="91400" rIns="91400" bIns="365760" anchor="b" anchorCtr="0">
            <a:noAutofit/>
          </a:bodyPr>
          <a:lstStyle/>
          <a:p>
            <a:pPr marL="16510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sz="2800" b="1" dirty="0">
                <a:solidFill>
                  <a:schemeClr val="bg1"/>
                </a:solidFill>
              </a:rPr>
              <a:t>It’s hard to tell how rocks originated.</a:t>
            </a:r>
            <a:endParaRPr sz="2800" b="1" dirty="0">
              <a:solidFill>
                <a:schemeClr val="bg1"/>
              </a:solidFill>
            </a:endParaRPr>
          </a:p>
        </p:txBody>
      </p:sp>
      <p:sp>
        <p:nvSpPr>
          <p:cNvPr id="157" name="Google Shape;157;p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Arial"/>
              <a:buNone/>
            </a:pPr>
            <a:r>
              <a:rPr lang="en" dirty="0"/>
              <a:t>Always, Sometimes, or Never True?</a:t>
            </a:r>
            <a:endParaRPr dirty="0"/>
          </a:p>
        </p:txBody>
      </p:sp>
      <p:pic>
        <p:nvPicPr>
          <p:cNvPr id="159" name="Google Shape;159;p5"/>
          <p:cNvPicPr preferRelativeResize="0">
            <a:picLocks noChangeAspect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427984" y="2003221"/>
            <a:ext cx="2517024" cy="135637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1154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5"/>
          <p:cNvSpPr txBox="1">
            <a:spLocks noGrp="1"/>
          </p:cNvSpPr>
          <p:nvPr>
            <p:ph idx="1"/>
          </p:nvPr>
        </p:nvSpPr>
        <p:spPr>
          <a:xfrm>
            <a:off x="1113417" y="1320109"/>
            <a:ext cx="5146158" cy="341863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00" tIns="91400" rIns="91400" bIns="365760" anchor="b" anchorCtr="0">
            <a:noAutofit/>
          </a:bodyPr>
          <a:lstStyle/>
          <a:p>
            <a:pPr marL="16510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sz="2800" b="1" dirty="0">
                <a:solidFill>
                  <a:schemeClr val="bg1"/>
                </a:solidFill>
              </a:rPr>
              <a:t>Rocks and minerals are the same thing.</a:t>
            </a:r>
            <a:endParaRPr sz="2800" b="1" dirty="0">
              <a:solidFill>
                <a:schemeClr val="bg1"/>
              </a:solidFill>
            </a:endParaRPr>
          </a:p>
        </p:txBody>
      </p:sp>
      <p:sp>
        <p:nvSpPr>
          <p:cNvPr id="157" name="Google Shape;157;p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Arial"/>
              <a:buNone/>
            </a:pPr>
            <a:r>
              <a:rPr lang="en" dirty="0"/>
              <a:t>Always, Sometimes, or Never True?</a:t>
            </a:r>
            <a:endParaRPr dirty="0"/>
          </a:p>
        </p:txBody>
      </p:sp>
      <p:pic>
        <p:nvPicPr>
          <p:cNvPr id="159" name="Google Shape;159;p5"/>
          <p:cNvPicPr preferRelativeResize="0">
            <a:picLocks noChangeAspect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427984" y="2003221"/>
            <a:ext cx="2517024" cy="135637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68986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5"/>
          <p:cNvSpPr txBox="1">
            <a:spLocks noGrp="1"/>
          </p:cNvSpPr>
          <p:nvPr>
            <p:ph idx="1"/>
          </p:nvPr>
        </p:nvSpPr>
        <p:spPr>
          <a:xfrm>
            <a:off x="1113417" y="1320109"/>
            <a:ext cx="5146158" cy="341863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00" tIns="91400" rIns="91400" bIns="365760" anchor="b" anchorCtr="0">
            <a:noAutofit/>
          </a:bodyPr>
          <a:lstStyle/>
          <a:p>
            <a:pPr marL="16510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sz="2800" b="1" dirty="0">
                <a:solidFill>
                  <a:schemeClr val="bg1"/>
                </a:solidFill>
              </a:rPr>
              <a:t>Humans are the cause of rock formations.</a:t>
            </a:r>
            <a:endParaRPr sz="2800" b="1" dirty="0">
              <a:solidFill>
                <a:schemeClr val="bg1"/>
              </a:solidFill>
            </a:endParaRPr>
          </a:p>
        </p:txBody>
      </p:sp>
      <p:sp>
        <p:nvSpPr>
          <p:cNvPr id="157" name="Google Shape;157;p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Arial"/>
              <a:buNone/>
            </a:pPr>
            <a:r>
              <a:rPr lang="en" dirty="0"/>
              <a:t>Always, Sometimes, or Never True?</a:t>
            </a:r>
            <a:endParaRPr dirty="0"/>
          </a:p>
        </p:txBody>
      </p:sp>
      <p:pic>
        <p:nvPicPr>
          <p:cNvPr id="159" name="Google Shape;159;p5"/>
          <p:cNvPicPr preferRelativeResize="0">
            <a:picLocks noChangeAspect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427984" y="2003221"/>
            <a:ext cx="2517024" cy="135637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85532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5"/>
          <p:cNvSpPr txBox="1">
            <a:spLocks noGrp="1"/>
          </p:cNvSpPr>
          <p:nvPr>
            <p:ph idx="1"/>
          </p:nvPr>
        </p:nvSpPr>
        <p:spPr>
          <a:xfrm>
            <a:off x="1113417" y="1320109"/>
            <a:ext cx="5146158" cy="341863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00" tIns="91400" rIns="91400" bIns="365760" anchor="b" anchorCtr="0">
            <a:noAutofit/>
          </a:bodyPr>
          <a:lstStyle/>
          <a:p>
            <a:pPr marL="16510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sz="2800" b="1" dirty="0">
                <a:solidFill>
                  <a:schemeClr val="bg1"/>
                </a:solidFill>
              </a:rPr>
              <a:t>Minerals are not important to my life.</a:t>
            </a:r>
            <a:endParaRPr sz="2800" b="1" dirty="0">
              <a:solidFill>
                <a:schemeClr val="bg1"/>
              </a:solidFill>
            </a:endParaRPr>
          </a:p>
        </p:txBody>
      </p:sp>
      <p:sp>
        <p:nvSpPr>
          <p:cNvPr id="157" name="Google Shape;157;p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Arial"/>
              <a:buNone/>
            </a:pPr>
            <a:r>
              <a:rPr lang="en" dirty="0"/>
              <a:t>Always, Sometimes, or Never True?</a:t>
            </a:r>
            <a:endParaRPr dirty="0"/>
          </a:p>
        </p:txBody>
      </p:sp>
      <p:pic>
        <p:nvPicPr>
          <p:cNvPr id="159" name="Google Shape;159;p5"/>
          <p:cNvPicPr preferRelativeResize="0">
            <a:picLocks noChangeAspect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427984" y="2003221"/>
            <a:ext cx="2517024" cy="135637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26961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0" name="Google Shape;220;p14" descr="Massive Oklahoma sinkhole appears overnight.  Could earthquakes have something to do with it?" title="Massive Oklahoma Sinkhole appears overnight">
            <a:hlinkClick r:id="rId3"/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314288" y="128463"/>
            <a:ext cx="6515425" cy="4886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" name="Google Shape;225;p15" descr="Weatherford police are trying to keep people away from the sinkhole. Subscribe to KOCO on YouTube now for more:  http://bit.ly/1lGfjIl &#10;&#10; Get more Oklahoma City news: http://koco.com &#10; Like us:http://facebook.com/koco5 &#10; Follow us: http://twitter.com/koconews &#10; Google+: https://plus.google.com/+KOCO/posts" title="Weatherford building about to be swallowed by sinkhole">
            <a:hlinkClick r:id="rId3"/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299325" y="117238"/>
            <a:ext cx="6545350" cy="4909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16"/>
          <p:cNvSpPr txBox="1">
            <a:spLocks noGrp="1"/>
          </p:cNvSpPr>
          <p:nvPr>
            <p:ph idx="1"/>
          </p:nvPr>
        </p:nvSpPr>
        <p:spPr>
          <a:xfrm>
            <a:off x="457200" y="1309350"/>
            <a:ext cx="5394059" cy="34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" sz="2700" dirty="0"/>
              <a:t>Let’s explore what happens to rocks under different types of stressors. </a:t>
            </a:r>
            <a:endParaRPr sz="2700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endParaRPr lang="en" sz="2700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" sz="2700" dirty="0"/>
              <a:t>Each group member will demonstrate one of the following:</a:t>
            </a:r>
            <a:endParaRPr sz="2700" dirty="0"/>
          </a:p>
          <a:p>
            <a:pPr marL="457200" lvl="0" indent="-400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Char char="•"/>
            </a:pPr>
            <a:r>
              <a:rPr lang="en" sz="2700" dirty="0"/>
              <a:t>Tensional stress</a:t>
            </a:r>
            <a:endParaRPr sz="2700" dirty="0"/>
          </a:p>
          <a:p>
            <a:pPr marL="457200" lvl="0" indent="-400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Char char="•"/>
            </a:pPr>
            <a:r>
              <a:rPr lang="en" sz="2700" dirty="0"/>
              <a:t>Compressional stress</a:t>
            </a:r>
            <a:endParaRPr sz="2700" dirty="0"/>
          </a:p>
          <a:p>
            <a:pPr marL="457200" lvl="0" indent="-400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Char char="•"/>
            </a:pPr>
            <a:r>
              <a:rPr lang="en" sz="2700" dirty="0"/>
              <a:t>Shear stress</a:t>
            </a:r>
            <a:endParaRPr sz="1100" i="1" dirty="0">
              <a:solidFill>
                <a:srgbClr val="444444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endParaRPr sz="2100" dirty="0"/>
          </a:p>
        </p:txBody>
      </p:sp>
      <p:sp>
        <p:nvSpPr>
          <p:cNvPr id="231" name="Google Shape;231;p1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Arial"/>
              <a:buNone/>
            </a:pPr>
            <a:r>
              <a:rPr lang="en"/>
              <a:t>You’re Stressing Me Out Lab</a:t>
            </a:r>
            <a:endParaRPr/>
          </a:p>
        </p:txBody>
      </p:sp>
      <p:pic>
        <p:nvPicPr>
          <p:cNvPr id="232" name="Google Shape;232;p1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619794" y="1771995"/>
            <a:ext cx="3263700" cy="257843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17"/>
          <p:cNvSpPr txBox="1">
            <a:spLocks noGrp="1"/>
          </p:cNvSpPr>
          <p:nvPr>
            <p:ph idx="1"/>
          </p:nvPr>
        </p:nvSpPr>
        <p:spPr>
          <a:xfrm>
            <a:off x="457200" y="1164652"/>
            <a:ext cx="8229600" cy="34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" dirty="0"/>
              <a:t>Read your rock cycle article, and then connect with your group to complete the following:</a:t>
            </a:r>
            <a:endParaRPr dirty="0"/>
          </a:p>
          <a:p>
            <a:pPr marL="460375" lvl="0" indent="-34766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Font typeface="+mj-lt"/>
              <a:buAutoNum type="arabicPeriod"/>
            </a:pPr>
            <a:r>
              <a:rPr lang="en" dirty="0"/>
              <a:t>Each group member chooses a different phase of the rock cycle.</a:t>
            </a:r>
          </a:p>
          <a:p>
            <a:pPr marL="687388" lvl="1" indent="-227013">
              <a:spcBef>
                <a:spcPts val="0"/>
              </a:spcBef>
            </a:pPr>
            <a:r>
              <a:rPr lang="en-US" i="1" dirty="0"/>
              <a:t>I</a:t>
            </a:r>
            <a:r>
              <a:rPr lang="en" i="1" dirty="0"/>
              <a:t>gneous</a:t>
            </a:r>
          </a:p>
          <a:p>
            <a:pPr marL="687388" lvl="1" indent="-227013">
              <a:spcBef>
                <a:spcPts val="0"/>
              </a:spcBef>
            </a:pPr>
            <a:r>
              <a:rPr lang="en" i="1" dirty="0"/>
              <a:t>Sedimentary</a:t>
            </a:r>
          </a:p>
          <a:p>
            <a:pPr marL="687388" lvl="1" indent="-227013">
              <a:spcBef>
                <a:spcPts val="0"/>
              </a:spcBef>
            </a:pPr>
            <a:r>
              <a:rPr lang="en" i="1" dirty="0"/>
              <a:t>Metamorphic</a:t>
            </a:r>
          </a:p>
          <a:p>
            <a:pPr marL="460375" lvl="0" indent="-34766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Font typeface="+mj-lt"/>
              <a:buAutoNum type="arabicPeriod"/>
            </a:pPr>
            <a:r>
              <a:rPr lang="en" dirty="0"/>
              <a:t>Write a short description of a rock in that stage.</a:t>
            </a:r>
          </a:p>
          <a:p>
            <a:pPr marL="460375" lvl="0" indent="-34766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Font typeface="+mj-lt"/>
              <a:buAutoNum type="arabicPeriod"/>
            </a:pPr>
            <a:r>
              <a:rPr lang="en" dirty="0"/>
              <a:t>Illustrate that rock going through the rock cycle.</a:t>
            </a:r>
            <a:endParaRPr dirty="0"/>
          </a:p>
        </p:txBody>
      </p:sp>
      <p:sp>
        <p:nvSpPr>
          <p:cNvPr id="238" name="Google Shape;238;p1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Arial"/>
              <a:buNone/>
            </a:pPr>
            <a:r>
              <a:rPr lang="en"/>
              <a:t>The Rock Cycle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3" name="Google Shape;243;p18" descr="Rock Cycle Song. Here is a video I created for my 6th grade science students﻿ to help them study.I hope you enjoy. Well rocks have a road that they travel on &#10;There's one day here and the next day gone &#10;Sometimes they bend, sometimes they melt &#10;Sometimes they break from water and wind &#10; &#10;There's a world inside the Earth's surface &#10;Where rock changes to Igneous &#10;For these rocks, intrusive magma forms &#10;And lava makes extrusive ores &#10; &#10;If cooling hesitates &#10;Large Crystals form in place &#10;Cools quickly, Glassy, that's the way &#10; &#10;Cycle of Pathways I wanna ride the &#10;Rock Cycle &#10;Heat, Pressure, and Melting, and Erosion &#10;Rock Cycle &#10; &#10;Erosion breaks rock from the ground &#10;In deposition they settle down &#10;Presses now, Compaction then &#10;Cementation glues Minerals in &#10;From Living things, Pebbles, and Sand &#10;Sedimentary Rocks are really grand &#10; &#10;Plates push Rock down and back up again &#10;Heat and Pressure makes Metamorphic &#10;There's no Rock it can't mold &#10;Changing types this I know &#10;Foliated the lines are in &#10;Looks like they were flattened &#10; &#10;Cycle of Pathways I wanna ride the  &#10;Rock Cycle &#10;Heat, Pressure, and Melting, and Erosion &#10;Rock Cycle &#10; &#10;Gimme, Gimme, Gimme, Gimme, Yeah &#10; &#10; &#10;Cycle of Pathways, I wanna ride the  &#10;Rock Cycle &#10;Heat, Pressure, and Melting, and Erosion &#10;Rock Cycle &#10; &#10;They are made up of different minerals (different minerals) &#10;Natural Crystal structures &#10;Solid but they are not alive &#10; &#10;Ooooooo...Yeah! &#10; &#10;Metamorphic Rocks will bend and fold &#10;Igneous comes from hot not cold &#10;Sedimentary layers in &#10;Rocks are the survivors &#10; &#10;Cycle of Pathways I wanna ride the  &#10;Rock Cycle &#10;Heat, Pressure, and Melting, and Erosion &#10;Rock Cycle &#10; &#10;Cycle of Pathways I wanna ride the  &#10;Rock Cycle &#10;Heat, Pressure, and Melting, and Erosion &#10;Rock Cycle &#10; &#10;Cycle of Pathways I wanna ride the  &#10;Rock Cycle &#10;Heat, Pressure, and Melting, and Erosion &#10;Rock Cycle" title="Rock Cycle Song">
            <a:hlinkClick r:id="rId3"/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307150" y="123113"/>
            <a:ext cx="6529700" cy="4897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8" name="Google Shape;248;p19" descr="A music video prepared by B.Ed. students!" title="WE WILL ROCK YOU! (The Rock Cycle)">
            <a:hlinkClick r:id="rId3"/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299325" y="117238"/>
            <a:ext cx="6545350" cy="4909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Arial"/>
              <a:buNone/>
            </a:pPr>
            <a:r>
              <a:rPr lang="en" dirty="0"/>
              <a:t>Let It </a:t>
            </a:r>
            <a:r>
              <a:rPr lang="en"/>
              <a:t>Sink In!</a:t>
            </a:r>
            <a:endParaRPr dirty="0"/>
          </a:p>
        </p:txBody>
      </p:sp>
      <p:sp>
        <p:nvSpPr>
          <p:cNvPr id="2" name="Subtitle 1">
            <a:extLst>
              <a:ext uri="{FF2B5EF4-FFF2-40B4-BE49-F238E27FC236}">
                <a16:creationId xmlns:a16="http://schemas.microsoft.com/office/drawing/2014/main" id="{67FBC2DF-FC3B-4AC1-96F2-82DD0A7DA9B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Earth’s Systems</a:t>
            </a:r>
          </a:p>
        </p:txBody>
      </p:sp>
    </p:spTree>
  </p:cSld>
  <p:clrMapOvr>
    <a:masterClrMapping/>
  </p:clrMapOvr>
  <p:transition spd="slow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p20"/>
          <p:cNvSpPr txBox="1">
            <a:spLocks noGrp="1"/>
          </p:cNvSpPr>
          <p:nvPr>
            <p:ph idx="1"/>
          </p:nvPr>
        </p:nvSpPr>
        <p:spPr>
          <a:xfrm>
            <a:off x="457200" y="1309352"/>
            <a:ext cx="7524974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" dirty="0"/>
              <a:t>With your group:</a:t>
            </a:r>
            <a:endParaRPr dirty="0"/>
          </a:p>
          <a:p>
            <a:pPr marL="52070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Font typeface="Arial" panose="020B0604020202020204" pitchFamily="34" charset="0"/>
              <a:buChar char="•"/>
            </a:pPr>
            <a:r>
              <a:rPr lang="en" dirty="0"/>
              <a:t>Research facts about </a:t>
            </a:r>
            <a:r>
              <a:rPr lang="en" b="1" i="1" u="sng" dirty="0"/>
              <a:t>at least three </a:t>
            </a:r>
            <a:r>
              <a:rPr lang="en" dirty="0"/>
              <a:t>different stages of a given cycle </a:t>
            </a:r>
            <a:r>
              <a:rPr lang="en" i="1" dirty="0"/>
              <a:t>(water, carbon, or nitrogen) </a:t>
            </a:r>
            <a:r>
              <a:rPr lang="en" dirty="0"/>
              <a:t>and what drives the movement of the material (element or compound) to each part of the cycle.</a:t>
            </a:r>
            <a:endParaRPr dirty="0"/>
          </a:p>
          <a:p>
            <a:pPr marL="52070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Font typeface="Arial" panose="020B0604020202020204" pitchFamily="34" charset="0"/>
              <a:buChar char="•"/>
            </a:pPr>
            <a:r>
              <a:rPr lang="en" dirty="0"/>
              <a:t>Be prepared to draw your cycle.</a:t>
            </a:r>
            <a:endParaRPr dirty="0"/>
          </a:p>
        </p:txBody>
      </p:sp>
      <p:sp>
        <p:nvSpPr>
          <p:cNvPr id="253" name="Google Shape;253;p2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"/>
              <a:t>Biochemical Cycles</a:t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p21"/>
          <p:cNvSpPr txBox="1">
            <a:spLocks noGrp="1"/>
          </p:cNvSpPr>
          <p:nvPr>
            <p:ph idx="1"/>
          </p:nvPr>
        </p:nvSpPr>
        <p:spPr>
          <a:xfrm>
            <a:off x="457200" y="1241784"/>
            <a:ext cx="5110280" cy="26815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Autofit/>
          </a:bodyPr>
          <a:lstStyle/>
          <a:p>
            <a:pPr marL="458788" indent="-458788">
              <a:spcBef>
                <a:spcPts val="520"/>
              </a:spcBef>
              <a:buSzPts val="2600"/>
              <a:buFont typeface="+mj-lt"/>
              <a:buAutoNum type="arabicPeriod"/>
            </a:pPr>
            <a:r>
              <a:rPr lang="en" dirty="0"/>
              <a:t>Visit the cycles that your classmates researched and drew.</a:t>
            </a:r>
          </a:p>
          <a:p>
            <a:pPr marL="458788" indent="-458788">
              <a:spcBef>
                <a:spcPts val="520"/>
              </a:spcBef>
              <a:buSzPts val="2600"/>
              <a:buFont typeface="+mj-lt"/>
              <a:buAutoNum type="arabicPeriod"/>
            </a:pPr>
            <a:r>
              <a:rPr lang="en" dirty="0"/>
              <a:t>Collect data while keeping the essential question in mind.</a:t>
            </a:r>
          </a:p>
          <a:p>
            <a:pPr marL="458788" indent="-458788">
              <a:spcBef>
                <a:spcPts val="520"/>
              </a:spcBef>
              <a:buSzPts val="2600"/>
              <a:buFont typeface="+mj-lt"/>
              <a:buAutoNum type="arabicPeriod"/>
            </a:pPr>
            <a:r>
              <a:rPr lang="en" dirty="0"/>
              <a:t>Draft a response to the essential question. </a:t>
            </a:r>
            <a:endParaRPr dirty="0"/>
          </a:p>
          <a:p>
            <a:pPr marL="635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" dirty="0"/>
              <a:t>	</a:t>
            </a:r>
            <a:endParaRPr i="1" dirty="0"/>
          </a:p>
        </p:txBody>
      </p:sp>
      <p:sp>
        <p:nvSpPr>
          <p:cNvPr id="260" name="Google Shape;260;p2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"/>
              <a:t>Gallery Walk</a:t>
            </a:r>
            <a:endParaRPr/>
          </a:p>
        </p:txBody>
      </p:sp>
      <p:pic>
        <p:nvPicPr>
          <p:cNvPr id="262" name="Google Shape;262;p2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686525" y="1309352"/>
            <a:ext cx="3000275" cy="145977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843E478-3D96-478F-B53E-2F88D8839FBC}"/>
              </a:ext>
            </a:extLst>
          </p:cNvPr>
          <p:cNvSpPr txBox="1"/>
          <p:nvPr/>
        </p:nvSpPr>
        <p:spPr>
          <a:xfrm>
            <a:off x="1043903" y="4035973"/>
            <a:ext cx="7056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" sz="1800" i="1" dirty="0">
                <a:solidFill>
                  <a:schemeClr val="accent2"/>
                </a:solidFill>
                <a:latin typeface="+mn-lt"/>
              </a:rPr>
              <a:t>How do Earth’s materials cycle through living and nonliving components?</a:t>
            </a:r>
            <a:endParaRPr lang="en-US" sz="1800" i="1" dirty="0">
              <a:solidFill>
                <a:schemeClr val="accent2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Arial"/>
              <a:buNone/>
            </a:pPr>
            <a:r>
              <a:rPr lang="en" dirty="0"/>
              <a:t>Essential Question</a:t>
            </a:r>
            <a:endParaRPr dirty="0"/>
          </a:p>
        </p:txBody>
      </p:sp>
      <p:sp>
        <p:nvSpPr>
          <p:cNvPr id="146" name="Google Shape;146;p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55561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" dirty="0"/>
              <a:t>How do Earth’s materials cycle through living and nonliving components?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Arial"/>
              <a:buNone/>
            </a:pPr>
            <a:r>
              <a:rPr lang="en" dirty="0"/>
              <a:t>Lesson Objectives</a:t>
            </a:r>
            <a:endParaRPr dirty="0"/>
          </a:p>
        </p:txBody>
      </p:sp>
      <p:sp>
        <p:nvSpPr>
          <p:cNvPr id="152" name="Google Shape;152;p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>
              <a:spcBef>
                <a:spcPts val="0"/>
              </a:spcBef>
            </a:pPr>
            <a:r>
              <a:rPr lang="en" dirty="0"/>
              <a:t>Explore the different stressors that affect rock formation.</a:t>
            </a:r>
            <a:endParaRPr dirty="0"/>
          </a:p>
          <a:p>
            <a:pPr>
              <a:spcBef>
                <a:spcPts val="0"/>
              </a:spcBef>
            </a:pPr>
            <a:r>
              <a:rPr lang="en" dirty="0"/>
              <a:t>Construct models that illustrate the cycling of materials in Earth’s system.</a:t>
            </a:r>
            <a:endParaRPr dirty="0"/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0000">
              <a:schemeClr val="accent5">
                <a:lumMod val="40000"/>
                <a:lumOff val="60000"/>
              </a:schemeClr>
            </a:gs>
            <a:gs pos="100000">
              <a:schemeClr val="accent5">
                <a:lumMod val="60000"/>
                <a:lumOff val="40000"/>
              </a:schemeClr>
            </a:gs>
          </a:gsLst>
          <a:lin ang="5640000" scaled="0"/>
          <a:tileRect/>
        </a:gradFill>
        <a:effectLst/>
      </p:bgPr>
    </p:bg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5"/>
          <p:cNvSpPr txBox="1">
            <a:spLocks noGrp="1"/>
          </p:cNvSpPr>
          <p:nvPr>
            <p:ph idx="1"/>
          </p:nvPr>
        </p:nvSpPr>
        <p:spPr>
          <a:xfrm>
            <a:off x="457200" y="1309352"/>
            <a:ext cx="5146158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Autofit/>
          </a:bodyPr>
          <a:lstStyle/>
          <a:p>
            <a:pPr marL="4572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" dirty="0"/>
              <a:t>Read each statement carefully and decide whether it is:</a:t>
            </a:r>
            <a:endParaRPr dirty="0"/>
          </a:p>
          <a:p>
            <a: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30"/>
              <a:buFont typeface="Arial" panose="020B0604020202020204" pitchFamily="34" charset="0"/>
              <a:buChar char="•"/>
            </a:pPr>
            <a:r>
              <a:rPr lang="en" dirty="0"/>
              <a:t>Always True</a:t>
            </a:r>
            <a:endParaRPr dirty="0"/>
          </a:p>
          <a:p>
            <a: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30"/>
              <a:buFont typeface="Arial" panose="020B0604020202020204" pitchFamily="34" charset="0"/>
              <a:buChar char="•"/>
            </a:pPr>
            <a:r>
              <a:rPr lang="en" dirty="0"/>
              <a:t>Sometimes True</a:t>
            </a:r>
            <a:endParaRPr dirty="0"/>
          </a:p>
          <a:p>
            <a: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30"/>
              <a:buFont typeface="Arial" panose="020B0604020202020204" pitchFamily="34" charset="0"/>
              <a:buChar char="•"/>
            </a:pPr>
            <a:r>
              <a:rPr lang="en" dirty="0"/>
              <a:t>Never True</a:t>
            </a:r>
            <a:endParaRPr dirty="0"/>
          </a:p>
          <a:p>
            <a:pPr marL="4572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" dirty="0"/>
              <a:t>Be prepared to discuss the reasons for your response.</a:t>
            </a:r>
            <a:endParaRPr dirty="0"/>
          </a:p>
          <a:p>
            <a:pPr marL="1651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endParaRPr dirty="0"/>
          </a:p>
        </p:txBody>
      </p:sp>
      <p:sp>
        <p:nvSpPr>
          <p:cNvPr id="157" name="Google Shape;157;p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Arial"/>
              <a:buNone/>
            </a:pPr>
            <a:r>
              <a:rPr lang="en" dirty="0"/>
              <a:t>Always, Sometimes, or Never True?</a:t>
            </a:r>
            <a:endParaRPr dirty="0"/>
          </a:p>
        </p:txBody>
      </p:sp>
      <p:pic>
        <p:nvPicPr>
          <p:cNvPr id="159" name="Google Shape;159;p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325301" y="1661931"/>
            <a:ext cx="3361499" cy="181963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5"/>
          <p:cNvSpPr txBox="1">
            <a:spLocks noGrp="1"/>
          </p:cNvSpPr>
          <p:nvPr>
            <p:ph idx="1"/>
          </p:nvPr>
        </p:nvSpPr>
        <p:spPr>
          <a:xfrm>
            <a:off x="1113417" y="1320109"/>
            <a:ext cx="5146158" cy="341863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00" tIns="91400" rIns="91400" bIns="365760" anchor="b" anchorCtr="0">
            <a:noAutofit/>
          </a:bodyPr>
          <a:lstStyle/>
          <a:p>
            <a:pPr marL="16510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sz="2800" b="1" dirty="0">
                <a:solidFill>
                  <a:schemeClr val="bg1"/>
                </a:solidFill>
              </a:rPr>
              <a:t>All rocks are hard.</a:t>
            </a:r>
            <a:endParaRPr sz="2800" b="1" dirty="0">
              <a:solidFill>
                <a:schemeClr val="bg1"/>
              </a:solidFill>
            </a:endParaRPr>
          </a:p>
        </p:txBody>
      </p:sp>
      <p:sp>
        <p:nvSpPr>
          <p:cNvPr id="157" name="Google Shape;157;p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Arial"/>
              <a:buNone/>
            </a:pPr>
            <a:r>
              <a:rPr lang="en" dirty="0"/>
              <a:t>Always, Sometimes, or Never True?</a:t>
            </a:r>
            <a:endParaRPr dirty="0"/>
          </a:p>
        </p:txBody>
      </p:sp>
      <p:pic>
        <p:nvPicPr>
          <p:cNvPr id="159" name="Google Shape;159;p5"/>
          <p:cNvPicPr preferRelativeResize="0">
            <a:picLocks noChangeAspect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427984" y="2003221"/>
            <a:ext cx="2517024" cy="135637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05576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5"/>
          <p:cNvSpPr txBox="1">
            <a:spLocks noGrp="1"/>
          </p:cNvSpPr>
          <p:nvPr>
            <p:ph idx="1"/>
          </p:nvPr>
        </p:nvSpPr>
        <p:spPr>
          <a:xfrm>
            <a:off x="1113417" y="1320109"/>
            <a:ext cx="5146158" cy="341863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00" tIns="91400" rIns="91400" bIns="365760" anchor="b" anchorCtr="0">
            <a:noAutofit/>
          </a:bodyPr>
          <a:lstStyle/>
          <a:p>
            <a:pPr marL="16510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sz="2800" b="1" dirty="0">
                <a:solidFill>
                  <a:schemeClr val="bg1"/>
                </a:solidFill>
              </a:rPr>
              <a:t>Rocks can change form.</a:t>
            </a:r>
            <a:endParaRPr sz="2800" b="1" dirty="0">
              <a:solidFill>
                <a:schemeClr val="bg1"/>
              </a:solidFill>
            </a:endParaRPr>
          </a:p>
        </p:txBody>
      </p:sp>
      <p:sp>
        <p:nvSpPr>
          <p:cNvPr id="157" name="Google Shape;157;p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Arial"/>
              <a:buNone/>
            </a:pPr>
            <a:r>
              <a:rPr lang="en" dirty="0"/>
              <a:t>Always, Sometimes, or Never True?</a:t>
            </a:r>
            <a:endParaRPr dirty="0"/>
          </a:p>
        </p:txBody>
      </p:sp>
      <p:pic>
        <p:nvPicPr>
          <p:cNvPr id="159" name="Google Shape;159;p5"/>
          <p:cNvPicPr preferRelativeResize="0">
            <a:picLocks noChangeAspect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427984" y="2003221"/>
            <a:ext cx="2517024" cy="135637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40727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5"/>
          <p:cNvSpPr txBox="1">
            <a:spLocks noGrp="1"/>
          </p:cNvSpPr>
          <p:nvPr>
            <p:ph idx="1"/>
          </p:nvPr>
        </p:nvSpPr>
        <p:spPr>
          <a:xfrm>
            <a:off x="1113417" y="1320109"/>
            <a:ext cx="5146158" cy="341863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00" tIns="91400" rIns="91400" bIns="365760" anchor="b" anchorCtr="0">
            <a:noAutofit/>
          </a:bodyPr>
          <a:lstStyle/>
          <a:p>
            <a:pPr marL="16510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sz="2800" b="1" dirty="0">
                <a:solidFill>
                  <a:schemeClr val="bg1"/>
                </a:solidFill>
              </a:rPr>
              <a:t>Rocks make up the entire earth.</a:t>
            </a:r>
            <a:endParaRPr sz="2800" b="1" dirty="0">
              <a:solidFill>
                <a:schemeClr val="bg1"/>
              </a:solidFill>
            </a:endParaRPr>
          </a:p>
        </p:txBody>
      </p:sp>
      <p:sp>
        <p:nvSpPr>
          <p:cNvPr id="157" name="Google Shape;157;p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Arial"/>
              <a:buNone/>
            </a:pPr>
            <a:r>
              <a:rPr lang="en" dirty="0"/>
              <a:t>Always, Sometimes, or Never True?</a:t>
            </a:r>
            <a:endParaRPr dirty="0"/>
          </a:p>
        </p:txBody>
      </p:sp>
      <p:pic>
        <p:nvPicPr>
          <p:cNvPr id="159" name="Google Shape;159;p5"/>
          <p:cNvPicPr preferRelativeResize="0">
            <a:picLocks noChangeAspect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427984" y="2003221"/>
            <a:ext cx="2517024" cy="135637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03939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5"/>
          <p:cNvSpPr txBox="1">
            <a:spLocks noGrp="1"/>
          </p:cNvSpPr>
          <p:nvPr>
            <p:ph idx="1"/>
          </p:nvPr>
        </p:nvSpPr>
        <p:spPr>
          <a:xfrm>
            <a:off x="1113417" y="1320109"/>
            <a:ext cx="5146158" cy="341863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00" tIns="91400" rIns="91400" bIns="365760" anchor="b" anchorCtr="0">
            <a:noAutofit/>
          </a:bodyPr>
          <a:lstStyle/>
          <a:p>
            <a:pPr marL="16510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sz="2800" b="1" dirty="0">
                <a:solidFill>
                  <a:schemeClr val="bg1"/>
                </a:solidFill>
              </a:rPr>
              <a:t>All rocks are the same.</a:t>
            </a:r>
            <a:endParaRPr sz="2800" b="1" dirty="0">
              <a:solidFill>
                <a:schemeClr val="bg1"/>
              </a:solidFill>
            </a:endParaRPr>
          </a:p>
        </p:txBody>
      </p:sp>
      <p:sp>
        <p:nvSpPr>
          <p:cNvPr id="157" name="Google Shape;157;p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Arial"/>
              <a:buNone/>
            </a:pPr>
            <a:r>
              <a:rPr lang="en" dirty="0"/>
              <a:t>Always, Sometimes, or Never True?</a:t>
            </a:r>
            <a:endParaRPr dirty="0"/>
          </a:p>
        </p:txBody>
      </p:sp>
      <p:pic>
        <p:nvPicPr>
          <p:cNvPr id="159" name="Google Shape;159;p5"/>
          <p:cNvPicPr preferRelativeResize="0">
            <a:picLocks noChangeAspect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427984" y="2003221"/>
            <a:ext cx="2517024" cy="135637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75577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LEARN theme">
  <a:themeElements>
    <a:clrScheme name="LEARN Colors">
      <a:dk1>
        <a:sysClr val="windowText" lastClr="000000"/>
      </a:dk1>
      <a:lt1>
        <a:sysClr val="window" lastClr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LEARN Fonts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EARN Slides Template" id="{59C410D1-3538-4B5B-8113-739484D9CDC4}" vid="{9374FCFC-0A02-4155-AEB0-31819D445A91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3331</TotalTime>
  <Words>536</Words>
  <Application>Microsoft Office PowerPoint</Application>
  <PresentationFormat>On-screen Show (16:9)</PresentationFormat>
  <Paragraphs>59</Paragraphs>
  <Slides>21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Noto Sans Symbols</vt:lpstr>
      <vt:lpstr>Wingdings 2</vt:lpstr>
      <vt:lpstr>1_LEARN theme</vt:lpstr>
      <vt:lpstr>PowerPoint Presentation</vt:lpstr>
      <vt:lpstr>Let It Sink In!</vt:lpstr>
      <vt:lpstr>Essential Question</vt:lpstr>
      <vt:lpstr>Lesson Objectives</vt:lpstr>
      <vt:lpstr>Always, Sometimes, or Never True?</vt:lpstr>
      <vt:lpstr>Always, Sometimes, or Never True?</vt:lpstr>
      <vt:lpstr>Always, Sometimes, or Never True?</vt:lpstr>
      <vt:lpstr>Always, Sometimes, or Never True?</vt:lpstr>
      <vt:lpstr>Always, Sometimes, or Never True?</vt:lpstr>
      <vt:lpstr>Always, Sometimes, or Never True?</vt:lpstr>
      <vt:lpstr>Always, Sometimes, or Never True?</vt:lpstr>
      <vt:lpstr>Always, Sometimes, or Never True?</vt:lpstr>
      <vt:lpstr>Always, Sometimes, or Never True?</vt:lpstr>
      <vt:lpstr>PowerPoint Presentation</vt:lpstr>
      <vt:lpstr>PowerPoint Presentation</vt:lpstr>
      <vt:lpstr>You’re Stressing Me Out Lab</vt:lpstr>
      <vt:lpstr>The Rock Cycle</vt:lpstr>
      <vt:lpstr>PowerPoint Presentation</vt:lpstr>
      <vt:lpstr>PowerPoint Presentation</vt:lpstr>
      <vt:lpstr>Biochemical Cycles</vt:lpstr>
      <vt:lpstr>Gallery Walk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Let It Sink In</dc:title>
  <dc:creator>K20 Center</dc:creator>
  <cp:lastModifiedBy>Lee, Brooke L.</cp:lastModifiedBy>
  <cp:revision>2</cp:revision>
  <dcterms:modified xsi:type="dcterms:W3CDTF">2021-11-24T15:46:25Z</dcterms:modified>
</cp:coreProperties>
</file>