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3"/>
  </p:notesMasterIdLst>
  <p:sldIdLst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E/u1G0JbLwUFXMZJtzKhtv2cP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7" d="100"/>
          <a:sy n="67" d="100"/>
        </p:scale>
        <p:origin x="9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naru@outlook.com" userId="f381d91dd9d90001" providerId="LiveId" clId="{1E6D771B-B6E3-4508-9E3D-C77B33B303B7}"/>
    <pc:docChg chg="custSel modSld">
      <pc:chgData name="jordnaru@outlook.com" userId="f381d91dd9d90001" providerId="LiveId" clId="{1E6D771B-B6E3-4508-9E3D-C77B33B303B7}" dt="2021-07-06T21:11:44.515" v="72" actId="20577"/>
      <pc:docMkLst>
        <pc:docMk/>
      </pc:docMkLst>
      <pc:sldChg chg="modSp mod">
        <pc:chgData name="jordnaru@outlook.com" userId="f381d91dd9d90001" providerId="LiveId" clId="{1E6D771B-B6E3-4508-9E3D-C77B33B303B7}" dt="2021-07-06T21:11:44.515" v="72" actId="20577"/>
        <pc:sldMkLst>
          <pc:docMk/>
          <pc:sldMk cId="0" sldId="257"/>
        </pc:sldMkLst>
        <pc:spChg chg="mod">
          <ac:chgData name="jordnaru@outlook.com" userId="f381d91dd9d90001" providerId="LiveId" clId="{1E6D771B-B6E3-4508-9E3D-C77B33B303B7}" dt="2021-07-06T21:11:44.515" v="72" actId="20577"/>
          <ac:spMkLst>
            <pc:docMk/>
            <pc:sldMk cId="0" sldId="257"/>
            <ac:spMk id="88" creationId="{00000000-0000-0000-0000-000000000000}"/>
          </ac:spMkLst>
        </pc:spChg>
      </pc:sldChg>
      <pc:sldChg chg="modSp mod">
        <pc:chgData name="jordnaru@outlook.com" userId="f381d91dd9d90001" providerId="LiveId" clId="{1E6D771B-B6E3-4508-9E3D-C77B33B303B7}" dt="2021-07-06T21:02:38.465" v="66" actId="20577"/>
        <pc:sldMkLst>
          <pc:docMk/>
          <pc:sldMk cId="0" sldId="262"/>
        </pc:sldMkLst>
        <pc:spChg chg="mod">
          <ac:chgData name="jordnaru@outlook.com" userId="f381d91dd9d90001" providerId="LiveId" clId="{1E6D771B-B6E3-4508-9E3D-C77B33B303B7}" dt="2021-07-06T21:02:38.465" v="66" actId="20577"/>
          <ac:spMkLst>
            <pc:docMk/>
            <pc:sldMk cId="0" sldId="262"/>
            <ac:spMk id="1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Calibri"/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1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68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spcBef>
                <a:spcPts val="480"/>
              </a:spcBef>
              <a:spcAft>
                <a:spcPts val="0"/>
              </a:spcAft>
              <a:buSzPts val="36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spcBef>
                <a:spcPts val="480"/>
              </a:spcBef>
              <a:spcAft>
                <a:spcPts val="0"/>
              </a:spcAft>
              <a:buSzPts val="36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36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6193372" y="1859761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36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4"/>
          </p:nvPr>
        </p:nvSpPr>
        <p:spPr>
          <a:xfrm>
            <a:off x="6193372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766733" y="1905000"/>
            <a:ext cx="6815667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315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609600" y="1905000"/>
            <a:ext cx="4165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1950813" y="20574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dirty="0"/>
              <a:t>No Imitations, Please!</a:t>
            </a:r>
            <a:endParaRPr dirty="0"/>
          </a:p>
        </p:txBody>
      </p:sp>
      <p:sp>
        <p:nvSpPr>
          <p:cNvPr id="88" name="Google Shape;88;p2"/>
          <p:cNvSpPr txBox="1">
            <a:spLocks noGrp="1"/>
          </p:cNvSpPr>
          <p:nvPr>
            <p:ph type="subTitle" idx="1"/>
          </p:nvPr>
        </p:nvSpPr>
        <p:spPr>
          <a:xfrm>
            <a:off x="2054352" y="35333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US"/>
              <a:t>An </a:t>
            </a:r>
            <a:r>
              <a:rPr lang="en-US" dirty="0"/>
              <a:t>I</a:t>
            </a:r>
            <a:r>
              <a:rPr lang="en-US"/>
              <a:t>nterdisciplinary </a:t>
            </a:r>
            <a:r>
              <a:rPr lang="en-US" dirty="0"/>
              <a:t>Lesson on Avoiding Plagiarism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POMS: Point of Most Significance </a:t>
            </a:r>
            <a:endParaRPr dirty="0"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763905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n-US" dirty="0"/>
              <a:t>On your index card, complete this prompt: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lang="en-US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n-US" sz="3600" b="1" dirty="0">
                <a:solidFill>
                  <a:schemeClr val="accent2"/>
                </a:solidFill>
              </a:rPr>
              <a:t>“The most important point I learned today about avoiding plagiarism is …”</a:t>
            </a:r>
            <a:endParaRPr sz="3600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POMS Strategy Card">
            <a:extLst>
              <a:ext uri="{FF2B5EF4-FFF2-40B4-BE49-F238E27FC236}">
                <a16:creationId xmlns:a16="http://schemas.microsoft.com/office/drawing/2014/main" id="{880CFF50-C0A8-44A0-B92E-0E0918FB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8080164" y="1454204"/>
            <a:ext cx="2881110" cy="3733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583719" y="2777591"/>
            <a:ext cx="11208113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84665" lvl="0" indent="0" algn="l" rtl="0">
              <a:spcBef>
                <a:spcPts val="160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What is plagiarism, and how do I avoid it to ensure that my writing is authentic?</a:t>
            </a:r>
            <a:endParaRPr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7788294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 dirty="0"/>
              <a:t>As you arrive, read the statements posted around the room. </a:t>
            </a:r>
            <a:endParaRPr dirty="0"/>
          </a:p>
        </p:txBody>
      </p:sp>
      <p:pic>
        <p:nvPicPr>
          <p:cNvPr id="3" name="Picture 2" descr="Magnetic Statements Strategy Card">
            <a:extLst>
              <a:ext uri="{FF2B5EF4-FFF2-40B4-BE49-F238E27FC236}">
                <a16:creationId xmlns:a16="http://schemas.microsoft.com/office/drawing/2014/main" id="{F4D65A80-9A63-413B-9D67-584A08A3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8157436" y="1274579"/>
            <a:ext cx="2975245" cy="3820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7159995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Choose one of the statements that interests you the most or that you believe in the most to “join.” 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Discuss the statement with your group for three minutes. </a:t>
            </a:r>
            <a:endParaRPr dirty="0"/>
          </a:p>
          <a:p>
            <a:pPr marL="231775" lvl="0" indent="-31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dirty="0"/>
          </a:p>
        </p:txBody>
      </p:sp>
      <p:pic>
        <p:nvPicPr>
          <p:cNvPr id="5" name="Picture 4" descr="Magnetic Statements Strategy Card">
            <a:extLst>
              <a:ext uri="{FF2B5EF4-FFF2-40B4-BE49-F238E27FC236}">
                <a16:creationId xmlns:a16="http://schemas.microsoft.com/office/drawing/2014/main" id="{12DBE705-B0E3-E049-85B5-362D9CB65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8050082" y="1484787"/>
            <a:ext cx="2975245" cy="38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7238533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Now, “join” the statement that repels, confuses, or annoys you the most. 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Discuss with your group for three minutes. </a:t>
            </a:r>
            <a:endParaRPr dirty="0"/>
          </a:p>
          <a:p>
            <a:pPr marL="231775" lvl="0" indent="-31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dirty="0"/>
          </a:p>
        </p:txBody>
      </p:sp>
      <p:pic>
        <p:nvPicPr>
          <p:cNvPr id="5" name="Picture 4" descr="Magnetic Statements Strategy Card">
            <a:extLst>
              <a:ext uri="{FF2B5EF4-FFF2-40B4-BE49-F238E27FC236}">
                <a16:creationId xmlns:a16="http://schemas.microsoft.com/office/drawing/2014/main" id="{1EBF347F-22B5-5449-8668-9E0ECC901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8128619" y="1316621"/>
            <a:ext cx="2975245" cy="38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Used to Think…</a:t>
            </a: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7002921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 dirty="0"/>
              <a:t>On the left side of your chart, write down thoughts, ideas, and words that you know about plagiarism.</a:t>
            </a:r>
            <a:endParaRPr dirty="0"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 dirty="0"/>
              <a:t>Consider the Magnetic Statements as you write.</a:t>
            </a:r>
            <a:endParaRPr dirty="0"/>
          </a:p>
          <a:p>
            <a:pPr marL="231775" lvl="0" indent="-31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dirty="0"/>
          </a:p>
        </p:txBody>
      </p:sp>
      <p:pic>
        <p:nvPicPr>
          <p:cNvPr id="5" name="Picture 4" descr="I Used To Think But Now I Know Strategy Card">
            <a:extLst>
              <a:ext uri="{FF2B5EF4-FFF2-40B4-BE49-F238E27FC236}">
                <a16:creationId xmlns:a16="http://schemas.microsoft.com/office/drawing/2014/main" id="{763A50B2-708E-479F-8660-E898E433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7982454" y="1212024"/>
            <a:ext cx="3054017" cy="3926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First Turn/Last Turn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6004373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Read your assigned article silently. 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As you read, highlight four items that you feel are most important.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Take turns sharing one highlighted item with the group.</a:t>
            </a:r>
            <a:endParaRPr dirty="0"/>
          </a:p>
          <a:p>
            <a:pPr lvl="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Take turns commenting on why you chose the items.</a:t>
            </a:r>
            <a:endParaRPr dirty="0"/>
          </a:p>
          <a:p>
            <a:pPr marL="231775" lvl="0" indent="-31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endParaRPr dirty="0"/>
          </a:p>
        </p:txBody>
      </p:sp>
      <p:pic>
        <p:nvPicPr>
          <p:cNvPr id="5" name="Picture 4" descr="First Turn/Last Turn Strategy Card">
            <a:extLst>
              <a:ext uri="{FF2B5EF4-FFF2-40B4-BE49-F238E27FC236}">
                <a16:creationId xmlns:a16="http://schemas.microsoft.com/office/drawing/2014/main" id="{41879577-1CA5-424A-876C-5C5A6EB72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7763393" y="1228168"/>
            <a:ext cx="2871831" cy="3740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But Now I Know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609599" y="1920085"/>
            <a:ext cx="5993154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/>
              <a:t>Share out what you have learned about plagiarism from the readings.</a:t>
            </a:r>
            <a:endParaRPr dirty="0"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/>
              <a:t>While your classmates are sharing, add notes under the “And Now I Know” heading.</a:t>
            </a:r>
            <a:endParaRPr dirty="0"/>
          </a:p>
        </p:txBody>
      </p:sp>
      <p:pic>
        <p:nvPicPr>
          <p:cNvPr id="3" name="Picture 2" descr="I Used To Think But Now I Know Strategy Card">
            <a:extLst>
              <a:ext uri="{FF2B5EF4-FFF2-40B4-BE49-F238E27FC236}">
                <a16:creationId xmlns:a16="http://schemas.microsoft.com/office/drawing/2014/main" id="{F032F42A-3CFC-4BAF-B2BD-5DF53F0C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7893792" y="1196346"/>
            <a:ext cx="2980284" cy="3831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Collaborative Word Clouds</a:t>
            </a:r>
            <a:endParaRPr/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68580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/>
              <a:t>Write down as many single words or short phrases that you can think of relating to what you learned about plagiarism and how to avoid it.</a:t>
            </a:r>
            <a:endParaRPr dirty="0"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dirty="0"/>
              <a:t>In small groups, select the best words from your brainstorms, and use them to create a colorful word cloud on the butcher paper provided.</a:t>
            </a:r>
            <a:endParaRPr dirty="0"/>
          </a:p>
        </p:txBody>
      </p:sp>
      <p:pic>
        <p:nvPicPr>
          <p:cNvPr id="3" name="Picture 2" descr="Collaborative Word Clouds Strategy Card">
            <a:extLst>
              <a:ext uri="{FF2B5EF4-FFF2-40B4-BE49-F238E27FC236}">
                <a16:creationId xmlns:a16="http://schemas.microsoft.com/office/drawing/2014/main" id="{F632956E-F5C0-4337-B6AF-84978264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7857652" y="1192716"/>
            <a:ext cx="2963811" cy="3842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305</Words>
  <Application>Microsoft Office PowerPoint</Application>
  <PresentationFormat>Widescreen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Constantia</vt:lpstr>
      <vt:lpstr>Noto Sans Symbols</vt:lpstr>
      <vt:lpstr>Calibri</vt:lpstr>
      <vt:lpstr>Arial</vt:lpstr>
      <vt:lpstr>Georgia</vt:lpstr>
      <vt:lpstr>Presentation Template</vt:lpstr>
      <vt:lpstr>Presentation Template</vt:lpstr>
      <vt:lpstr>No Imitations, Please!</vt:lpstr>
      <vt:lpstr>Essential Question</vt:lpstr>
      <vt:lpstr>Magnetic Statements</vt:lpstr>
      <vt:lpstr>Magnetic Statements</vt:lpstr>
      <vt:lpstr>Magnetic Statements</vt:lpstr>
      <vt:lpstr>I Used to Think…</vt:lpstr>
      <vt:lpstr>First Turn/Last Turn</vt:lpstr>
      <vt:lpstr>But Now I Know</vt:lpstr>
      <vt:lpstr>Collaborative Word Clouds</vt:lpstr>
      <vt:lpstr>POMS: Point of Most Significance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Imitations, Please!</dc:title>
  <dc:creator>K20 Center</dc:creator>
  <cp:lastModifiedBy>jordnaru@outlook.com</cp:lastModifiedBy>
  <cp:revision>9</cp:revision>
  <dcterms:created xsi:type="dcterms:W3CDTF">2020-07-02T16:51:35Z</dcterms:created>
  <dcterms:modified xsi:type="dcterms:W3CDTF">2021-07-06T21:11:57Z</dcterms:modified>
</cp:coreProperties>
</file>