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7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i/cQo5vdb/dNkUHX4co+Q2jt7Q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08" y="426"/>
      </p:cViewPr>
      <p:guideLst/>
    </p:cSldViewPr>
  </p:slideViewPr>
  <p:notesTextViewPr>
    <p:cViewPr>
      <p:scale>
        <a:sx n="1" d="1"/>
        <a:sy n="1" d="1"/>
      </p:scale>
      <p:origin x="0" y="-12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feshareoklahoma.org/educator-resources-lesson-plan-1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feshareoklahoma.org/educator-resources-lesson-plan-1.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feshareoklahoma.org/educator-resources-lesson-plan-1.htm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feshareoklahoma.org/educator-resources-lesson-plan-1.html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feshareoklahoma.org/educator-resources-lesson-plan-1.html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feshareoklahoma.org/educator-resources-lesson-plan-1.html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feshareoklahoma.org/educator-resources-lesson-plan-1.html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feshareoklahoma.org/educator-resources-lesson-plan-1.html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uUsowsM188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k20center.ou.edu/h5p/the-gift-of-life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GHcyBdDJTk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stermywall.com/assets/images/open-graph-default.jpg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e.org/standards/for-educator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--dFKKI9Y0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feshareoklahoma.org/educator-resources-lesson-plan-1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feshareoklahoma.org/educator-resources-lesson-plan-1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d40cebc82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>
                <a:solidFill>
                  <a:srgbClr val="62626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Adapted from: LifeShare. (n.d.). Student Quiz. LifeShare Transplant Donor Services of Oklahoma. </a:t>
            </a:r>
            <a:r>
              <a:rPr lang="en-US" i="1">
                <a:solidFill>
                  <a:srgbClr val="626262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https://www.lifeshareoklahoma.org/educator-resources-lesson-plan-1.html</a:t>
            </a:r>
            <a:r>
              <a:rPr lang="en-US" i="1">
                <a:solidFill>
                  <a:srgbClr val="2929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b="1"/>
          </a:p>
        </p:txBody>
      </p:sp>
      <p:sp>
        <p:nvSpPr>
          <p:cNvPr id="150" name="Google Shape;150;gd40cebc82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40cebc82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>
                <a:solidFill>
                  <a:srgbClr val="62626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Adapted from: LifeShare. (n.d.). Student Quiz. LifeShare Transplant Donor Services of Oklahoma. </a:t>
            </a:r>
            <a:r>
              <a:rPr lang="en-US" i="1">
                <a:solidFill>
                  <a:srgbClr val="626262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https://www.lifeshareoklahoma.org/educator-resources-lesson-plan-1.html</a:t>
            </a:r>
            <a:r>
              <a:rPr lang="en-US" i="1">
                <a:solidFill>
                  <a:srgbClr val="2929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/>
          </a:p>
        </p:txBody>
      </p:sp>
      <p:sp>
        <p:nvSpPr>
          <p:cNvPr id="157" name="Google Shape;157;gd40cebc82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d40cebc82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>
                <a:solidFill>
                  <a:srgbClr val="62626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Adapted from: LifeShare. (n.d.). Student Quiz. LifeShare Transplant Donor Services of Oklahoma. </a:t>
            </a:r>
            <a:r>
              <a:rPr lang="en-US" i="1">
                <a:solidFill>
                  <a:srgbClr val="626262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https://www.lifeshareoklahoma.org/educator-resources-lesson-plan-1.html</a:t>
            </a:r>
            <a:r>
              <a:rPr lang="en-US" i="1">
                <a:solidFill>
                  <a:srgbClr val="2929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b="1"/>
          </a:p>
        </p:txBody>
      </p:sp>
      <p:sp>
        <p:nvSpPr>
          <p:cNvPr id="164" name="Google Shape;164;gd40cebc82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d40cebc82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>
                <a:solidFill>
                  <a:srgbClr val="62626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Adapted from: LifeShare. (n.d.). Student Quiz. LifeShare Transplant Donor Services of Oklahoma. </a:t>
            </a:r>
            <a:r>
              <a:rPr lang="en-US" i="1">
                <a:solidFill>
                  <a:srgbClr val="626262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https://www.lifeshareoklahoma.org/educator-resources-lesson-plan-1.html</a:t>
            </a:r>
            <a:r>
              <a:rPr lang="en-US" i="1">
                <a:solidFill>
                  <a:srgbClr val="2929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/>
          </a:p>
        </p:txBody>
      </p:sp>
      <p:sp>
        <p:nvSpPr>
          <p:cNvPr id="171" name="Google Shape;171;gd40cebc82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cebc82a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>
                <a:solidFill>
                  <a:srgbClr val="62626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Adapted from: LifeShare. (n.d.). Student Quiz. LifeShare Transplant Donor Services of Oklahoma. </a:t>
            </a:r>
            <a:r>
              <a:rPr lang="en-US" i="1">
                <a:solidFill>
                  <a:srgbClr val="626262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https://www.lifeshareoklahoma.org/educator-resources-lesson-plan-1.html</a:t>
            </a:r>
            <a:r>
              <a:rPr lang="en-US" i="1">
                <a:solidFill>
                  <a:srgbClr val="2929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/>
          </a:p>
        </p:txBody>
      </p:sp>
      <p:sp>
        <p:nvSpPr>
          <p:cNvPr id="178" name="Google Shape;178;gd40cebc82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d40cebc82a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>
                <a:solidFill>
                  <a:srgbClr val="62626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Adapted from: LifeShare. (n.d.). Student Quiz. LifeShare Transplant Donor Services of Oklahoma. </a:t>
            </a:r>
            <a:r>
              <a:rPr lang="en-US" i="1">
                <a:solidFill>
                  <a:srgbClr val="626262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https://www.lifeshareoklahoma.org/educator-resources-lesson-plan-1.html</a:t>
            </a:r>
            <a:r>
              <a:rPr lang="en-US" i="1">
                <a:solidFill>
                  <a:srgbClr val="2929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/>
          </a:p>
        </p:txBody>
      </p:sp>
      <p:sp>
        <p:nvSpPr>
          <p:cNvPr id="185" name="Google Shape;185;gd40cebc82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d40cebc82a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>
                <a:solidFill>
                  <a:srgbClr val="62626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Adapted from: LifeShare. (n.d.). Student Quiz. LifeShare Transplant Donor Services of Oklahoma. </a:t>
            </a:r>
            <a:r>
              <a:rPr lang="en-US" i="1">
                <a:solidFill>
                  <a:srgbClr val="626262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https://www.lifeshareoklahoma.org/educator-resources-lesson-plan-1.html</a:t>
            </a:r>
            <a:r>
              <a:rPr lang="en-US" i="1">
                <a:solidFill>
                  <a:srgbClr val="2929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/>
          </a:p>
        </p:txBody>
      </p:sp>
      <p:sp>
        <p:nvSpPr>
          <p:cNvPr id="192" name="Google Shape;192;gd40cebc82a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d40cebc82a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 dirty="0">
                <a:solidFill>
                  <a:srgbClr val="62626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Adapted from: </a:t>
            </a:r>
            <a:r>
              <a:rPr lang="en-US" i="1" dirty="0" err="1">
                <a:solidFill>
                  <a:srgbClr val="62626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LifeShare</a:t>
            </a:r>
            <a:r>
              <a:rPr lang="en-US" i="1" dirty="0">
                <a:solidFill>
                  <a:srgbClr val="62626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 (n.d.). Student Quiz. </a:t>
            </a:r>
            <a:r>
              <a:rPr lang="en-US" i="1" dirty="0" err="1">
                <a:solidFill>
                  <a:srgbClr val="62626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LifeShare</a:t>
            </a:r>
            <a:r>
              <a:rPr lang="en-US" i="1" dirty="0">
                <a:solidFill>
                  <a:srgbClr val="62626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Transplant Donor Services of Oklahoma. </a:t>
            </a:r>
            <a:r>
              <a:rPr lang="en-US" i="1" dirty="0">
                <a:solidFill>
                  <a:srgbClr val="626262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https://www.lifeshareoklahoma.org/educator-resources-lesson-plan-1.html</a:t>
            </a:r>
            <a:r>
              <a:rPr lang="en-US" i="1" dirty="0">
                <a:solidFill>
                  <a:srgbClr val="2929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dirty="0"/>
          </a:p>
        </p:txBody>
      </p:sp>
      <p:sp>
        <p:nvSpPr>
          <p:cNvPr id="199" name="Google Shape;199;gd40cebc82a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dca7f62d1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06" name="Google Shape;206;gdca7f62d1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28600" indent="0">
              <a:buFont typeface="Arial" panose="020B0604020202020204" pitchFamily="34" charset="0"/>
              <a:buNone/>
            </a:pPr>
            <a:r>
              <a:rPr lang="en-US" sz="1400" dirty="0"/>
              <a:t>K20 Center. (2021, June). A Match Made in DNA [video]. </a:t>
            </a:r>
            <a:r>
              <a:rPr lang="en-US" sz="1400" i="1" dirty="0"/>
              <a:t>YouTube</a:t>
            </a:r>
            <a:r>
              <a:rPr lang="en-US" sz="1400" dirty="0"/>
              <a:t>. </a:t>
            </a:r>
            <a:r>
              <a:rPr lang="en-US" sz="1400" dirty="0">
                <a:hlinkClick r:id="rId3"/>
              </a:rPr>
              <a:t>https://youtu.be/vuUsowsM188</a:t>
            </a:r>
            <a:endParaRPr lang="en-US" sz="1400" dirty="0"/>
          </a:p>
          <a:p>
            <a:pPr marL="0" marR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The Gift of Life - The Blood Connection. </a:t>
            </a:r>
            <a:r>
              <a:rPr lang="en-US" i="1" dirty="0"/>
              <a:t>The K20 Center</a:t>
            </a:r>
            <a:r>
              <a:rPr lang="en-US" dirty="0"/>
              <a:t>. </a:t>
            </a:r>
            <a:r>
              <a:rPr lang="en-US" dirty="0">
                <a:hlinkClick r:id="rId3"/>
              </a:rPr>
              <a:t>https://k20center.ou.edu/h5p/the-gift-of-life/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7620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1400" dirty="0"/>
              <a:t>K20 Center. (2021, November). K20 ICAP - </a:t>
            </a:r>
            <a:r>
              <a:rPr lang="en-US" sz="1400" dirty="0" err="1"/>
              <a:t>LifeShare</a:t>
            </a:r>
            <a:r>
              <a:rPr lang="en-US" sz="1400" dirty="0"/>
              <a:t> of Oklahoma [video]. </a:t>
            </a:r>
            <a:r>
              <a:rPr lang="en-US" sz="1400" i="1" dirty="0"/>
              <a:t>YouTube</a:t>
            </a:r>
            <a:r>
              <a:rPr lang="en-US" sz="1400" dirty="0"/>
              <a:t>. </a:t>
            </a:r>
            <a:r>
              <a:rPr lang="en-US" sz="1400" dirty="0">
                <a:hlinkClick r:id="rId3"/>
              </a:rPr>
              <a:t>https://youtu.be/MGHcyBdDJTk</a:t>
            </a:r>
            <a:endParaRPr lang="en-US" sz="1400" dirty="0"/>
          </a:p>
          <a:p>
            <a:pPr marL="0" marR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 err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PosterMyWall</a:t>
            </a:r>
            <a:r>
              <a:rPr lang="en-US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. (n.d.). </a:t>
            </a:r>
            <a:r>
              <a:rPr lang="en-US" i="1" dirty="0" err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PosterMYWall</a:t>
            </a:r>
            <a:r>
              <a:rPr lang="en-US" i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graphic</a:t>
            </a:r>
            <a:r>
              <a:rPr lang="en-US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. [Image]. 250 Mills LLC. </a:t>
            </a:r>
            <a:r>
              <a:rPr lang="en-US" u="sng" dirty="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https://www.postermywall.com/assets/images/open-graph-default.jpg</a:t>
            </a:r>
            <a:r>
              <a:rPr lang="en-US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dirty="0"/>
          </a:p>
        </p:txBody>
      </p:sp>
      <p:sp>
        <p:nvSpPr>
          <p:cNvPr id="234" name="Google Shape;2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ISTE Standards for Educators. (2017). International Society for Technology in Education. Retrieved from </a:t>
            </a:r>
            <a:r>
              <a:rPr lang="en-US" sz="10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https://www.iste.org/standards/for-educators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7620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1400" dirty="0"/>
              <a:t>K20 Center. (2021, November). My Little Kidney [video]. </a:t>
            </a:r>
            <a:r>
              <a:rPr lang="en-US" sz="1400" i="1" dirty="0"/>
              <a:t>YouTube</a:t>
            </a:r>
            <a:r>
              <a:rPr lang="en-US" sz="1400" dirty="0"/>
              <a:t>. </a:t>
            </a:r>
            <a:r>
              <a:rPr lang="en-US" sz="1400" dirty="0">
                <a:hlinkClick r:id="rId3"/>
              </a:rPr>
              <a:t>https://youtu.be/I--dFKKI9Y0</a:t>
            </a:r>
            <a:endParaRPr lang="en-US" sz="1400" dirty="0"/>
          </a:p>
          <a:p>
            <a:pPr marL="0" marR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d40cebc82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d40cebc8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d644082990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i="1">
                <a:solidFill>
                  <a:srgbClr val="62626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Adapted from: LifeShare. (n.d.). Student Quiz. LifeShare Transplant Donor Services of Oklahoma. </a:t>
            </a:r>
            <a:r>
              <a:rPr lang="en-US" i="1">
                <a:solidFill>
                  <a:srgbClr val="626262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https://www.lifeshareoklahoma.org/educator-resources-lesson-plan-1.html</a:t>
            </a:r>
            <a:r>
              <a:rPr lang="en-US" i="1">
                <a:solidFill>
                  <a:srgbClr val="2929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/>
          </a:p>
        </p:txBody>
      </p:sp>
      <p:sp>
        <p:nvSpPr>
          <p:cNvPr id="136" name="Google Shape;136;gd644082990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d40cebc82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>
                <a:solidFill>
                  <a:srgbClr val="62626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Adapted from: LifeShare. (n.d.). Student Quiz. LifeShare Transplant Donor Services of Oklahoma. </a:t>
            </a:r>
            <a:r>
              <a:rPr lang="en-US" i="1">
                <a:solidFill>
                  <a:srgbClr val="626262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https://www.lifeshareoklahoma.org/educator-resources-lesson-plan-1.html</a:t>
            </a:r>
            <a:r>
              <a:rPr lang="en-US" i="1">
                <a:solidFill>
                  <a:srgbClr val="2929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/>
          </a:p>
        </p:txBody>
      </p:sp>
      <p:sp>
        <p:nvSpPr>
          <p:cNvPr id="143" name="Google Shape;143;gd40cebc82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1" name="Google Shape;5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7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4" name="Google Shape;64;p29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71" name="Google Shape;71;p30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7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4" name="Google Shape;14;p20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0" name="Google Shape;9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3" name="Google Shape;2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4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5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uUsowsM188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k20center.ou.edu/h5p/the-gift-of-life/#h5pbookid=48&amp;section=top&amp;chapter=h5p-interactive-book-chapter-98ee47de-499e-452c-96f5-9cd26dbbf136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k20center.ou.edu/blog/the-gift-of-life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GHcyBdDJTk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--dFKKI9Y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d40cebc82a_0_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True or False Statement</a:t>
            </a:r>
            <a:endParaRPr/>
          </a:p>
        </p:txBody>
      </p:sp>
      <p:sp>
        <p:nvSpPr>
          <p:cNvPr id="153" name="Google Shape;153;gd40cebc82a_0_12"/>
          <p:cNvSpPr txBox="1">
            <a:spLocks noGrp="1"/>
          </p:cNvSpPr>
          <p:nvPr>
            <p:ph type="body" idx="1"/>
          </p:nvPr>
        </p:nvSpPr>
        <p:spPr>
          <a:xfrm>
            <a:off x="605182" y="1305059"/>
            <a:ext cx="48726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400" dirty="0"/>
              <a:t>Anyone can sign up as an organ, eye, and tissue donor, regardless of medical history or age.</a:t>
            </a:r>
            <a:endParaRPr dirty="0"/>
          </a:p>
        </p:txBody>
      </p:sp>
      <p:pic>
        <p:nvPicPr>
          <p:cNvPr id="154" name="Google Shape;154;gd40cebc82a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7775" y="1666875"/>
            <a:ext cx="1809750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d40cebc82a_0_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True or False Statement</a:t>
            </a:r>
            <a:endParaRPr/>
          </a:p>
        </p:txBody>
      </p:sp>
      <p:sp>
        <p:nvSpPr>
          <p:cNvPr id="160" name="Google Shape;160;gd40cebc82a_0_18"/>
          <p:cNvSpPr txBox="1">
            <a:spLocks noGrp="1"/>
          </p:cNvSpPr>
          <p:nvPr>
            <p:ph type="body" idx="1"/>
          </p:nvPr>
        </p:nvSpPr>
        <p:spPr>
          <a:xfrm>
            <a:off x="605182" y="1305059"/>
            <a:ext cx="48726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000" dirty="0"/>
              <a:t>One organ donor can save up to eight lives, and one tissue donor can enhance the lives of up to 75 people.</a:t>
            </a:r>
            <a:endParaRPr sz="4000" dirty="0"/>
          </a:p>
        </p:txBody>
      </p:sp>
      <p:pic>
        <p:nvPicPr>
          <p:cNvPr id="161" name="Google Shape;161;gd40cebc82a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7775" y="1666875"/>
            <a:ext cx="1809750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40cebc82a_0_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True or False Statement</a:t>
            </a:r>
            <a:endParaRPr/>
          </a:p>
        </p:txBody>
      </p:sp>
      <p:sp>
        <p:nvSpPr>
          <p:cNvPr id="167" name="Google Shape;167;gd40cebc82a_0_24"/>
          <p:cNvSpPr txBox="1">
            <a:spLocks noGrp="1"/>
          </p:cNvSpPr>
          <p:nvPr>
            <p:ph type="body" idx="1"/>
          </p:nvPr>
        </p:nvSpPr>
        <p:spPr>
          <a:xfrm>
            <a:off x="605182" y="1305059"/>
            <a:ext cx="48726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400"/>
              <a:t>Most major religions do not permit organ, eye, and tissue donation. </a:t>
            </a:r>
            <a:endParaRPr/>
          </a:p>
        </p:txBody>
      </p:sp>
      <p:pic>
        <p:nvPicPr>
          <p:cNvPr id="168" name="Google Shape;168;gd40cebc82a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7775" y="1666875"/>
            <a:ext cx="1809750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d40cebc82a_0_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True or False Statement</a:t>
            </a:r>
            <a:endParaRPr/>
          </a:p>
        </p:txBody>
      </p:sp>
      <p:sp>
        <p:nvSpPr>
          <p:cNvPr id="174" name="Google Shape;174;gd40cebc82a_0_30"/>
          <p:cNvSpPr txBox="1">
            <a:spLocks noGrp="1"/>
          </p:cNvSpPr>
          <p:nvPr>
            <p:ph type="body" idx="1"/>
          </p:nvPr>
        </p:nvSpPr>
        <p:spPr>
          <a:xfrm>
            <a:off x="605182" y="1305059"/>
            <a:ext cx="48726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400"/>
              <a:t>When you are admitted to the hospital, the number one priority is to save your life.  </a:t>
            </a:r>
            <a:endParaRPr/>
          </a:p>
        </p:txBody>
      </p:sp>
      <p:pic>
        <p:nvPicPr>
          <p:cNvPr id="175" name="Google Shape;175;gd40cebc82a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7775" y="1666875"/>
            <a:ext cx="1809750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40cebc82a_0_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True or False Statement</a:t>
            </a:r>
            <a:endParaRPr/>
          </a:p>
        </p:txBody>
      </p:sp>
      <p:sp>
        <p:nvSpPr>
          <p:cNvPr id="181" name="Google Shape;181;gd40cebc82a_0_36"/>
          <p:cNvSpPr txBox="1">
            <a:spLocks noGrp="1"/>
          </p:cNvSpPr>
          <p:nvPr>
            <p:ph type="body" idx="1"/>
          </p:nvPr>
        </p:nvSpPr>
        <p:spPr>
          <a:xfrm>
            <a:off x="605182" y="1305059"/>
            <a:ext cx="48726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400"/>
              <a:t>Celebrities and wealthy people on the waiting list receive priority for receiving an organ.  </a:t>
            </a:r>
            <a:endParaRPr/>
          </a:p>
        </p:txBody>
      </p:sp>
      <p:pic>
        <p:nvPicPr>
          <p:cNvPr id="182" name="Google Shape;182;gd40cebc82a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7775" y="1666875"/>
            <a:ext cx="1809750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d40cebc82a_0_4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True or False Statement</a:t>
            </a:r>
            <a:endParaRPr/>
          </a:p>
        </p:txBody>
      </p:sp>
      <p:sp>
        <p:nvSpPr>
          <p:cNvPr id="188" name="Google Shape;188;gd40cebc82a_0_42"/>
          <p:cNvSpPr txBox="1">
            <a:spLocks noGrp="1"/>
          </p:cNvSpPr>
          <p:nvPr>
            <p:ph type="body" idx="1"/>
          </p:nvPr>
        </p:nvSpPr>
        <p:spPr>
          <a:xfrm>
            <a:off x="605182" y="1305059"/>
            <a:ext cx="48726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400"/>
              <a:t>It is against federal law to sell organs, eyes, and tissues.   </a:t>
            </a:r>
            <a:endParaRPr/>
          </a:p>
        </p:txBody>
      </p:sp>
      <p:pic>
        <p:nvPicPr>
          <p:cNvPr id="189" name="Google Shape;189;gd40cebc82a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7775" y="1666875"/>
            <a:ext cx="1809750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d40cebc82a_0_4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True or False Statement</a:t>
            </a:r>
            <a:endParaRPr/>
          </a:p>
        </p:txBody>
      </p:sp>
      <p:sp>
        <p:nvSpPr>
          <p:cNvPr id="195" name="Google Shape;195;gd40cebc82a_0_48"/>
          <p:cNvSpPr txBox="1">
            <a:spLocks noGrp="1"/>
          </p:cNvSpPr>
          <p:nvPr>
            <p:ph type="body" idx="1"/>
          </p:nvPr>
        </p:nvSpPr>
        <p:spPr>
          <a:xfrm>
            <a:off x="605182" y="1305059"/>
            <a:ext cx="48726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400"/>
              <a:t>The donor family must pay for organ, eye, and tissue donation.   </a:t>
            </a:r>
            <a:endParaRPr/>
          </a:p>
        </p:txBody>
      </p:sp>
      <p:pic>
        <p:nvPicPr>
          <p:cNvPr id="196" name="Google Shape;196;gd40cebc82a_0_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7775" y="1666875"/>
            <a:ext cx="1809750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d40cebc82a_0_5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True or False Statement</a:t>
            </a:r>
            <a:endParaRPr/>
          </a:p>
        </p:txBody>
      </p:sp>
      <p:sp>
        <p:nvSpPr>
          <p:cNvPr id="202" name="Google Shape;202;gd40cebc82a_0_54"/>
          <p:cNvSpPr txBox="1">
            <a:spLocks noGrp="1"/>
          </p:cNvSpPr>
          <p:nvPr>
            <p:ph type="body" idx="1"/>
          </p:nvPr>
        </p:nvSpPr>
        <p:spPr>
          <a:xfrm>
            <a:off x="605182" y="1305059"/>
            <a:ext cx="48726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400"/>
              <a:t>An open casket funeral is possible for organ, eye, and tissue donors.   </a:t>
            </a:r>
            <a:endParaRPr/>
          </a:p>
        </p:txBody>
      </p:sp>
      <p:pic>
        <p:nvPicPr>
          <p:cNvPr id="203" name="Google Shape;203;gd40cebc82a_0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7775" y="1666875"/>
            <a:ext cx="1809750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dca7f62d16_0_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Say Something</a:t>
            </a:r>
            <a:endParaRPr/>
          </a:p>
        </p:txBody>
      </p:sp>
      <p:sp>
        <p:nvSpPr>
          <p:cNvPr id="209" name="Google Shape;209;gdca7f62d16_0_6"/>
          <p:cNvSpPr txBox="1">
            <a:spLocks noGrp="1"/>
          </p:cNvSpPr>
          <p:nvPr>
            <p:ph type="body" idx="1"/>
          </p:nvPr>
        </p:nvSpPr>
        <p:spPr>
          <a:xfrm>
            <a:off x="605182" y="1305059"/>
            <a:ext cx="48726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42418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800" dirty="0"/>
              <a:t>Today we are going to watch a video on blood typing. </a:t>
            </a:r>
            <a:endParaRPr sz="2800" dirty="0"/>
          </a:p>
          <a:p>
            <a:pPr marL="457200" lvl="0" indent="-42418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800" dirty="0"/>
              <a:t>As you watch, we will pause at certain segments of the video to share  something about what we learned. </a:t>
            </a:r>
            <a:endParaRPr sz="1600" dirty="0"/>
          </a:p>
        </p:txBody>
      </p:sp>
      <p:pic>
        <p:nvPicPr>
          <p:cNvPr id="210" name="Google Shape;210;gdca7f62d16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0182" y="1317047"/>
            <a:ext cx="3361417" cy="216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Blood Typing Video</a:t>
            </a:r>
            <a:endParaRPr/>
          </a:p>
        </p:txBody>
      </p:sp>
      <p:sp>
        <p:nvSpPr>
          <p:cNvPr id="216" name="Google Shape;216;p9"/>
          <p:cNvSpPr txBox="1">
            <a:spLocks noGrp="1"/>
          </p:cNvSpPr>
          <p:nvPr>
            <p:ph type="body" idx="1"/>
          </p:nvPr>
        </p:nvSpPr>
        <p:spPr>
          <a:xfrm>
            <a:off x="1673012" y="4191339"/>
            <a:ext cx="57981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000" dirty="0">
                <a:solidFill>
                  <a:schemeClr val="accent4"/>
                </a:solidFill>
              </a:rPr>
              <a:t>While watching this video, answer the questions.</a:t>
            </a:r>
            <a:endParaRPr sz="2000" dirty="0">
              <a:solidFill>
                <a:schemeClr val="accent4"/>
              </a:solidFill>
            </a:endParaRPr>
          </a:p>
        </p:txBody>
      </p:sp>
      <p:pic>
        <p:nvPicPr>
          <p:cNvPr id="217" name="Google Shape;217;p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4772" y="1435773"/>
            <a:ext cx="3554452" cy="1942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The Gift of Life</a:t>
            </a:r>
            <a:endParaRPr/>
          </a:p>
        </p:txBody>
      </p:sp>
      <p:sp>
        <p:nvSpPr>
          <p:cNvPr id="100" name="Google Shape;100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Biology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The Blood Connection</a:t>
            </a:r>
            <a:endParaRPr dirty="0"/>
          </a:p>
        </p:txBody>
      </p:sp>
      <p:sp>
        <p:nvSpPr>
          <p:cNvPr id="223" name="Google Shape;223;p10"/>
          <p:cNvSpPr txBox="1">
            <a:spLocks noGrp="1"/>
          </p:cNvSpPr>
          <p:nvPr>
            <p:ph type="body" idx="1"/>
          </p:nvPr>
        </p:nvSpPr>
        <p:spPr>
          <a:xfrm>
            <a:off x="605182" y="1305059"/>
            <a:ext cx="4872631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400"/>
              <a:t>Answer the questions as you complete the interactive.</a:t>
            </a:r>
            <a:endParaRPr/>
          </a:p>
        </p:txBody>
      </p:sp>
      <p:pic>
        <p:nvPicPr>
          <p:cNvPr id="224" name="Google Shape;224;p10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t="8295" b="8495"/>
          <a:stretch/>
        </p:blipFill>
        <p:spPr>
          <a:xfrm>
            <a:off x="5106700" y="1615687"/>
            <a:ext cx="3447900" cy="191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u="sng" dirty="0" err="1">
                <a:solidFill>
                  <a:schemeClr val="hlink"/>
                </a:solidFill>
                <a:hlinkClick r:id="rId3"/>
              </a:rPr>
              <a:t>LifeShare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 of Oklahoma</a:t>
            </a:r>
            <a:endParaRPr dirty="0"/>
          </a:p>
        </p:txBody>
      </p:sp>
      <p:sp>
        <p:nvSpPr>
          <p:cNvPr id="230" name="Google Shape;230;p11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3953435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000" dirty="0">
                <a:solidFill>
                  <a:schemeClr val="accent4"/>
                </a:solidFill>
              </a:rPr>
              <a:t>While watching this video, complete your </a:t>
            </a:r>
            <a:r>
              <a:rPr lang="en-US" sz="2000" dirty="0" err="1">
                <a:solidFill>
                  <a:schemeClr val="accent4"/>
                </a:solidFill>
              </a:rPr>
              <a:t>LifeShare</a:t>
            </a:r>
            <a:r>
              <a:rPr lang="en-US" sz="2000" dirty="0">
                <a:solidFill>
                  <a:schemeClr val="accent4"/>
                </a:solidFill>
              </a:rPr>
              <a:t> S-I-T handout:</a:t>
            </a:r>
            <a:endParaRPr sz="2000" dirty="0">
              <a:solidFill>
                <a:schemeClr val="accent4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One surprising fact or idea</a:t>
            </a:r>
            <a:endParaRPr sz="2000" dirty="0">
              <a:solidFill>
                <a:schemeClr val="accent4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One interesting fact or idea</a:t>
            </a:r>
            <a:endParaRPr sz="2000" dirty="0">
              <a:solidFill>
                <a:schemeClr val="accent4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One troubling fact or idea</a:t>
            </a:r>
            <a:endParaRPr sz="2000" dirty="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accent4"/>
                </a:solidFill>
              </a:rPr>
              <a:t>After the video, pass your paper clockwise. Add to your peer’s response. Repeat until you’ve added to each of your group member’s papers.</a:t>
            </a:r>
            <a:endParaRPr sz="2000" dirty="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000" dirty="0">
              <a:solidFill>
                <a:schemeClr val="accent4"/>
              </a:solidFill>
            </a:endParaRPr>
          </a:p>
        </p:txBody>
      </p:sp>
      <p:pic>
        <p:nvPicPr>
          <p:cNvPr id="231" name="Google Shape;231;p11" descr="LifeShare of Oklahoma - Home | Facebook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5800" y="1637375"/>
            <a:ext cx="3061000" cy="244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PSA Poster</a:t>
            </a:r>
            <a:endParaRPr/>
          </a:p>
        </p:txBody>
      </p:sp>
      <p:sp>
        <p:nvSpPr>
          <p:cNvPr id="237" name="Google Shape;237;p12"/>
          <p:cNvSpPr txBox="1">
            <a:spLocks noGrp="1"/>
          </p:cNvSpPr>
          <p:nvPr>
            <p:ph type="body" idx="1"/>
          </p:nvPr>
        </p:nvSpPr>
        <p:spPr>
          <a:xfrm>
            <a:off x="605182" y="1305059"/>
            <a:ext cx="4710889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4400" dirty="0"/>
              <a:t>Create a social media flyer to help others learn more organ donation and how t</a:t>
            </a:r>
            <a:r>
              <a:rPr lang="en-US" sz="4500" dirty="0"/>
              <a:t>o be an organ donor.</a:t>
            </a:r>
            <a:endParaRPr dirty="0"/>
          </a:p>
          <a:p>
            <a:pPr marL="231775" lvl="0" indent="-231806" algn="l" rtl="0">
              <a:spcBef>
                <a:spcPts val="562"/>
              </a:spcBef>
              <a:spcAft>
                <a:spcPts val="0"/>
              </a:spcAft>
              <a:buSzPct val="100000"/>
              <a:buChar char="•"/>
            </a:pPr>
            <a:r>
              <a:rPr lang="en-US" sz="4500" dirty="0"/>
              <a:t>Research information about organ donations.</a:t>
            </a:r>
            <a:endParaRPr dirty="0"/>
          </a:p>
          <a:p>
            <a:pPr marL="231775" lvl="0" indent="-231806" algn="l" rtl="0">
              <a:spcBef>
                <a:spcPts val="562"/>
              </a:spcBef>
              <a:spcAft>
                <a:spcPts val="0"/>
              </a:spcAft>
              <a:buSzPct val="100000"/>
              <a:buChar char="•"/>
            </a:pPr>
            <a:r>
              <a:rPr lang="en-US" sz="4500" dirty="0"/>
              <a:t>Include your knowledge of how organ donor matches are determined.</a:t>
            </a:r>
            <a:endParaRPr dirty="0"/>
          </a:p>
        </p:txBody>
      </p:sp>
      <p:pic>
        <p:nvPicPr>
          <p:cNvPr id="238" name="Google Shape;23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4975" y="1823754"/>
            <a:ext cx="3171825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06" name="Google Shape;106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398463" lvl="0" indent="-33147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u="none" strike="noStrike" dirty="0">
                <a:latin typeface="Calibri"/>
                <a:ea typeface="Calibri"/>
                <a:cs typeface="Calibri"/>
                <a:sym typeface="Calibri"/>
              </a:rPr>
              <a:t>What are the benefits and risks of organ donation?</a:t>
            </a:r>
            <a:endParaRPr dirty="0"/>
          </a:p>
          <a:p>
            <a:pPr marL="398463" lvl="0" indent="-33147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How does one determine if two people are a match?</a:t>
            </a:r>
            <a:endParaRPr dirty="0"/>
          </a:p>
          <a:p>
            <a:pPr marL="398463" lvl="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530352" y="2028497"/>
            <a:ext cx="7772400" cy="289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 lnSpcReduction="20000"/>
          </a:bodyPr>
          <a:lstStyle/>
          <a:p>
            <a:pPr marL="398462" lvl="0" indent="-378618" algn="l" rtl="0">
              <a:spcBef>
                <a:spcPts val="350"/>
              </a:spcBef>
              <a:spcAft>
                <a:spcPts val="0"/>
              </a:spcAft>
              <a:buClr>
                <a:schemeClr val="lt1"/>
              </a:buClr>
              <a:buSzPct val="96153"/>
              <a:buFont typeface="Arial"/>
              <a:buChar char="•"/>
            </a:pPr>
            <a:r>
              <a:rPr lang="en-US"/>
              <a:t>We will identify some contributing factors and solutions for organ donations.</a:t>
            </a:r>
            <a:endParaRPr/>
          </a:p>
          <a:p>
            <a:pPr marL="398462" lvl="0" indent="-324643" algn="l" rtl="0">
              <a:spcBef>
                <a:spcPts val="400"/>
              </a:spcBef>
              <a:spcAft>
                <a:spcPts val="0"/>
              </a:spcAft>
              <a:buSzPct val="96153"/>
              <a:buChar char="•"/>
            </a:pPr>
            <a:r>
              <a:rPr lang="en-US"/>
              <a:t>We will determine that parents contribute to their offspring’s makeup by predicting the probability of inherited traits using simple Punnett squares.</a:t>
            </a:r>
            <a:endParaRPr/>
          </a:p>
          <a:p>
            <a:pPr marL="398462" lvl="0" indent="-324643" algn="l" rtl="0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We will build knowledge by actively exploring real-world issues and problems, developing ideas and theories and pursuing answers and solutions (ISTE, 2016).</a:t>
            </a:r>
            <a:endParaRPr sz="2500"/>
          </a:p>
          <a:p>
            <a:pPr marL="398463" lvl="0" indent="-227330" algn="l" rtl="0">
              <a:spcBef>
                <a:spcPts val="364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Preflection</a:t>
            </a:r>
            <a:endParaRPr/>
          </a:p>
        </p:txBody>
      </p:sp>
      <p:sp>
        <p:nvSpPr>
          <p:cNvPr id="118" name="Google Shape;118;p5"/>
          <p:cNvSpPr txBox="1">
            <a:spLocks noGrp="1"/>
          </p:cNvSpPr>
          <p:nvPr>
            <p:ph type="body" idx="1"/>
          </p:nvPr>
        </p:nvSpPr>
        <p:spPr>
          <a:xfrm>
            <a:off x="605182" y="1305059"/>
            <a:ext cx="4872631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400"/>
              <a:t>On a sheet of paper, write for 2 minutes what you know about organ donations.</a:t>
            </a:r>
            <a:endParaRPr/>
          </a:p>
        </p:txBody>
      </p:sp>
      <p:pic>
        <p:nvPicPr>
          <p:cNvPr id="119" name="Google Shape;119;p5" descr="A picture containing text, vector graphics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5837" r="15837"/>
          <a:stretch/>
        </p:blipFill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My Little Kidney</a:t>
            </a:r>
            <a:endParaRPr/>
          </a:p>
        </p:txBody>
      </p:sp>
      <p:sp>
        <p:nvSpPr>
          <p:cNvPr id="125" name="Google Shape;125;p6"/>
          <p:cNvSpPr txBox="1">
            <a:spLocks noGrp="1"/>
          </p:cNvSpPr>
          <p:nvPr>
            <p:ph type="body" idx="1"/>
          </p:nvPr>
        </p:nvSpPr>
        <p:spPr>
          <a:xfrm>
            <a:off x="1673012" y="4191339"/>
            <a:ext cx="57981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000">
                <a:solidFill>
                  <a:schemeClr val="accent4"/>
                </a:solidFill>
              </a:rPr>
              <a:t>While watching this video answer the questions on your handout.</a:t>
            </a:r>
            <a:endParaRPr sz="2000">
              <a:solidFill>
                <a:schemeClr val="accent4"/>
              </a:solidFill>
            </a:endParaRPr>
          </a:p>
        </p:txBody>
      </p:sp>
      <p:pic>
        <p:nvPicPr>
          <p:cNvPr id="126" name="Google Shape;126;p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1960" b="989"/>
          <a:stretch/>
        </p:blipFill>
        <p:spPr>
          <a:xfrm>
            <a:off x="2669250" y="1159900"/>
            <a:ext cx="3949050" cy="303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d40cebc82a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True or False Statement</a:t>
            </a:r>
            <a:endParaRPr/>
          </a:p>
        </p:txBody>
      </p:sp>
      <p:sp>
        <p:nvSpPr>
          <p:cNvPr id="132" name="Google Shape;132;gd40cebc82a_0_0"/>
          <p:cNvSpPr txBox="1">
            <a:spLocks noGrp="1"/>
          </p:cNvSpPr>
          <p:nvPr>
            <p:ph type="body" idx="1"/>
          </p:nvPr>
        </p:nvSpPr>
        <p:spPr>
          <a:xfrm>
            <a:off x="605182" y="1305059"/>
            <a:ext cx="48726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400"/>
              <a:t>Indicate whether the following statements are true or false and explain your reasoning. </a:t>
            </a:r>
            <a:endParaRPr/>
          </a:p>
        </p:txBody>
      </p:sp>
      <p:pic>
        <p:nvPicPr>
          <p:cNvPr id="133" name="Google Shape;133;gd40cebc82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7775" y="1666875"/>
            <a:ext cx="1809750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d644082990_0_5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True or False Statement</a:t>
            </a:r>
            <a:endParaRPr/>
          </a:p>
        </p:txBody>
      </p:sp>
      <p:sp>
        <p:nvSpPr>
          <p:cNvPr id="139" name="Google Shape;139;gd644082990_0_59"/>
          <p:cNvSpPr txBox="1">
            <a:spLocks noGrp="1"/>
          </p:cNvSpPr>
          <p:nvPr>
            <p:ph type="body" idx="1"/>
          </p:nvPr>
        </p:nvSpPr>
        <p:spPr>
          <a:xfrm>
            <a:off x="605182" y="1305059"/>
            <a:ext cx="48726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400"/>
              <a:t>Organs, eyes, and tissues cannot be given to different ethnic groups or the opposite sex. </a:t>
            </a:r>
            <a:endParaRPr/>
          </a:p>
        </p:txBody>
      </p:sp>
      <p:pic>
        <p:nvPicPr>
          <p:cNvPr id="140" name="Google Shape;140;gd644082990_0_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7775" y="1666875"/>
            <a:ext cx="1809750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d40cebc82a_0_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True or False Statement</a:t>
            </a:r>
            <a:endParaRPr/>
          </a:p>
        </p:txBody>
      </p:sp>
      <p:sp>
        <p:nvSpPr>
          <p:cNvPr id="146" name="Google Shape;146;gd40cebc82a_0_6"/>
          <p:cNvSpPr txBox="1">
            <a:spLocks noGrp="1"/>
          </p:cNvSpPr>
          <p:nvPr>
            <p:ph type="body" idx="1"/>
          </p:nvPr>
        </p:nvSpPr>
        <p:spPr>
          <a:xfrm>
            <a:off x="605182" y="1305059"/>
            <a:ext cx="4988794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4400" dirty="0"/>
              <a:t>When I get my Oklahoma driver’s license, I am automatically registered as an organ, eye, and tissue donor.</a:t>
            </a:r>
            <a:endParaRPr dirty="0"/>
          </a:p>
        </p:txBody>
      </p:sp>
      <p:pic>
        <p:nvPicPr>
          <p:cNvPr id="147" name="Google Shape;147;gd40cebc82a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7775" y="1666875"/>
            <a:ext cx="1809750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27595</TotalTime>
  <Words>1000</Words>
  <Application>Microsoft Office PowerPoint</Application>
  <PresentationFormat>On-screen Show (16:9)</PresentationFormat>
  <Paragraphs>69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Times New Roman</vt:lpstr>
      <vt:lpstr>Roboto</vt:lpstr>
      <vt:lpstr>Calibri</vt:lpstr>
      <vt:lpstr>Noto Sans Symbols</vt:lpstr>
      <vt:lpstr>LEARN theme</vt:lpstr>
      <vt:lpstr>LEARN theme</vt:lpstr>
      <vt:lpstr>PowerPoint Presentation</vt:lpstr>
      <vt:lpstr>The Gift of Life</vt:lpstr>
      <vt:lpstr>Essential Question</vt:lpstr>
      <vt:lpstr>Lesson Objectives</vt:lpstr>
      <vt:lpstr>Preflection</vt:lpstr>
      <vt:lpstr>My Little Kidney</vt:lpstr>
      <vt:lpstr>True or False Statement</vt:lpstr>
      <vt:lpstr>True or False Statement</vt:lpstr>
      <vt:lpstr>True or False Statement</vt:lpstr>
      <vt:lpstr>True or False Statement</vt:lpstr>
      <vt:lpstr>True or False Statement</vt:lpstr>
      <vt:lpstr>True or False Statement</vt:lpstr>
      <vt:lpstr>True or False Statement</vt:lpstr>
      <vt:lpstr>True or False Statement</vt:lpstr>
      <vt:lpstr>True or False Statement</vt:lpstr>
      <vt:lpstr>True or False Statement</vt:lpstr>
      <vt:lpstr>True or False Statement</vt:lpstr>
      <vt:lpstr>Say Something</vt:lpstr>
      <vt:lpstr>Blood Typing Video</vt:lpstr>
      <vt:lpstr>The Blood Connection</vt:lpstr>
      <vt:lpstr>LifeShare of Oklahoma</vt:lpstr>
      <vt:lpstr>PSA Poster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K20 Center</cp:lastModifiedBy>
  <cp:revision>9</cp:revision>
  <dcterms:created xsi:type="dcterms:W3CDTF">2021-05-11T02:41:26Z</dcterms:created>
  <dcterms:modified xsi:type="dcterms:W3CDTF">2022-01-31T21:18:42Z</dcterms:modified>
</cp:coreProperties>
</file>