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136C7-4ACA-43FF-8E2D-A713D4444382}" v="14" dt="2021-07-21T18:59:5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rd_of_the_Flies_Island_that_is_Featured_in_the_Story_%22Lord_of_the_Flies%22.jpgon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3858009/Lord-of-The-Flies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58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oop.com/study-guides/literature/lord-of-the-flies/analysisoo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8337ba97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c8337ba97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83342a3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783342a3a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Emperor </a:t>
            </a:r>
            <a:r>
              <a:rPr lang="en-US" dirty="0" err="1"/>
              <a:t>Deathsaur</a:t>
            </a:r>
            <a:r>
              <a:rPr lang="en-US" dirty="0"/>
              <a:t>. (2014) Lord of the Flies island. [Digital image] Wikimedia. . </a:t>
            </a:r>
            <a:r>
              <a:rPr lang="en-US" dirty="0">
                <a:hlinkClick r:id="rId3"/>
              </a:rPr>
              <a:t>https://commons.wikimedia.org/wiki/File:Lord_of_the_Flies_Island_that_is_Featured_in_the_Story_%22Lord_of_the_Flies%22.jpgons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83342a3a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783342a3a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Gabriel, S. (n.d.) Lord of the flies. [Digital Image]. </a:t>
            </a:r>
            <a:r>
              <a:rPr lang="en-US" dirty="0" err="1"/>
              <a:t>ArtStation</a:t>
            </a:r>
            <a:r>
              <a:rPr lang="en-US" dirty="0"/>
              <a:t>. https://www.pinterest.com.mx/pin/299278337739256207/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9f03aa9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9f03aa9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Library as Incubator Project. (2015). Banned books trading cards. [Digital image]. Chapel Hill Public Library. http://www.libraryasincubatorproject.org/?p=17307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https://learn.k20center.ou.edu/strategy/1586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f03aa9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f03aa9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f03aa9c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f03aa9c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f03aa9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f03aa9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f03aa9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f03aa9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9f03aa9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9f03aa9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9f03aa9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9f03aa9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f03aa9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f03aa9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f03aa9c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9f03aa9c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f03aa9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f03aa9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337ba97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337ba97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8337ba97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8337ba97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783342a3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https://learn.k20center.ou.edu/strategy/52</a:t>
            </a:r>
            <a:endParaRPr dirty="0"/>
          </a:p>
        </p:txBody>
      </p:sp>
      <p:sp>
        <p:nvSpPr>
          <p:cNvPr id="105" name="Google Shape;105;gd783342a3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83342a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83342a3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83342a3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83342a3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83342a3a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83342a3a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Cassaro</a:t>
            </a:r>
            <a:r>
              <a:rPr lang="en-US" dirty="0"/>
              <a:t>, A. (2012). Man-made monsters. [Digital image]. </a:t>
            </a:r>
            <a:r>
              <a:rPr lang="en-US" dirty="0" err="1"/>
              <a:t>Behance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https://www.behance.net/gallery/13858009/Lord-of-The-Fliesce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hlinkClick r:id="rId4"/>
              </a:rPr>
              <a:t>https://learn.k20center.ou.edu/strategy/1585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f03aa9c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f03aa9c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Shmoop</a:t>
            </a:r>
            <a:r>
              <a:rPr lang="en-US" dirty="0"/>
              <a:t>. </a:t>
            </a:r>
            <a:r>
              <a:rPr lang="en-US" i="1" dirty="0"/>
              <a:t>Piggy’s glasses</a:t>
            </a:r>
            <a:r>
              <a:rPr lang="en-US" dirty="0"/>
              <a:t>. [Digital image]. </a:t>
            </a:r>
            <a:r>
              <a:rPr lang="en-US" dirty="0">
                <a:hlinkClick r:id="rId3"/>
              </a:rPr>
              <a:t>https://www.shmoop.com/study-guides/literature/lord-of-the-flies/analysisoop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AMW_5yR32m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462206" cy="232632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else would you like or need to learn to understand this person’s perspective better?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4819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Out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7F5CA-6474-483C-8298-6BA629AC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44" y="1132240"/>
            <a:ext cx="3284120" cy="2463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272026" y="1314243"/>
            <a:ext cx="4822216" cy="245488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your exploration of this perspective so far, what do you notice about your own perspective and what it takes to take somebody else’s?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6825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8402A-2BA9-455E-90A3-9F42D2E3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34" y="767757"/>
            <a:ext cx="1845855" cy="3489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31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Discuss the statement.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kind of situation was it made in?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Who made it or would make it?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were people’s intentions and goals?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was at stake?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Brainstorm a list of all the possible points of view for the claim.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Reflect on the statement and decide for each viewpoint: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Would this person think this statement is true?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False?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Uncertain?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Why?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As a group, determine where each character would fall for the statement.</a:t>
            </a:r>
            <a:endParaRPr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3C776-667F-4462-9D7D-A4A98744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60" y="983712"/>
            <a:ext cx="1953086" cy="2768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490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littluns need a babysitter.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8380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the best leader.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348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is the smartest boy on the island.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93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Ralph is the most rational boy on the island.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96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building shelter.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953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finding food sources.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71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exploring the island.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 of the Pack 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Lord of the Flies Unit Lesson 2</a:t>
            </a:r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91" y="312775"/>
            <a:ext cx="3913052" cy="39130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1800000"/>
            </a:camera>
            <a:lightRig rig="threePt" dir="t"/>
          </a:scene3d>
        </p:spPr>
      </p:pic>
      <p:pic>
        <p:nvPicPr>
          <p:cNvPr id="90" name="Google Shape;90;p21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506064" y="2235200"/>
            <a:ext cx="3365909" cy="184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768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does not really know what he is talking about; no one should listen to him.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301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a bully.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 </a:t>
            </a: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" dirty="0"/>
              <a:t>Understand the main characters, Jack and Ralph. 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Examine the text based on multiple character viewpoints.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29398" y="178900"/>
            <a:ext cx="248679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Chain Notes</a:t>
            </a:r>
            <a:endParaRPr b="1" dirty="0"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290384" y="1084304"/>
            <a:ext cx="5690905" cy="402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1800" dirty="0"/>
          </a:p>
          <a:p>
            <a:r>
              <a:rPr lang="en-US" sz="1600" dirty="0"/>
              <a:t>Review the handout with the question at the top: </a:t>
            </a:r>
            <a:r>
              <a:rPr lang="en-US" sz="1600" b="1" u="sng" dirty="0"/>
              <a:t>What makes a good leader? </a:t>
            </a:r>
            <a:endParaRPr lang="en-US" sz="1600" dirty="0"/>
          </a:p>
          <a:p>
            <a:r>
              <a:rPr lang="en-US" sz="1600" dirty="0"/>
              <a:t>When the timer sounds, write as many qualities on the page as you can in 90-seconds in the first line.</a:t>
            </a:r>
          </a:p>
          <a:p>
            <a:r>
              <a:rPr lang="en-US" sz="1600" dirty="0"/>
              <a:t>When the timer goes off a second time, pass the handout to a different person. </a:t>
            </a:r>
          </a:p>
          <a:p>
            <a:r>
              <a:rPr lang="en-US" sz="1600" dirty="0"/>
              <a:t>Read what has been written on the page you’ve been given and write a different response until the timer goes off.</a:t>
            </a:r>
          </a:p>
          <a:p>
            <a:r>
              <a:rPr lang="en-US" sz="1600" dirty="0"/>
              <a:t>Build on, extend, or disagree with the last note written in response.</a:t>
            </a:r>
          </a:p>
          <a:p>
            <a:r>
              <a:rPr lang="en-US" sz="1600" dirty="0"/>
              <a:t>Continue to pass the page around until everyone has made a contribution.</a:t>
            </a:r>
          </a:p>
          <a:p>
            <a:r>
              <a:rPr lang="en-US" sz="1600" dirty="0"/>
              <a:t>Share out and discuss responses.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sz="1800" dirty="0"/>
          </a:p>
        </p:txBody>
      </p:sp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l="29302" r="28663"/>
          <a:stretch/>
        </p:blipFill>
        <p:spPr>
          <a:xfrm rot="2940000">
            <a:off x="6838305" y="279067"/>
            <a:ext cx="1477705" cy="13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 title="K20 9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8538" y="2033765"/>
            <a:ext cx="2328898" cy="189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39994" y="1065806"/>
            <a:ext cx="5497871" cy="381099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sz="1800" dirty="0"/>
              <a:t>Read the handout of excerpts from the novel looking for answers to the following questions.</a:t>
            </a:r>
          </a:p>
          <a:p>
            <a:r>
              <a:rPr lang="en" sz="1800" dirty="0"/>
              <a:t>Focus on Jack and Ralph.</a:t>
            </a:r>
            <a:endParaRPr sz="18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specific leadership characteristics of each chacter?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individual qualities of each character?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character unique?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a good leader?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qualities would not make them good leaders?</a:t>
            </a:r>
          </a:p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800" dirty="0"/>
              <a:t>Use different color highlighters to identify each character: One color for Jack and a different color for Ralph. </a:t>
            </a:r>
            <a:endParaRPr sz="1800"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71946" y="163103"/>
            <a:ext cx="46719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613" y="906372"/>
            <a:ext cx="2731729" cy="284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427705" y="1278808"/>
            <a:ext cx="5020500" cy="21336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leadership qualities do Jack and Ralph have?</a:t>
            </a:r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1" y="307247"/>
            <a:ext cx="35510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Jack v. Ralph </a:t>
            </a:r>
            <a:endParaRPr b="1" dirty="0"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661" y="996976"/>
            <a:ext cx="3361501" cy="31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362155" y="1128078"/>
            <a:ext cx="5137355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Choose one of the following characters: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Jack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Ralph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Piggy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Littluns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Simon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Samneric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78503" y="176151"/>
            <a:ext cx="5530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In, Step Out, 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CD627-69CB-4270-8A01-83304E9B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05" y="1494504"/>
            <a:ext cx="2193442" cy="3008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457200" y="1427930"/>
            <a:ext cx="4455652" cy="228763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what you see and know at this time, what do you think this person might feel, believe, know, or experience?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4498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90C3E-805C-4B8B-8D77-F266B611C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b="1522"/>
          <a:stretch/>
        </p:blipFill>
        <p:spPr>
          <a:xfrm flipH="1">
            <a:off x="5312697" y="1733475"/>
            <a:ext cx="3316122" cy="1271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D8764A-9F5E-4713-BCC0-E8476E76A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D3696-36B7-44F9-B445-1558CE37C1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A5ABE-E1CA-4E1C-B0B8-77045FB4E4E6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966e68ee-ec3c-4f12-bd4f-fedbbec8de0b"/>
    <ds:schemaRef ds:uri="http://schemas.microsoft.com/office/infopath/2007/PartnerControls"/>
    <ds:schemaRef ds:uri="http://schemas.openxmlformats.org/package/2006/metadata/core-properties"/>
    <ds:schemaRef ds:uri="d06b737b-b789-4524-96b5-d3d460658a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813</Words>
  <Application>Microsoft Office PowerPoint</Application>
  <PresentationFormat>On-screen Show (16:9)</PresentationFormat>
  <Paragraphs>82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Noto Sans Symbols</vt:lpstr>
      <vt:lpstr>Wingdings</vt:lpstr>
      <vt:lpstr>Constantia</vt:lpstr>
      <vt:lpstr>LEARN theme</vt:lpstr>
      <vt:lpstr>PowerPoint Presentation</vt:lpstr>
      <vt:lpstr>Leader of the Pack </vt:lpstr>
      <vt:lpstr>Essential Question: </vt:lpstr>
      <vt:lpstr>Lesson Objectives </vt:lpstr>
      <vt:lpstr>Chain Notes</vt:lpstr>
      <vt:lpstr>Categorical Highlighting</vt:lpstr>
      <vt:lpstr>Jack v. Ralph </vt:lpstr>
      <vt:lpstr>Step In, Step Out, Step Back </vt:lpstr>
      <vt:lpstr>Step In </vt:lpstr>
      <vt:lpstr>Step Out </vt:lpstr>
      <vt:lpstr>Step Back 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6</cp:revision>
  <dcterms:modified xsi:type="dcterms:W3CDTF">2021-07-21T20:06:51Z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