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4"/>
    <p:sldMasterId id="2147483679" r:id="rId5"/>
    <p:sldMasterId id="2147483680" r:id="rId6"/>
  </p:sldMasterIdLst>
  <p:notesMasterIdLst>
    <p:notesMasterId r:id="rId2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ndy Hacket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2A08C0-A6DA-4167-938D-6F740BB87D58}" v="8" dt="2021-07-29T14:16:35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16" d="100"/>
          <a:sy n="216" d="100"/>
        </p:scale>
        <p:origin x="128" y="1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6-10T12:46:37.218" idx="1">
    <p:pos x="6000" y="0"/>
    <p:text>Can we add a slide after slide 8 that asks the students to think about TV/Movie/book examples of a person having fear as an underlying feeling, but their actions and words show otherwise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bad13d953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dbad13d953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f0fb91b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f0fb91b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https://learn.k20center.ou.edu/strategy/79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f0fb91b7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f0fb91b7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f0fb91b7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df0fb91b7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YouTube. </a:t>
            </a:r>
            <a:r>
              <a:rPr lang="en-US" i="1" dirty="0"/>
              <a:t>The Big Band Theory. Sheldon pats a bird. S5x9</a:t>
            </a:r>
            <a:r>
              <a:rPr lang="en-US" dirty="0"/>
              <a:t>. [Video]. https://www.youtube.com/watch?v=fTheN1VvHVM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bec56c0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bec56c0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f0fb91b7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df0fb91b7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YouTube. (2011). </a:t>
            </a:r>
            <a:r>
              <a:rPr lang="en-US" i="1" dirty="0"/>
              <a:t>The Big Bang Theory. Come back, Lovey </a:t>
            </a:r>
            <a:r>
              <a:rPr lang="en-US" i="1" dirty="0" err="1"/>
              <a:t>Dovey</a:t>
            </a:r>
            <a:r>
              <a:rPr lang="en-US" i="1" dirty="0"/>
              <a:t>. S5x9</a:t>
            </a:r>
            <a:r>
              <a:rPr lang="en-US" dirty="0"/>
              <a:t>. [Video]. https://www.youtube.com/watch?v=wXXi80gLAmw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f0fb91b7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df0fb91b7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f0fb91b7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df0fb91b7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f0fb91b7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f0fb91b7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bad13d95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dbad13d95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bad13d953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bad13d953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bad13d95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dbad13d95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bad13d95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Mental Floss. (2020). </a:t>
            </a:r>
            <a:r>
              <a:rPr lang="en-US" i="1" dirty="0"/>
              <a:t>22 Cryptids Explained. </a:t>
            </a:r>
            <a:r>
              <a:rPr lang="en-US" dirty="0"/>
              <a:t>[Video]. YouTube. https://www.youtube.com/watch?v=jUZCLOEIkZc</a:t>
            </a:r>
            <a:endParaRPr dirty="0"/>
          </a:p>
        </p:txBody>
      </p:sp>
      <p:sp>
        <p:nvSpPr>
          <p:cNvPr id="156" name="Google Shape;156;gdbad13d95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6b8fc9f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6b8fc9f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Dreamstime</a:t>
            </a:r>
            <a:r>
              <a:rPr lang="en-US" dirty="0"/>
              <a:t>. (n.d.) </a:t>
            </a:r>
            <a:r>
              <a:rPr lang="en-US" i="1" dirty="0"/>
              <a:t>Bigfoot crossing sign</a:t>
            </a:r>
            <a:r>
              <a:rPr lang="en-US" dirty="0"/>
              <a:t>. [Digital image]. https://www.dreamstime.com/stock-photo-big-foot-crossing-sign-warning-sightings-area-image76431365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bad13d953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 Original graphics.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https://learn.k20center.ou.edu/strategy/147u)</a:t>
            </a:r>
            <a:endParaRPr dirty="0"/>
          </a:p>
        </p:txBody>
      </p:sp>
      <p:sp>
        <p:nvSpPr>
          <p:cNvPr id="168" name="Google Shape;168;gdbad13d953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bad13d953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Original graphic.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https://learn.k20center.ou.edu/strategy/192</a:t>
            </a:r>
            <a:endParaRPr dirty="0"/>
          </a:p>
        </p:txBody>
      </p:sp>
      <p:sp>
        <p:nvSpPr>
          <p:cNvPr id="176" name="Google Shape;176;gdbad13d953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bad13d953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bad13d953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YouTube. (2012, Jan. 26). </a:t>
            </a:r>
            <a:r>
              <a:rPr lang="en-US" i="1" dirty="0"/>
              <a:t>The Big Bang Theory. Sheldon Bird on Ledge. S05E09</a:t>
            </a:r>
            <a:r>
              <a:rPr lang="en-US" dirty="0"/>
              <a:t>. [Video]. https://www.youtube.com/watch?v=SKtURlmsnXU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TheN1VvHV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XXi80gLAm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UZCLOEIkZ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KtURlmsnX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>
            <a:spLocks noGrp="1"/>
          </p:cNvSpPr>
          <p:nvPr>
            <p:ph type="title"/>
          </p:nvPr>
        </p:nvSpPr>
        <p:spPr>
          <a:xfrm>
            <a:off x="463081" y="216101"/>
            <a:ext cx="439999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Creating a Storyboard</a:t>
            </a:r>
            <a:endParaRPr b="1" dirty="0"/>
          </a:p>
        </p:txBody>
      </p:sp>
      <p:sp>
        <p:nvSpPr>
          <p:cNvPr id="191" name="Google Shape;191;p43"/>
          <p:cNvSpPr txBox="1">
            <a:spLocks noGrp="1"/>
          </p:cNvSpPr>
          <p:nvPr>
            <p:ph type="body" idx="1"/>
          </p:nvPr>
        </p:nvSpPr>
        <p:spPr>
          <a:xfrm>
            <a:off x="380755" y="1109003"/>
            <a:ext cx="5020500" cy="3383959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Take notes over key information and specific events that happen in the video.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Organize the events into a summary of the story, dividing the summary into parts (panels or frames) in sequential order. </a:t>
            </a:r>
            <a:endParaRPr dirty="0"/>
          </a:p>
        </p:txBody>
      </p:sp>
      <p:pic>
        <p:nvPicPr>
          <p:cNvPr id="192" name="Google Shape;19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4801" y="543936"/>
            <a:ext cx="2943503" cy="287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4"/>
          <p:cNvSpPr txBox="1">
            <a:spLocks noGrp="1"/>
          </p:cNvSpPr>
          <p:nvPr>
            <p:ph type="title" idx="4294967295"/>
          </p:nvPr>
        </p:nvSpPr>
        <p:spPr>
          <a:xfrm>
            <a:off x="476310" y="365247"/>
            <a:ext cx="532321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Sheldon and the Blue Jay (1)</a:t>
            </a:r>
            <a:endParaRPr b="1" dirty="0"/>
          </a:p>
        </p:txBody>
      </p:sp>
      <p:grpSp>
        <p:nvGrpSpPr>
          <p:cNvPr id="198" name="Google Shape;198;p44"/>
          <p:cNvGrpSpPr/>
          <p:nvPr/>
        </p:nvGrpSpPr>
        <p:grpSpPr>
          <a:xfrm>
            <a:off x="3514244" y="1485147"/>
            <a:ext cx="1672646" cy="2813878"/>
            <a:chOff x="506000" y="1496447"/>
            <a:chExt cx="1672646" cy="2837400"/>
          </a:xfrm>
        </p:grpSpPr>
        <p:sp>
          <p:nvSpPr>
            <p:cNvPr id="199" name="Google Shape;199;p44"/>
            <p:cNvSpPr/>
            <p:nvPr/>
          </p:nvSpPr>
          <p:spPr>
            <a:xfrm>
              <a:off x="506000" y="1496447"/>
              <a:ext cx="1639200" cy="2837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4"/>
            <p:cNvSpPr txBox="1"/>
            <p:nvPr/>
          </p:nvSpPr>
          <p:spPr>
            <a:xfrm>
              <a:off x="607246" y="1627582"/>
              <a:ext cx="1571400" cy="2123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Sheldon tries everything to get the Blue Jay to leave.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 pretends to be a cat.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 has Wolowitz build a bird death ray.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44"/>
          <p:cNvGrpSpPr/>
          <p:nvPr/>
        </p:nvGrpSpPr>
        <p:grpSpPr>
          <a:xfrm>
            <a:off x="5955640" y="1461625"/>
            <a:ext cx="1639200" cy="2837400"/>
            <a:chOff x="539900" y="1772825"/>
            <a:chExt cx="1639200" cy="2837400"/>
          </a:xfrm>
        </p:grpSpPr>
        <p:sp>
          <p:nvSpPr>
            <p:cNvPr id="202" name="Google Shape;202;p44"/>
            <p:cNvSpPr/>
            <p:nvPr/>
          </p:nvSpPr>
          <p:spPr>
            <a:xfrm>
              <a:off x="539900" y="1772825"/>
              <a:ext cx="1639200" cy="2837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4"/>
            <p:cNvSpPr txBox="1"/>
            <p:nvPr/>
          </p:nvSpPr>
          <p:spPr>
            <a:xfrm>
              <a:off x="573799" y="1913975"/>
              <a:ext cx="1605301" cy="2339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Dressed like the Mandalorian, Sheldon opens the window and tries to shoo away the bird with a broom. 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bird flies into the open window and sits in Sheldon’s spot.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44"/>
          <p:cNvGrpSpPr/>
          <p:nvPr/>
        </p:nvGrpSpPr>
        <p:grpSpPr>
          <a:xfrm>
            <a:off x="1072848" y="1485147"/>
            <a:ext cx="1639200" cy="2837400"/>
            <a:chOff x="539900" y="1772825"/>
            <a:chExt cx="1639200" cy="2837400"/>
          </a:xfrm>
        </p:grpSpPr>
        <p:sp>
          <p:nvSpPr>
            <p:cNvPr id="205" name="Google Shape;205;p44"/>
            <p:cNvSpPr/>
            <p:nvPr/>
          </p:nvSpPr>
          <p:spPr>
            <a:xfrm>
              <a:off x="539900" y="1772825"/>
              <a:ext cx="1639200" cy="2837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4"/>
            <p:cNvSpPr txBox="1"/>
            <p:nvPr/>
          </p:nvSpPr>
          <p:spPr>
            <a:xfrm>
              <a:off x="607247" y="1902873"/>
              <a:ext cx="1571400" cy="1692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Calibri"/>
                  <a:ea typeface="Calibri"/>
                  <a:cs typeface="Calibri"/>
                  <a:sym typeface="Calibri"/>
                </a:rPr>
                <a:t>Sheldon is afraid of birds.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Blue Jay lands outside of his window.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Blue Jay will not leave. 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5" descr="Sheldon was trying  his best to overcome his fear of birds.. this is so funny!" title="The Big Bang Theory- Sheldon pats a bird S5x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334" y="134330"/>
            <a:ext cx="6657332" cy="487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"/>
          <p:cNvSpPr txBox="1">
            <a:spLocks noGrp="1"/>
          </p:cNvSpPr>
          <p:nvPr>
            <p:ph type="title" idx="4294967295"/>
          </p:nvPr>
        </p:nvSpPr>
        <p:spPr>
          <a:xfrm>
            <a:off x="517474" y="315023"/>
            <a:ext cx="499391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Sheldon and the Blue Jay (2)</a:t>
            </a:r>
            <a:endParaRPr b="1" dirty="0"/>
          </a:p>
        </p:txBody>
      </p:sp>
      <p:grpSp>
        <p:nvGrpSpPr>
          <p:cNvPr id="217" name="Google Shape;217;p46"/>
          <p:cNvGrpSpPr/>
          <p:nvPr/>
        </p:nvGrpSpPr>
        <p:grpSpPr>
          <a:xfrm>
            <a:off x="3650875" y="1761525"/>
            <a:ext cx="1639200" cy="2837400"/>
            <a:chOff x="506000" y="1852210"/>
            <a:chExt cx="1639200" cy="2837400"/>
          </a:xfrm>
        </p:grpSpPr>
        <p:sp>
          <p:nvSpPr>
            <p:cNvPr id="218" name="Google Shape;218;p46"/>
            <p:cNvSpPr/>
            <p:nvPr/>
          </p:nvSpPr>
          <p:spPr>
            <a:xfrm>
              <a:off x="506000" y="1852210"/>
              <a:ext cx="1639200" cy="2837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6"/>
            <p:cNvSpPr txBox="1"/>
            <p:nvPr/>
          </p:nvSpPr>
          <p:spPr>
            <a:xfrm>
              <a:off x="573800" y="2144992"/>
              <a:ext cx="1571400" cy="1908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Bernadette walks over to the Blue Jay.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bird hops onto her arm.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Sheldon asks her to slowly flush it down the toilet.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46"/>
          <p:cNvGrpSpPr/>
          <p:nvPr/>
        </p:nvGrpSpPr>
        <p:grpSpPr>
          <a:xfrm>
            <a:off x="6035025" y="1761525"/>
            <a:ext cx="1639200" cy="2837400"/>
            <a:chOff x="539900" y="1772825"/>
            <a:chExt cx="1639200" cy="2837400"/>
          </a:xfrm>
        </p:grpSpPr>
        <p:sp>
          <p:nvSpPr>
            <p:cNvPr id="221" name="Google Shape;221;p46"/>
            <p:cNvSpPr/>
            <p:nvPr/>
          </p:nvSpPr>
          <p:spPr>
            <a:xfrm>
              <a:off x="539900" y="1772825"/>
              <a:ext cx="1639200" cy="2837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6"/>
            <p:cNvSpPr txBox="1"/>
            <p:nvPr/>
          </p:nvSpPr>
          <p:spPr>
            <a:xfrm>
              <a:off x="607700" y="2076805"/>
              <a:ext cx="1571400" cy="1908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Sheldon gets up the courage to pet the bird.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 insists again that Amy or Bernadette flush the bird down the toilet.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46"/>
          <p:cNvGrpSpPr/>
          <p:nvPr/>
        </p:nvGrpSpPr>
        <p:grpSpPr>
          <a:xfrm>
            <a:off x="1469775" y="1761525"/>
            <a:ext cx="1639200" cy="2837400"/>
            <a:chOff x="539900" y="1772825"/>
            <a:chExt cx="1639200" cy="2837400"/>
          </a:xfrm>
        </p:grpSpPr>
        <p:sp>
          <p:nvSpPr>
            <p:cNvPr id="224" name="Google Shape;224;p46"/>
            <p:cNvSpPr/>
            <p:nvPr/>
          </p:nvSpPr>
          <p:spPr>
            <a:xfrm>
              <a:off x="539900" y="1772825"/>
              <a:ext cx="1639200" cy="2837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6"/>
            <p:cNvSpPr txBox="1"/>
            <p:nvPr/>
          </p:nvSpPr>
          <p:spPr>
            <a:xfrm>
              <a:off x="573800" y="2199597"/>
              <a:ext cx="15714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Sheldon calls Amy and Bernadette to come help.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7" descr="Sheldon was fascinated with birds and he called it &quot;lovey dovey&quot;" title="The Big Bang Theory- Come back Lovey Dovey S5x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6873" y="124039"/>
            <a:ext cx="6710254" cy="4895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8"/>
          <p:cNvSpPr txBox="1">
            <a:spLocks noGrp="1"/>
          </p:cNvSpPr>
          <p:nvPr>
            <p:ph type="title" idx="4294967295"/>
          </p:nvPr>
        </p:nvSpPr>
        <p:spPr>
          <a:xfrm>
            <a:off x="470430" y="269025"/>
            <a:ext cx="571426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Sheldon and the Blue Jay (3)</a:t>
            </a:r>
            <a:endParaRPr b="1" dirty="0"/>
          </a:p>
        </p:txBody>
      </p:sp>
      <p:grpSp>
        <p:nvGrpSpPr>
          <p:cNvPr id="236" name="Google Shape;236;p48"/>
          <p:cNvGrpSpPr/>
          <p:nvPr/>
        </p:nvGrpSpPr>
        <p:grpSpPr>
          <a:xfrm>
            <a:off x="4214113" y="1475968"/>
            <a:ext cx="1639200" cy="3305150"/>
            <a:chOff x="539900" y="1772825"/>
            <a:chExt cx="1639200" cy="2956050"/>
          </a:xfrm>
        </p:grpSpPr>
        <p:sp>
          <p:nvSpPr>
            <p:cNvPr id="237" name="Google Shape;237;p48"/>
            <p:cNvSpPr/>
            <p:nvPr/>
          </p:nvSpPr>
          <p:spPr>
            <a:xfrm>
              <a:off x="539900" y="1772825"/>
              <a:ext cx="1639200" cy="2837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8"/>
            <p:cNvSpPr txBox="1"/>
            <p:nvPr/>
          </p:nvSpPr>
          <p:spPr>
            <a:xfrm>
              <a:off x="573800" y="2058800"/>
              <a:ext cx="1571400" cy="267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Amy offers to bring a cage for the bird.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Sheldon doesn’t want it.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 opens the  window to bring the bird’s nest inside.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Lovey Dovey, the Blue Jay, flies out of the open window.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48"/>
          <p:cNvGrpSpPr/>
          <p:nvPr/>
        </p:nvGrpSpPr>
        <p:grpSpPr>
          <a:xfrm>
            <a:off x="1152557" y="1437754"/>
            <a:ext cx="1576335" cy="3233578"/>
            <a:chOff x="-756902" y="1803784"/>
            <a:chExt cx="1662301" cy="2837400"/>
          </a:xfrm>
        </p:grpSpPr>
        <p:sp>
          <p:nvSpPr>
            <p:cNvPr id="240" name="Google Shape;240;p48"/>
            <p:cNvSpPr/>
            <p:nvPr/>
          </p:nvSpPr>
          <p:spPr>
            <a:xfrm>
              <a:off x="-733801" y="1803784"/>
              <a:ext cx="1639200" cy="2837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8"/>
            <p:cNvSpPr txBox="1"/>
            <p:nvPr/>
          </p:nvSpPr>
          <p:spPr>
            <a:xfrm>
              <a:off x="-756902" y="2166650"/>
              <a:ext cx="1615379" cy="2241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Sheldon allows the bird to sit on his arm.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 offers the bird a beverage.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Sheldon wants a photo with the Blue Jay.  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Sheldon names the bird Lovey Dovey.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9"/>
          <p:cNvSpPr txBox="1">
            <a:spLocks noGrp="1"/>
          </p:cNvSpPr>
          <p:nvPr>
            <p:ph type="body" idx="1"/>
          </p:nvPr>
        </p:nvSpPr>
        <p:spPr>
          <a:xfrm>
            <a:off x="410157" y="1075723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1800" dirty="0"/>
              <a:t>Come up with an example of a character who is afraid, but their actions and words show otherwise.  </a:t>
            </a:r>
            <a:endParaRPr sz="18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1800" dirty="0"/>
              <a:t>Pull your example from one of the following:</a:t>
            </a:r>
            <a:endParaRPr sz="18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Books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Television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Movies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1800" dirty="0"/>
              <a:t>How does this character evolve throughout the story?</a:t>
            </a:r>
            <a:endParaRPr sz="1800" dirty="0"/>
          </a:p>
        </p:txBody>
      </p:sp>
      <p:sp>
        <p:nvSpPr>
          <p:cNvPr id="247" name="Google Shape;247;p49"/>
          <p:cNvSpPr txBox="1">
            <a:spLocks noGrp="1"/>
          </p:cNvSpPr>
          <p:nvPr>
            <p:ph type="title"/>
          </p:nvPr>
        </p:nvSpPr>
        <p:spPr>
          <a:xfrm>
            <a:off x="457200" y="127895"/>
            <a:ext cx="443528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Fear and Feelings</a:t>
            </a:r>
            <a:endParaRPr b="1" dirty="0"/>
          </a:p>
        </p:txBody>
      </p:sp>
      <p:pic>
        <p:nvPicPr>
          <p:cNvPr id="248" name="Google Shape;24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454" y="1136181"/>
            <a:ext cx="2794424" cy="279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0"/>
          <p:cNvSpPr txBox="1">
            <a:spLocks noGrp="1"/>
          </p:cNvSpPr>
          <p:nvPr>
            <p:ph type="title"/>
          </p:nvPr>
        </p:nvSpPr>
        <p:spPr>
          <a:xfrm>
            <a:off x="540994" y="274902"/>
            <a:ext cx="519679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Creating a Storyboard</a:t>
            </a:r>
            <a:endParaRPr b="1" dirty="0"/>
          </a:p>
        </p:txBody>
      </p:sp>
      <p:sp>
        <p:nvSpPr>
          <p:cNvPr id="254" name="Google Shape;254;p50"/>
          <p:cNvSpPr txBox="1">
            <a:spLocks noGrp="1"/>
          </p:cNvSpPr>
          <p:nvPr>
            <p:ph type="body" idx="1"/>
          </p:nvPr>
        </p:nvSpPr>
        <p:spPr>
          <a:xfrm>
            <a:off x="540994" y="1271567"/>
            <a:ext cx="5020500" cy="2600366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 fontScale="92500" lnSpcReduction="20000"/>
          </a:bodyPr>
          <a:lstStyle/>
          <a:p>
            <a:pPr indent="-457200">
              <a:buClr>
                <a:schemeClr val="accent4">
                  <a:lumMod val="75000"/>
                </a:schemeClr>
              </a:buClr>
              <a:buSzPct val="100000"/>
            </a:pPr>
            <a:r>
              <a:rPr lang="en" dirty="0"/>
              <a:t>Compare Sheldon’s evolution in the Blue Jay videos to the boys’ post-hunting evolution described  in Chapter 6.</a:t>
            </a:r>
            <a:endParaRPr dirty="0"/>
          </a:p>
          <a:p>
            <a:pPr lvl="1" indent="-393700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" dirty="0"/>
              <a:t>How have the boys changed thus far in the novel?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Include this information in your very own storyboard.</a:t>
            </a:r>
            <a:endParaRPr dirty="0"/>
          </a:p>
        </p:txBody>
      </p:sp>
      <p:pic>
        <p:nvPicPr>
          <p:cNvPr id="255" name="Google Shape;25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494" y="564358"/>
            <a:ext cx="3361500" cy="338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38FF-4400-4D05-A094-56C8EDDE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23" y="274905"/>
            <a:ext cx="5690743" cy="857400"/>
          </a:xfrm>
        </p:spPr>
        <p:txBody>
          <a:bodyPr/>
          <a:lstStyle/>
          <a:p>
            <a:r>
              <a:rPr lang="en-US" b="1" dirty="0"/>
              <a:t>Storyboarding On Your 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51E1F-F69A-477A-AACC-38B18D61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15" y="1272013"/>
            <a:ext cx="6133696" cy="34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2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dirty="0"/>
              <a:t>Big Scary Animal</a:t>
            </a:r>
            <a:endParaRPr dirty="0"/>
          </a:p>
        </p:txBody>
      </p:sp>
      <p:sp>
        <p:nvSpPr>
          <p:cNvPr id="140" name="Google Shape;140;p3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Lord of the Flies Lesson 5</a:t>
            </a:r>
            <a:endParaRPr/>
          </a:p>
        </p:txBody>
      </p:sp>
      <p:pic>
        <p:nvPicPr>
          <p:cNvPr id="141" name="Google Shape;1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525" y="407013"/>
            <a:ext cx="4329477" cy="4329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Question: </a:t>
            </a:r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How does the author use symbolism to develop characterization and theme?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483844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Lesson Objectives:</a:t>
            </a:r>
            <a:endParaRPr dirty="0"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10000"/>
          </a:bodyPr>
          <a:lstStyle/>
          <a:p>
            <a:pPr marL="545465" indent="-457200">
              <a:spcBef>
                <a:spcPts val="0"/>
              </a:spcBef>
              <a:buSzPct val="100000"/>
            </a:pPr>
            <a:r>
              <a:rPr lang="en" dirty="0"/>
              <a:t>Analyze the difference between the word choice the author uses to show the characters’ thoughts and actions;</a:t>
            </a:r>
            <a:endParaRPr dirty="0"/>
          </a:p>
          <a:p>
            <a:pPr marL="545465" indent="-457200">
              <a:spcBef>
                <a:spcPts val="0"/>
              </a:spcBef>
              <a:buSzPct val="100000"/>
            </a:pPr>
            <a:r>
              <a:rPr lang="en" dirty="0"/>
              <a:t>Compare the evolution of the characters in the story to an outside character.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8" descr="Cryptids, or animals that have been claimed to exist without proof of their existence, span the globe. From world-famous sea beasts like the Loch Ness Monster to more obscure creatures like the Mongolian Death Worm, these stories have popped up over the years in many cultures.&#10;&#10;Why are there so many questionable claims about the existence of apemen around the world? How do stories of cryptids spread and mutate over time? And if you’re a disobedient kid, how do you make sure you don’t get eaten by a rougarou? &#10;&#10;Erin (@erinccmarthy) explains 22 cryptids, from the Pope Lick Monster to chupacabras. &#10;&#10;In case you forgot, The List Show is a trivia-tastic, fact-filled show for curious people. Subscribe here for new Mental Floss episodes every Wednesday: https://www.youtube.com/channel/UCpZ5qUqpW4hW4zdfuBxMSJA?sub_confirmation=1&#10;&#10;Website: http://www.mentalfloss.com &#10;Twitter: http://www.twitter.com/mental_floss &#10;Facebook: https://facebook.com/mentalflossmagazine" title="22 Cryptids Explain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>
            <a:spLocks noGrp="1"/>
          </p:cNvSpPr>
          <p:nvPr>
            <p:ph type="body" idx="1"/>
          </p:nvPr>
        </p:nvSpPr>
        <p:spPr>
          <a:xfrm>
            <a:off x="501303" y="1164647"/>
            <a:ext cx="3994500" cy="2810825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 fontScale="85000" lnSpcReduction="10000"/>
          </a:bodyPr>
          <a:lstStyle/>
          <a:p>
            <a:pPr indent="-457200"/>
            <a:r>
              <a:rPr lang="en" dirty="0"/>
              <a:t>Read article “Oklahoma State Lawmaker Files Bill Calling for Bigfoot Hunting Season.”</a:t>
            </a:r>
          </a:p>
          <a:p>
            <a:pPr indent="-457200"/>
            <a:r>
              <a:rPr lang="en" dirty="0"/>
              <a:t>Answer the following questions:</a:t>
            </a:r>
            <a:endParaRPr dirty="0"/>
          </a:p>
          <a:p>
            <a:pPr lvl="1" indent="-393700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" dirty="0"/>
              <a:t>Are Sasquatch scary?</a:t>
            </a:r>
          </a:p>
          <a:p>
            <a:pPr lvl="1" indent="-393700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" dirty="0"/>
              <a:t>Why do Okies want to hunt them?</a:t>
            </a:r>
            <a:endParaRPr dirty="0"/>
          </a:p>
        </p:txBody>
      </p:sp>
      <p:sp>
        <p:nvSpPr>
          <p:cNvPr id="164" name="Google Shape;164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48820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Is Sasquatch a “beast?”</a:t>
            </a:r>
            <a:endParaRPr b="1" dirty="0"/>
          </a:p>
        </p:txBody>
      </p:sp>
      <p:pic>
        <p:nvPicPr>
          <p:cNvPr id="165" name="Google Shape;1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175" y="1278522"/>
            <a:ext cx="2755540" cy="367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608084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Card Sort: Sasquatch or The Beast </a:t>
            </a:r>
            <a:endParaRPr b="1" dirty="0"/>
          </a:p>
        </p:txBody>
      </p:sp>
      <p:sp>
        <p:nvSpPr>
          <p:cNvPr id="171" name="Google Shape;171;p40"/>
          <p:cNvSpPr txBox="1">
            <a:spLocks noGrp="1"/>
          </p:cNvSpPr>
          <p:nvPr>
            <p:ph type="body" idx="1"/>
          </p:nvPr>
        </p:nvSpPr>
        <p:spPr>
          <a:xfrm>
            <a:off x="257475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Read statements on each card.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Sort the individual cards into two categories based on whether the card describes Sasquatch or the Beast.</a:t>
            </a:r>
            <a:endParaRPr dirty="0"/>
          </a:p>
        </p:txBody>
      </p:sp>
      <p:pic>
        <p:nvPicPr>
          <p:cNvPr id="172" name="Google Shape;1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4126" y="1913262"/>
            <a:ext cx="2404577" cy="240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6462" y="1634526"/>
            <a:ext cx="2890210" cy="296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750015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Categorical Highlighting: Mock Pig Hunt </a:t>
            </a:r>
            <a:endParaRPr b="1" dirty="0"/>
          </a:p>
        </p:txBody>
      </p:sp>
      <p:sp>
        <p:nvSpPr>
          <p:cNvPr id="179" name="Google Shape;179;p41"/>
          <p:cNvSpPr txBox="1">
            <a:spLocks noGrp="1"/>
          </p:cNvSpPr>
          <p:nvPr>
            <p:ph type="body" idx="1"/>
          </p:nvPr>
        </p:nvSpPr>
        <p:spPr>
          <a:xfrm>
            <a:off x="457200" y="1263162"/>
            <a:ext cx="5020500" cy="262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As you read about the Mock Pig Hunt in the Chapter 6 excerpt, highlight the following: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>
                <a:highlight>
                  <a:srgbClr val="FFFF00"/>
                </a:highlight>
              </a:rPr>
              <a:t>Underlying </a:t>
            </a:r>
            <a:r>
              <a:rPr lang="en" b="1" dirty="0">
                <a:highlight>
                  <a:srgbClr val="FFFF00"/>
                </a:highlight>
              </a:rPr>
              <a:t>feelings</a:t>
            </a:r>
            <a:r>
              <a:rPr lang="en" dirty="0">
                <a:highlight>
                  <a:srgbClr val="FFFF00"/>
                </a:highlight>
              </a:rPr>
              <a:t> of the boys;</a:t>
            </a:r>
            <a:endParaRPr dirty="0">
              <a:highlight>
                <a:srgbClr val="FFFF00"/>
              </a:highligh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b="1" dirty="0">
                <a:highlight>
                  <a:srgbClr val="00FFFF"/>
                </a:highlight>
              </a:rPr>
              <a:t>Actions</a:t>
            </a:r>
            <a:r>
              <a:rPr lang="en" dirty="0">
                <a:highlight>
                  <a:srgbClr val="00FFFF"/>
                </a:highlight>
              </a:rPr>
              <a:t> the boys display.</a:t>
            </a:r>
            <a:endParaRPr dirty="0">
              <a:highlight>
                <a:srgbClr val="00FFFF"/>
              </a:highlight>
            </a:endParaRPr>
          </a:p>
        </p:txBody>
      </p:sp>
      <p:pic>
        <p:nvPicPr>
          <p:cNvPr id="180" name="Google Shape;18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700" y="1434797"/>
            <a:ext cx="3361500" cy="33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2" title="The Big Bang Theory S05E09 Sheldon Bird On Ledg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402" y="108788"/>
            <a:ext cx="6577946" cy="488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370828-1C98-43E8-9703-D46D145869D4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d06b737b-b789-4524-96b5-d3d460658ae2"/>
    <ds:schemaRef ds:uri="http://schemas.microsoft.com/office/2006/documentManagement/types"/>
    <ds:schemaRef ds:uri="http://purl.org/dc/dcmitype/"/>
    <ds:schemaRef ds:uri="http://schemas.microsoft.com/office/infopath/2007/PartnerControls"/>
    <ds:schemaRef ds:uri="966e68ee-ec3c-4f12-bd4f-fedbbec8de0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737180-80EE-45DC-8DBA-8DA81203BA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F6FD83-B6B6-4E3C-9E65-2D3C9898FB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747</Words>
  <Application>Microsoft Office PowerPoint</Application>
  <PresentationFormat>On-screen Show (16:9)</PresentationFormat>
  <Paragraphs>69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Noto Sans Symbols</vt:lpstr>
      <vt:lpstr>Wingdings</vt:lpstr>
      <vt:lpstr>Simple Light</vt:lpstr>
      <vt:lpstr>LEARN theme</vt:lpstr>
      <vt:lpstr>LEARN theme</vt:lpstr>
      <vt:lpstr>PowerPoint Presentation</vt:lpstr>
      <vt:lpstr>Big Scary Animal</vt:lpstr>
      <vt:lpstr>Essential Question: </vt:lpstr>
      <vt:lpstr>Lesson Objectives:</vt:lpstr>
      <vt:lpstr>PowerPoint Presentation</vt:lpstr>
      <vt:lpstr>Is Sasquatch a “beast?”</vt:lpstr>
      <vt:lpstr>Card Sort: Sasquatch or The Beast </vt:lpstr>
      <vt:lpstr>Categorical Highlighting: Mock Pig Hunt </vt:lpstr>
      <vt:lpstr>PowerPoint Presentation</vt:lpstr>
      <vt:lpstr>Creating a Storyboard</vt:lpstr>
      <vt:lpstr>Sheldon and the Blue Jay (1)</vt:lpstr>
      <vt:lpstr>PowerPoint Presentation</vt:lpstr>
      <vt:lpstr>Sheldon and the Blue Jay (2)</vt:lpstr>
      <vt:lpstr>PowerPoint Presentation</vt:lpstr>
      <vt:lpstr>Sheldon and the Blue Jay (3)</vt:lpstr>
      <vt:lpstr>Fear and Feelings</vt:lpstr>
      <vt:lpstr>Creating a Storyboard</vt:lpstr>
      <vt:lpstr>Storyboarding On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2</cp:revision>
  <dcterms:modified xsi:type="dcterms:W3CDTF">2021-07-29T14:16:37Z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