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CCBE55-4F09-4C1F-A52F-E9116C37C0BD}">
  <a:tblStyle styleId="{94CCBE55-4F09-4C1F-A52F-E9116C37C0B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/>
    <p:restoredTop sz="94422"/>
  </p:normalViewPr>
  <p:slideViewPr>
    <p:cSldViewPr snapToGrid="0" snapToObjects="1">
      <p:cViewPr varScale="1">
        <p:scale>
          <a:sx n="135" d="100"/>
          <a:sy n="135" d="100"/>
        </p:scale>
        <p:origin x="18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854032bc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854032bc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theilr</a:t>
            </a:r>
            <a:r>
              <a:rPr lang="en-US" dirty="0"/>
              <a:t>. (2011). </a:t>
            </a:r>
            <a:r>
              <a:rPr lang="en-US" i="1" dirty="0"/>
              <a:t>You might be surprised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theilr</a:t>
            </a:r>
            <a:r>
              <a:rPr lang="en-US" dirty="0"/>
              <a:t>/5417612750.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Takemoto, T. (2005). </a:t>
            </a:r>
            <a:r>
              <a:rPr lang="en-US" i="1" dirty="0"/>
              <a:t>Japanese Tea </a:t>
            </a:r>
            <a:r>
              <a:rPr lang="en-US" i="1" dirty="0" err="1"/>
              <a:t>Flavoured</a:t>
            </a:r>
            <a:r>
              <a:rPr lang="en-US" i="1" dirty="0"/>
              <a:t> Ice Cream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nihonbunka</a:t>
            </a:r>
            <a:r>
              <a:rPr lang="en-US" dirty="0"/>
              <a:t>/12849922.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854032bc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854032bc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Orikrin</a:t>
            </a:r>
            <a:r>
              <a:rPr lang="en-US" dirty="0"/>
              <a:t> 1998. (2013). </a:t>
            </a:r>
            <a:r>
              <a:rPr lang="en-US" i="1" dirty="0"/>
              <a:t>Smiles for Article Feed Back </a:t>
            </a:r>
            <a:r>
              <a:rPr lang="en-US" dirty="0"/>
              <a:t>[Clip art].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File:Smilies_for_Article_Feed_Back.png</a:t>
            </a:r>
            <a:endParaRPr lang="en-US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Wills, T. (2007). </a:t>
            </a:r>
            <a:r>
              <a:rPr lang="en-US" i="1" dirty="0"/>
              <a:t>Mauve and yellow flower </a:t>
            </a:r>
            <a:r>
              <a:rPr lang="en-US" dirty="0"/>
              <a:t>[Clip art].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File:Mauve_and_yellow_flower.jpg</a:t>
            </a:r>
            <a:endParaRPr lang="en-US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Gallagher, J. (2017). </a:t>
            </a:r>
            <a:r>
              <a:rPr lang="en-US" i="1" dirty="0"/>
              <a:t>Dead flowers </a:t>
            </a:r>
            <a:r>
              <a:rPr lang="en-US" dirty="0"/>
              <a:t>[Clip art].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File:Dead_flowers</a:t>
            </a:r>
            <a:r>
              <a:rPr lang="en-US" dirty="0"/>
              <a:t>_(38609229501).jpg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854032bc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854032bc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Strong Vs Weak, Life Vs Live - Strong Weak Clipart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[Clip art].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Pinclipart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https://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www.pinclipart.com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pindetail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hhJowo_strong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-vs-weak-life-vs-live-strong-weak/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RecycledStardust</a:t>
            </a:r>
            <a:r>
              <a:rPr lang="en-US" dirty="0"/>
              <a:t>. (2001). </a:t>
            </a:r>
            <a:r>
              <a:rPr lang="en-US" i="1" dirty="0"/>
              <a:t>Love vs. hate </a:t>
            </a:r>
            <a:r>
              <a:rPr lang="en-US" dirty="0"/>
              <a:t>[Clip art].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/wiki/File:Love_vs._</a:t>
            </a:r>
            <a:r>
              <a:rPr lang="en-US" dirty="0" err="1"/>
              <a:t>Hate.jpg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854032bc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854032bc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OnceAndFutureLaura</a:t>
            </a:r>
            <a:r>
              <a:rPr lang="en-US" dirty="0"/>
              <a:t>. (2013). </a:t>
            </a:r>
            <a:r>
              <a:rPr lang="en-US" i="1" dirty="0"/>
              <a:t>Scary Wolf Pack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laura</a:t>
            </a:r>
            <a:r>
              <a:rPr lang="en-US" dirty="0"/>
              <a:t>-kali/8646790741.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Miller, S. (2013). </a:t>
            </a:r>
            <a:r>
              <a:rPr lang="en-US" i="1" dirty="0"/>
              <a:t>School of Fish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/photos/aloha75/10118765555.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854032bc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854032bc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woodleywonderworks</a:t>
            </a:r>
            <a:r>
              <a:rPr lang="en-US" dirty="0"/>
              <a:t>. (2010). </a:t>
            </a:r>
            <a:r>
              <a:rPr lang="en-US" i="1" dirty="0"/>
              <a:t>Second grade writing class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wwworks</a:t>
            </a:r>
            <a:r>
              <a:rPr lang="en-US" dirty="0"/>
              <a:t>/5073552229.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World Bank Photo Collection. (2007). </a:t>
            </a:r>
            <a:r>
              <a:rPr lang="en-US" i="1" dirty="0"/>
              <a:t>Aerial view of forest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worldbank</a:t>
            </a:r>
            <a:r>
              <a:rPr lang="en-US" dirty="0"/>
              <a:t>/1443164109.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854032bc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854032bc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Nestlé. (2018). </a:t>
            </a:r>
            <a:r>
              <a:rPr lang="en-US" i="1" dirty="0"/>
              <a:t>Prepared dishes and Cooking aids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/photos/nestle/40769257910.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timkraaijvanger</a:t>
            </a:r>
            <a:r>
              <a:rPr lang="en-US" dirty="0"/>
              <a:t>. (2019). https://</a:t>
            </a:r>
            <a:r>
              <a:rPr lang="en-US" dirty="0" err="1"/>
              <a:t>pixabay.com</a:t>
            </a:r>
            <a:r>
              <a:rPr lang="en-US" dirty="0"/>
              <a:t>/photos/baby-bed-child-cradle-sleep-small-4142216/.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854032bc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854032bc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SimonSpeaker</a:t>
            </a:r>
            <a:r>
              <a:rPr lang="en-US" dirty="0"/>
              <a:t>. (2019). </a:t>
            </a:r>
            <a:r>
              <a:rPr lang="en-US" i="1" dirty="0"/>
              <a:t>Digital Printer </a:t>
            </a:r>
            <a:r>
              <a:rPr lang="en-US" i="0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File:Digital_Printer.jpg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OpenClipart</a:t>
            </a:r>
            <a:r>
              <a:rPr lang="en-US" dirty="0"/>
              <a:t>-Vectors. (2013). </a:t>
            </a:r>
            <a:r>
              <a:rPr lang="en-US" i="1" dirty="0"/>
              <a:t>Print, printer, printing, device, output, paper, computer, hardware, peripheral, office, </a:t>
            </a:r>
            <a:r>
              <a:rPr lang="en-US" i="1" dirty="0" err="1"/>
              <a:t>deskjet</a:t>
            </a:r>
            <a:r>
              <a:rPr lang="en-US" i="1" dirty="0"/>
              <a:t>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/vectors/print-printer-printing-device-159336/.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854032bc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854032bc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Bierman, E. (2004). </a:t>
            </a:r>
            <a:r>
              <a:rPr lang="en-US" i="1" dirty="0"/>
              <a:t>Diving buddy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edbierman</a:t>
            </a:r>
            <a:r>
              <a:rPr lang="en-US" dirty="0"/>
              <a:t>/3200958408.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Bureau of Land Management Oregon and Washington. (2017). </a:t>
            </a:r>
            <a:r>
              <a:rPr lang="en-US" i="1" dirty="0"/>
              <a:t>Hunting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blmoregon</a:t>
            </a:r>
            <a:r>
              <a:rPr lang="en-US" dirty="0"/>
              <a:t>/34151493324.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54032bc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854032bc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Ying, J. J. (2017). </a:t>
            </a:r>
            <a:r>
              <a:rPr lang="en-US" i="1" dirty="0"/>
              <a:t>Male artist drawing </a:t>
            </a:r>
            <a:r>
              <a:rPr lang="en-US" i="0" u="none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File:Male_artist_drawing</a:t>
            </a:r>
            <a:r>
              <a:rPr lang="en-US" dirty="0"/>
              <a:t>_(</a:t>
            </a:r>
            <a:r>
              <a:rPr lang="en-US" dirty="0" err="1"/>
              <a:t>Unsplash</a:t>
            </a:r>
            <a:r>
              <a:rPr lang="en-US" dirty="0"/>
              <a:t>).jpg.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Skidmore, G. (2014). </a:t>
            </a:r>
            <a:r>
              <a:rPr lang="en-US" i="1" dirty="0"/>
              <a:t>Robert Downey Jr </a:t>
            </a:r>
            <a:r>
              <a:rPr lang="en-US" i="0" u="none" dirty="0"/>
              <a:t>[Clip art]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gageskidmore</a:t>
            </a:r>
            <a:r>
              <a:rPr lang="en-US" dirty="0"/>
              <a:t>/14800476884.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854032bc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0854032bc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Lasunncty</a:t>
            </a:r>
            <a:r>
              <a:rPr lang="en-US" dirty="0"/>
              <a:t>. (2011). </a:t>
            </a:r>
            <a:r>
              <a:rPr lang="en-US" i="1" dirty="0"/>
              <a:t>Pacific Ocean 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Iho</a:t>
            </a:r>
            <a:r>
              <a:rPr lang="en-US" i="1" dirty="0"/>
              <a:t> </a:t>
            </a:r>
            <a:r>
              <a:rPr lang="en-US" i="0" u="none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/wiki/File:Pacific_Ocean_-_</a:t>
            </a:r>
            <a:r>
              <a:rPr lang="en-US" dirty="0" err="1"/>
              <a:t>en_IHO.png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Shannon. (2012). </a:t>
            </a:r>
            <a:r>
              <a:rPr lang="en-US" i="1" dirty="0"/>
              <a:t>Coloradorivermapnew1 </a:t>
            </a:r>
            <a:r>
              <a:rPr lang="en-US" i="0" u="none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/wiki/File:Coloradorivermapnew1.jpg.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854032bc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0854032bc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Gold, D. (2016). </a:t>
            </a:r>
            <a:r>
              <a:rPr lang="en-US" i="1" dirty="0"/>
              <a:t>Friends eating lunch in diner </a:t>
            </a:r>
            <a:r>
              <a:rPr lang="en-US" i="0" u="none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File:Friends_eating_lunch_in_diner</a:t>
            </a:r>
            <a:r>
              <a:rPr lang="en-US" dirty="0"/>
              <a:t>_(</a:t>
            </a:r>
            <a:r>
              <a:rPr lang="en-US" dirty="0" err="1"/>
              <a:t>Unsplash</a:t>
            </a:r>
            <a:r>
              <a:rPr lang="en-US" dirty="0"/>
              <a:t>).jpg.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tung256. (2017).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/photos/sleeping-sunset-nap-tummy-time-2545758/.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854032bc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854032bc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davidd</a:t>
            </a:r>
            <a:r>
              <a:rPr lang="en-US" dirty="0"/>
              <a:t>. (2016). </a:t>
            </a:r>
            <a:r>
              <a:rPr lang="en-US" sz="1100" b="0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Stetson Sutter hat, early 21</a:t>
            </a:r>
            <a:r>
              <a:rPr lang="en-US" sz="1100" b="0" i="1" u="none" strike="noStrike" cap="none" baseline="3000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100" b="0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century </a:t>
            </a:r>
            <a:r>
              <a:rPr lang="en-US" sz="1100" b="0" i="0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[Clip art]. Wikimedia Commons. https://</a:t>
            </a:r>
            <a:r>
              <a:rPr lang="en-US" sz="1100" b="0" i="0" u="none" strike="noStrike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commons.wikimedia.org</a:t>
            </a:r>
            <a:r>
              <a:rPr lang="en-US" sz="1100" b="0" i="0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/wiki/File:Stetson_Sutter_hat,_early_21st_century.jpg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Tennis Shoe Clipart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[Clip art].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Pinclipart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100" b="0" i="1" u="none" strike="noStrike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www.pinclipart.com</a:t>
            </a:r>
            <a:r>
              <a:rPr lang="en-US" sz="1100" b="0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1" u="none" strike="noStrike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pindetail</a:t>
            </a:r>
            <a:r>
              <a:rPr lang="en-US" sz="1100" b="0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/iTxhmwJ_tennis-shoe-clipart-shoes-clipart-transparent-background-png/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854032bc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854032bc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ageusantosdsg</a:t>
            </a:r>
            <a:r>
              <a:rPr lang="en-US" dirty="0"/>
              <a:t>. (2017).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/photos/grey-black-the-backdrop-2377731/.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ZIPNON. (2016).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/illustrations/pink-red-burgundy-pattern-stripes-1317469/.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854032bc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854032bc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Singh, P. (2007).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/photos/fireplace-fire-open-fireplace-5865005/.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854032bcf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854032bcf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Modern-oven </a:t>
            </a:r>
            <a:r>
              <a:rPr lang="en-US" i="0" u="none" dirty="0"/>
              <a:t>[Clip art]</a:t>
            </a:r>
            <a:r>
              <a:rPr lang="en-US" dirty="0"/>
              <a:t>. (2020).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File:Modern-oven.jpg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U.S. Department of Agriculture. (2020). </a:t>
            </a:r>
            <a:r>
              <a:rPr lang="en-US" i="1" dirty="0"/>
              <a:t>20200605-Fsis-Lsc-0059 </a:t>
            </a:r>
            <a:r>
              <a:rPr lang="en-US" i="0" u="none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usdagov</a:t>
            </a:r>
            <a:r>
              <a:rPr lang="en-US" dirty="0"/>
              <a:t>/49975546052.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854032bc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0854032bc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Suárez, J. M. (2008). </a:t>
            </a:r>
            <a:r>
              <a:rPr lang="en-US" i="1" dirty="0"/>
              <a:t>Water drop 001 </a:t>
            </a:r>
            <a:r>
              <a:rPr lang="en-US" i="0" u="none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/wiki/File:Water_drop_001.jpg.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arbyreed</a:t>
            </a:r>
            <a:r>
              <a:rPr lang="en-US" dirty="0"/>
              <a:t>. (2020). </a:t>
            </a:r>
            <a:r>
              <a:rPr lang="en-US" i="1" dirty="0"/>
              <a:t>Sand Shelf </a:t>
            </a:r>
            <a:r>
              <a:rPr lang="en-US" i="0" u="none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/photos/19779889@N00/50185911481.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854032bc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854032bc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854032bcf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0854032bcf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854032bc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854032bc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K20 Center. (2021, September 21). </a:t>
            </a:r>
            <a:r>
              <a:rPr lang="en-US" i="1" dirty="0"/>
              <a:t>K20 Center 5 minute timer </a:t>
            </a:r>
            <a:r>
              <a:rPr lang="en-US" dirty="0"/>
              <a:t>[Video]. YouTube.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EVS_yYQoLJg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854032bc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0854032bc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854032b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854032b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Cathy. (2008). </a:t>
            </a:r>
            <a:r>
              <a:rPr lang="en-US" i="1" dirty="0"/>
              <a:t>Happy </a:t>
            </a:r>
            <a:r>
              <a:rPr lang="en-US" i="1" dirty="0" err="1"/>
              <a:t>california</a:t>
            </a:r>
            <a:r>
              <a:rPr lang="en-US" i="1" dirty="0"/>
              <a:t> cow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haglundc</a:t>
            </a:r>
            <a:r>
              <a:rPr lang="en-US" dirty="0"/>
              <a:t>/3438077857. </a:t>
            </a: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LongitudeLatitude</a:t>
            </a:r>
            <a:r>
              <a:rPr lang="en-US" dirty="0"/>
              <a:t>. (2009). </a:t>
            </a:r>
            <a:r>
              <a:rPr lang="en-US" i="1" dirty="0"/>
              <a:t>Snake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longitudelatitude</a:t>
            </a:r>
            <a:r>
              <a:rPr lang="en-US" dirty="0"/>
              <a:t>/3819075931.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(2021, September 21). </a:t>
            </a:r>
            <a:r>
              <a:rPr lang="en-US" i="1" dirty="0"/>
              <a:t>K20 Center 10 minute timer </a:t>
            </a:r>
            <a:r>
              <a:rPr lang="en-US" dirty="0"/>
              <a:t>[Video]. YouTube. https://</a:t>
            </a:r>
            <a:r>
              <a:rPr lang="en-US" dirty="0" err="1"/>
              <a:t>youtu.be</a:t>
            </a:r>
            <a:r>
              <a:rPr lang="en-US" dirty="0"/>
              <a:t>/9gy-1Z2Sa-c </a:t>
            </a:r>
            <a:endParaRPr dirty="0"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854032bcf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854032bcf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854032bc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854032bc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0x010C. (2015). </a:t>
            </a:r>
            <a:r>
              <a:rPr lang="en-US" i="1" dirty="0"/>
              <a:t>1 Month old kitten 45 </a:t>
            </a:r>
            <a:r>
              <a:rPr lang="en-US" i="0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/wiki/File:1-month-old_kitten_45.jpg.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Vorel</a:t>
            </a:r>
            <a:r>
              <a:rPr lang="en-US" dirty="0"/>
              <a:t>, M. (2018). </a:t>
            </a:r>
            <a:r>
              <a:rPr lang="en-US" i="1" dirty="0"/>
              <a:t>Small crossbreed puppy </a:t>
            </a:r>
            <a:r>
              <a:rPr lang="en-US" i="0" dirty="0"/>
              <a:t>[Clip art]</a:t>
            </a:r>
            <a:r>
              <a:rPr lang="en-US" dirty="0"/>
              <a:t>. Wikimedia Commons.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File:Small_crossbreed_puppy.jpg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854032bc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854032bc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Darkmoon_Art</a:t>
            </a:r>
            <a:r>
              <a:rPr lang="en-US" dirty="0"/>
              <a:t> . (2020).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/illustrations/spirit-ghost-trees-forest-horror-5668490/.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Appel, M. (2015). </a:t>
            </a:r>
            <a:r>
              <a:rPr lang="en-US" i="1" dirty="0"/>
              <a:t>Taking a break </a:t>
            </a:r>
            <a:r>
              <a:rPr lang="en-US" i="0" dirty="0"/>
              <a:t>[Clip art]</a:t>
            </a:r>
            <a:r>
              <a:rPr lang="en-US" dirty="0"/>
              <a:t>. </a:t>
            </a:r>
            <a:r>
              <a:rPr lang="en-US" dirty="0" err="1"/>
              <a:t>flickr</a:t>
            </a:r>
            <a:r>
              <a:rPr lang="en-US" dirty="0"/>
              <a:t>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mathiasappel</a:t>
            </a:r>
            <a:r>
              <a:rPr lang="en-US" dirty="0"/>
              <a:t>/23325745169.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13;p16">
            <a:extLst>
              <a:ext uri="{FF2B5EF4-FFF2-40B4-BE49-F238E27FC236}">
                <a16:creationId xmlns:a16="http://schemas.microsoft.com/office/drawing/2014/main" id="{6968A10B-CFC8-316A-8CA0-EA666F6236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13;p16">
            <a:extLst>
              <a:ext uri="{FF2B5EF4-FFF2-40B4-BE49-F238E27FC236}">
                <a16:creationId xmlns:a16="http://schemas.microsoft.com/office/drawing/2014/main" id="{E7BDBB8C-AAB7-1483-2B40-D5157ABD337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13;p16">
            <a:extLst>
              <a:ext uri="{FF2B5EF4-FFF2-40B4-BE49-F238E27FC236}">
                <a16:creationId xmlns:a16="http://schemas.microsoft.com/office/drawing/2014/main" id="{A097E426-3FF8-C4CE-A11E-2D59F6B52F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424111" y="1257836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277385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2720584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3" name="Google Shape;33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7" b="56088"/>
          <a:stretch/>
        </p:blipFill>
        <p:spPr>
          <a:xfrm>
            <a:off x="1637734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13;p16">
            <a:extLst>
              <a:ext uri="{FF2B5EF4-FFF2-40B4-BE49-F238E27FC236}">
                <a16:creationId xmlns:a16="http://schemas.microsoft.com/office/drawing/2014/main" id="{30096FFD-E29E-4DB1-6918-0BC27A4B8D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13;p16">
            <a:extLst>
              <a:ext uri="{FF2B5EF4-FFF2-40B4-BE49-F238E27FC236}">
                <a16:creationId xmlns:a16="http://schemas.microsoft.com/office/drawing/2014/main" id="{8FFF7938-5469-44BB-14CB-D9A16A36B32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Google Shape;13;p16">
            <a:extLst>
              <a:ext uri="{FF2B5EF4-FFF2-40B4-BE49-F238E27FC236}">
                <a16:creationId xmlns:a16="http://schemas.microsoft.com/office/drawing/2014/main" id="{FCC1E4CD-9381-0406-E236-337BE3289A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7213652" y="4041674"/>
            <a:ext cx="714196" cy="7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VS_yYQoLJ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hyperlink" Target="http://www.youtube.com/watch?v=9gy-1Z2Sa-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Delicious</a:t>
            </a:r>
            <a:r>
              <a:rPr lang="en-US" dirty="0"/>
              <a:t> is to </a:t>
            </a:r>
            <a:r>
              <a:rPr lang="en-US" b="1" i="1" dirty="0"/>
              <a:t>yummy</a:t>
            </a:r>
            <a:r>
              <a:rPr lang="en-US" dirty="0"/>
              <a:t> as </a:t>
            </a:r>
            <a:r>
              <a:rPr lang="en-US" b="1" i="1" dirty="0"/>
              <a:t>gross</a:t>
            </a:r>
            <a:r>
              <a:rPr lang="en-US" dirty="0"/>
              <a:t> is to </a:t>
            </a:r>
            <a:r>
              <a:rPr lang="en-US" b="1" i="1" dirty="0"/>
              <a:t>yucky</a:t>
            </a:r>
            <a:endParaRPr b="1" i="1" dirty="0"/>
          </a:p>
        </p:txBody>
      </p:sp>
      <p:sp>
        <p:nvSpPr>
          <p:cNvPr id="172" name="Google Shape;172;p3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Delicious:Yummy</a:t>
            </a:r>
            <a:endParaRPr sz="2600" dirty="0"/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Gross:Yucky</a:t>
            </a:r>
            <a:endParaRPr sz="2600" dirty="0"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89" cy="274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789" y="2038320"/>
            <a:ext cx="4341811" cy="288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Smile</a:t>
            </a:r>
            <a:r>
              <a:rPr lang="en-US" dirty="0"/>
              <a:t> is to </a:t>
            </a:r>
            <a:r>
              <a:rPr lang="en-US" b="1" i="1" dirty="0"/>
              <a:t>frown</a:t>
            </a:r>
            <a:r>
              <a:rPr lang="en-US" dirty="0"/>
              <a:t> as </a:t>
            </a:r>
            <a:r>
              <a:rPr lang="en-US" b="1" i="1" dirty="0"/>
              <a:t>pretty</a:t>
            </a:r>
            <a:r>
              <a:rPr lang="en-US" dirty="0"/>
              <a:t> is to </a:t>
            </a:r>
            <a:r>
              <a:rPr lang="en-US" b="1" i="1" dirty="0"/>
              <a:t>ugly</a:t>
            </a:r>
            <a:endParaRPr b="1" i="1" dirty="0"/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Smile:Frown</a:t>
            </a:r>
            <a:endParaRPr sz="2600" dirty="0"/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Pretty:Ugly</a:t>
            </a:r>
            <a:endParaRPr sz="2600" dirty="0"/>
          </a:p>
        </p:txBody>
      </p:sp>
      <p:sp>
        <p:nvSpPr>
          <p:cNvPr id="183" name="Google Shape;183;p32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36F08-8527-6DC3-14F3-120803025814}"/>
              </a:ext>
            </a:extLst>
          </p:cNvPr>
          <p:cNvSpPr/>
          <p:nvPr/>
        </p:nvSpPr>
        <p:spPr>
          <a:xfrm>
            <a:off x="454112" y="1965310"/>
            <a:ext cx="4043188" cy="28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4BE9D-2D39-280A-1AC8-EF80BD782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2" y="2085715"/>
            <a:ext cx="3590915" cy="2573489"/>
          </a:xfrm>
          <a:prstGeom prst="rect">
            <a:avLst/>
          </a:prstGeom>
        </p:spPr>
      </p:pic>
      <p:pic>
        <p:nvPicPr>
          <p:cNvPr id="5" name="Picture 4" descr="A purple flower with yellow center&#10;&#10;Description automatically generated with low confidence">
            <a:extLst>
              <a:ext uri="{FF2B5EF4-FFF2-40B4-BE49-F238E27FC236}">
                <a16:creationId xmlns:a16="http://schemas.microsoft.com/office/drawing/2014/main" id="{7F2D57C0-A1E2-E075-2808-2BDA75C10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20982" y="2324025"/>
            <a:ext cx="2795400" cy="2096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C0788-C2AD-7012-C2B1-D829663B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117" y="1974760"/>
            <a:ext cx="1873221" cy="28098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Strong</a:t>
            </a:r>
            <a:r>
              <a:rPr lang="en-US" dirty="0"/>
              <a:t> is to </a:t>
            </a:r>
            <a:r>
              <a:rPr lang="en-US" b="1" i="1" dirty="0"/>
              <a:t>weak</a:t>
            </a:r>
            <a:r>
              <a:rPr lang="en-US" dirty="0"/>
              <a:t> as </a:t>
            </a:r>
            <a:r>
              <a:rPr lang="en-US" b="1" i="1" dirty="0"/>
              <a:t>love</a:t>
            </a:r>
            <a:r>
              <a:rPr lang="en-US" dirty="0"/>
              <a:t> is to </a:t>
            </a:r>
            <a:r>
              <a:rPr lang="en-US" b="1" i="1" dirty="0"/>
              <a:t>hate</a:t>
            </a:r>
            <a:endParaRPr b="1" i="1" dirty="0"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Strong:Weak</a:t>
            </a:r>
            <a:endParaRPr sz="2600" dirty="0"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Love:Hate</a:t>
            </a:r>
            <a:endParaRPr sz="2600" dirty="0"/>
          </a:p>
        </p:txBody>
      </p:sp>
      <p:sp>
        <p:nvSpPr>
          <p:cNvPr id="192" name="Google Shape;192;p33"/>
          <p:cNvSpPr txBox="1">
            <a:spLocks noGrp="1"/>
          </p:cNvSpPr>
          <p:nvPr>
            <p:ph type="body" idx="3"/>
          </p:nvPr>
        </p:nvSpPr>
        <p:spPr>
          <a:xfrm flipV="1">
            <a:off x="457200" y="4770159"/>
            <a:ext cx="4040100" cy="45719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 descr="A picture containing stationary, pen&#10;&#10;Description automatically generated">
            <a:extLst>
              <a:ext uri="{FF2B5EF4-FFF2-40B4-BE49-F238E27FC236}">
                <a16:creationId xmlns:a16="http://schemas.microsoft.com/office/drawing/2014/main" id="{C012E722-E503-E9CA-108A-D111A37C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476" y="1974760"/>
            <a:ext cx="4041900" cy="3031425"/>
          </a:xfrm>
          <a:prstGeom prst="rect">
            <a:avLst/>
          </a:prstGeom>
        </p:spPr>
      </p:pic>
      <p:pic>
        <p:nvPicPr>
          <p:cNvPr id="7" name="Picture 6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4117FA53-74BE-DF7C-5B6B-68F1B15A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46" y="1974760"/>
            <a:ext cx="3182407" cy="3084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Wolf</a:t>
            </a:r>
            <a:r>
              <a:rPr lang="en-US" dirty="0"/>
              <a:t> is to </a:t>
            </a:r>
            <a:r>
              <a:rPr lang="en-US" b="1" i="1" dirty="0"/>
              <a:t>pack</a:t>
            </a:r>
            <a:r>
              <a:rPr lang="en-US" dirty="0"/>
              <a:t> as </a:t>
            </a:r>
            <a:r>
              <a:rPr lang="en-US" b="1" i="1" dirty="0"/>
              <a:t>fish</a:t>
            </a:r>
            <a:r>
              <a:rPr lang="en-US" dirty="0"/>
              <a:t> is to </a:t>
            </a:r>
            <a:r>
              <a:rPr lang="en-US" b="1" i="1" dirty="0"/>
              <a:t>school</a:t>
            </a:r>
            <a:endParaRPr b="1" i="1" dirty="0"/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Wolf:Pack</a:t>
            </a:r>
            <a:endParaRPr sz="2600" dirty="0"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Fish:School</a:t>
            </a:r>
            <a:endParaRPr sz="2600" dirty="0"/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91" cy="294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027" y="2038319"/>
            <a:ext cx="4346575" cy="294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Class</a:t>
            </a:r>
            <a:r>
              <a:rPr lang="en-US" dirty="0"/>
              <a:t> is to </a:t>
            </a:r>
            <a:r>
              <a:rPr lang="en-US" b="1" i="1" dirty="0"/>
              <a:t>student</a:t>
            </a:r>
            <a:r>
              <a:rPr lang="en-US" dirty="0"/>
              <a:t> as </a:t>
            </a:r>
            <a:r>
              <a:rPr lang="en-US" b="1" i="1" dirty="0"/>
              <a:t>forest</a:t>
            </a:r>
            <a:r>
              <a:rPr lang="en-US" dirty="0"/>
              <a:t> is to </a:t>
            </a:r>
            <a:r>
              <a:rPr lang="en-US" b="1" i="1" dirty="0"/>
              <a:t>tree</a:t>
            </a:r>
            <a:endParaRPr b="1" i="1"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Class:Student</a:t>
            </a:r>
            <a:endParaRPr sz="2600" dirty="0"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Forest:Tree</a:t>
            </a:r>
            <a:endParaRPr sz="2600" dirty="0"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91" cy="289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791" y="2038320"/>
            <a:ext cx="4341811" cy="2923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Kitchen</a:t>
            </a:r>
            <a:r>
              <a:rPr lang="en-US"/>
              <a:t> is to </a:t>
            </a:r>
            <a:r>
              <a:rPr lang="en-US" b="1" i="1"/>
              <a:t>cook</a:t>
            </a:r>
            <a:r>
              <a:rPr lang="en-US"/>
              <a:t> as </a:t>
            </a:r>
            <a:r>
              <a:rPr lang="en-US" b="1" i="1"/>
              <a:t>bedroom</a:t>
            </a:r>
            <a:r>
              <a:rPr lang="en-US"/>
              <a:t> is to </a:t>
            </a:r>
            <a:r>
              <a:rPr lang="en-US" b="1" i="1"/>
              <a:t>sleep</a:t>
            </a:r>
            <a:endParaRPr b="1" i="1"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Kitchen:Cook</a:t>
            </a:r>
            <a:endParaRPr sz="2600" dirty="0"/>
          </a:p>
        </p:txBody>
      </p:sp>
      <p:sp>
        <p:nvSpPr>
          <p:cNvPr id="218" name="Google Shape;218;p3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Bedroom:Sleep</a:t>
            </a:r>
            <a:endParaRPr sz="2600" dirty="0"/>
          </a:p>
        </p:txBody>
      </p:sp>
      <p:pic>
        <p:nvPicPr>
          <p:cNvPr id="219" name="Google Shape;2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300" y="2204624"/>
            <a:ext cx="4293835" cy="263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50" y="2204624"/>
            <a:ext cx="3931270" cy="2620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Print</a:t>
            </a:r>
            <a:r>
              <a:rPr lang="en-US" dirty="0"/>
              <a:t> is to </a:t>
            </a:r>
            <a:r>
              <a:rPr lang="en-US" b="1" i="1" dirty="0"/>
              <a:t>printer</a:t>
            </a:r>
            <a:r>
              <a:rPr lang="en-US" dirty="0"/>
              <a:t> as </a:t>
            </a:r>
            <a:r>
              <a:rPr lang="en-US" b="1" i="1" dirty="0"/>
              <a:t>copy</a:t>
            </a:r>
            <a:r>
              <a:rPr lang="en-US" dirty="0"/>
              <a:t> is to </a:t>
            </a:r>
            <a:r>
              <a:rPr lang="en-US" b="1" i="1" dirty="0"/>
              <a:t>copier</a:t>
            </a:r>
            <a:endParaRPr b="1" i="1" dirty="0"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Print:Printer</a:t>
            </a:r>
            <a:endParaRPr sz="2600" dirty="0"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Copy:Copier</a:t>
            </a:r>
            <a:endParaRPr sz="2600" dirty="0"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5027" y="1984580"/>
            <a:ext cx="4134538" cy="295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22" y="2037589"/>
            <a:ext cx="3454906" cy="295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Hunt</a:t>
            </a:r>
            <a:r>
              <a:rPr lang="en-US" dirty="0"/>
              <a:t> is to </a:t>
            </a:r>
            <a:r>
              <a:rPr lang="en-US" b="1" i="1" dirty="0"/>
              <a:t>hunter</a:t>
            </a:r>
            <a:r>
              <a:rPr lang="en-US" dirty="0"/>
              <a:t> as </a:t>
            </a:r>
            <a:r>
              <a:rPr lang="en-US" b="1" i="1" dirty="0"/>
              <a:t>dive</a:t>
            </a:r>
            <a:r>
              <a:rPr lang="en-US" dirty="0"/>
              <a:t> is to </a:t>
            </a:r>
            <a:r>
              <a:rPr lang="en-US" b="1" i="1" dirty="0"/>
              <a:t>scuba diver</a:t>
            </a:r>
            <a:endParaRPr b="1" i="1" dirty="0"/>
          </a:p>
        </p:txBody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Hunt:Hunter</a:t>
            </a:r>
            <a:endParaRPr sz="2600" dirty="0"/>
          </a:p>
        </p:txBody>
      </p:sp>
      <p:sp>
        <p:nvSpPr>
          <p:cNvPr id="236" name="Google Shape;236;p38"/>
          <p:cNvSpPr txBox="1">
            <a:spLocks noGrp="1"/>
          </p:cNvSpPr>
          <p:nvPr>
            <p:ph type="body" idx="2"/>
          </p:nvPr>
        </p:nvSpPr>
        <p:spPr>
          <a:xfrm>
            <a:off x="4802191" y="1394736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Dive:Scuba</a:t>
            </a:r>
            <a:r>
              <a:rPr lang="en-US" sz="2600" dirty="0"/>
              <a:t> Diver</a:t>
            </a:r>
            <a:endParaRPr sz="2600" dirty="0"/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419600" cy="29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191" y="2038320"/>
            <a:ext cx="3937039" cy="295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Artist</a:t>
            </a:r>
            <a:r>
              <a:rPr lang="en-US" dirty="0"/>
              <a:t> is to </a:t>
            </a:r>
            <a:r>
              <a:rPr lang="en-US" b="1" i="1" dirty="0"/>
              <a:t>draw</a:t>
            </a:r>
            <a:r>
              <a:rPr lang="en-US" dirty="0"/>
              <a:t> as </a:t>
            </a:r>
            <a:r>
              <a:rPr lang="en-US" b="1" i="1" dirty="0"/>
              <a:t>movie star</a:t>
            </a:r>
            <a:r>
              <a:rPr lang="en-US" dirty="0"/>
              <a:t> is to </a:t>
            </a:r>
            <a:r>
              <a:rPr lang="en-US" b="1" i="1" dirty="0"/>
              <a:t>act</a:t>
            </a:r>
            <a:endParaRPr b="1" i="1" dirty="0"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Artist:Draw</a:t>
            </a:r>
            <a:endParaRPr sz="2600" dirty="0"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/>
              <a:t>Movie </a:t>
            </a:r>
            <a:r>
              <a:rPr lang="en-US" sz="2600" dirty="0" err="1"/>
              <a:t>Star:Act</a:t>
            </a:r>
            <a:endParaRPr sz="2600" dirty="0"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86" cy="290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027" y="2038319"/>
            <a:ext cx="4346575" cy="290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Pacific</a:t>
            </a:r>
            <a:r>
              <a:rPr lang="en-US" dirty="0"/>
              <a:t> is to </a:t>
            </a:r>
            <a:r>
              <a:rPr lang="en-US" b="1" i="1" dirty="0"/>
              <a:t>ocean</a:t>
            </a:r>
            <a:r>
              <a:rPr lang="en-US" dirty="0"/>
              <a:t> as </a:t>
            </a:r>
            <a:r>
              <a:rPr lang="en-US" b="1" i="1" dirty="0"/>
              <a:t>Colorado</a:t>
            </a:r>
            <a:r>
              <a:rPr lang="en-US" dirty="0"/>
              <a:t> is to </a:t>
            </a:r>
            <a:r>
              <a:rPr lang="en-US" b="1" i="1" dirty="0"/>
              <a:t>river</a:t>
            </a:r>
            <a:endParaRPr b="1" i="1" dirty="0"/>
          </a:p>
        </p:txBody>
      </p:sp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Pacific:Ocean</a:t>
            </a:r>
            <a:endParaRPr sz="2600" dirty="0"/>
          </a:p>
        </p:txBody>
      </p:sp>
      <p:sp>
        <p:nvSpPr>
          <p:cNvPr id="263" name="Google Shape;263;p4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Colorado:River</a:t>
            </a:r>
            <a:endParaRPr sz="2600" dirty="0"/>
          </a:p>
        </p:txBody>
      </p:sp>
      <p:pic>
        <p:nvPicPr>
          <p:cNvPr id="264" name="Google Shape;2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791" y="2038320"/>
            <a:ext cx="2952780" cy="29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300" y="2038320"/>
            <a:ext cx="2275993" cy="295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 err="1"/>
              <a:t>SHIPping</a:t>
            </a:r>
            <a:r>
              <a:rPr lang="en-US" dirty="0"/>
              <a:t> Words</a:t>
            </a:r>
            <a:endParaRPr dirty="0"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Analogy </a:t>
            </a:r>
            <a:r>
              <a:rPr lang="en-US" dirty="0" err="1"/>
              <a:t>RelationSHIP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Eat</a:t>
            </a:r>
            <a:r>
              <a:rPr lang="en-US" dirty="0"/>
              <a:t> is to </a:t>
            </a:r>
            <a:r>
              <a:rPr lang="en-US" b="1" i="1" dirty="0"/>
              <a:t>fed</a:t>
            </a:r>
            <a:r>
              <a:rPr lang="en-US" dirty="0"/>
              <a:t> as </a:t>
            </a:r>
            <a:r>
              <a:rPr lang="en-US" b="1" i="1" dirty="0"/>
              <a:t>sleep</a:t>
            </a:r>
            <a:r>
              <a:rPr lang="en-US" dirty="0"/>
              <a:t> is to </a:t>
            </a:r>
            <a:r>
              <a:rPr lang="en-US" b="1" i="1" dirty="0"/>
              <a:t>rested</a:t>
            </a:r>
            <a:endParaRPr b="1" i="1" dirty="0"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Eat:Fed</a:t>
            </a:r>
            <a:endParaRPr sz="2600" dirty="0"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Sleep:Rested</a:t>
            </a:r>
            <a:endParaRPr sz="2600" dirty="0"/>
          </a:p>
        </p:txBody>
      </p:sp>
      <p:pic>
        <p:nvPicPr>
          <p:cNvPr id="273" name="Google Shape;2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236"/>
            <a:ext cx="3937152" cy="295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465" y="2038236"/>
            <a:ext cx="4429171" cy="295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4648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Hat</a:t>
            </a:r>
            <a:r>
              <a:rPr lang="en-US" dirty="0"/>
              <a:t> is to </a:t>
            </a:r>
            <a:r>
              <a:rPr lang="en-US" b="1" i="1" dirty="0"/>
              <a:t>head</a:t>
            </a:r>
            <a:r>
              <a:rPr lang="en-US" dirty="0"/>
              <a:t> as </a:t>
            </a:r>
            <a:r>
              <a:rPr lang="en-US" b="1" i="1" dirty="0"/>
              <a:t>shoes</a:t>
            </a:r>
            <a:r>
              <a:rPr lang="en-US" dirty="0"/>
              <a:t> are to </a:t>
            </a:r>
            <a:r>
              <a:rPr lang="en-US" b="1" i="1" dirty="0"/>
              <a:t>feet</a:t>
            </a:r>
            <a:endParaRPr b="1" i="1" dirty="0"/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Hat:Head</a:t>
            </a:r>
            <a:endParaRPr sz="2600" dirty="0"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Shoes:Feet</a:t>
            </a:r>
            <a:endParaRPr sz="2600" dirty="0"/>
          </a:p>
        </p:txBody>
      </p:sp>
      <p:pic>
        <p:nvPicPr>
          <p:cNvPr id="3" name="Picture 2" descr="A picture containing headdress, indoor, hat&#10;&#10;Description automatically generated">
            <a:extLst>
              <a:ext uri="{FF2B5EF4-FFF2-40B4-BE49-F238E27FC236}">
                <a16:creationId xmlns:a16="http://schemas.microsoft.com/office/drawing/2014/main" id="{0DA6AC11-BA5F-BB4C-7D4F-394FE6F1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73" y="1885836"/>
            <a:ext cx="4064000" cy="318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A04FA-1302-D5E2-0965-FE65F8DF38EB}"/>
              </a:ext>
            </a:extLst>
          </p:cNvPr>
          <p:cNvSpPr/>
          <p:nvPr/>
        </p:nvSpPr>
        <p:spPr>
          <a:xfrm>
            <a:off x="4572000" y="1885836"/>
            <a:ext cx="4350000" cy="318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02282D2-DD99-47EA-0FE1-A1993230C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454" y="1880837"/>
            <a:ext cx="4213046" cy="31926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>
            <a:spLocks noGrp="1"/>
          </p:cNvSpPr>
          <p:nvPr>
            <p:ph type="title" idx="4294967295"/>
          </p:nvPr>
        </p:nvSpPr>
        <p:spPr>
          <a:xfrm>
            <a:off x="382589" y="324536"/>
            <a:ext cx="8229600" cy="85725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Gray</a:t>
            </a:r>
            <a:r>
              <a:rPr lang="en-US" dirty="0"/>
              <a:t> is to </a:t>
            </a:r>
            <a:r>
              <a:rPr lang="en-US" b="1" i="1" dirty="0"/>
              <a:t>black</a:t>
            </a:r>
            <a:r>
              <a:rPr lang="en-US" dirty="0"/>
              <a:t> as </a:t>
            </a:r>
            <a:r>
              <a:rPr lang="en-US" b="1" i="1" dirty="0"/>
              <a:t>pink</a:t>
            </a:r>
            <a:r>
              <a:rPr lang="en-US" dirty="0"/>
              <a:t> is to </a:t>
            </a:r>
            <a:r>
              <a:rPr lang="en-US" b="1" i="1" dirty="0"/>
              <a:t>red</a:t>
            </a:r>
            <a:endParaRPr b="1" i="1" dirty="0"/>
          </a:p>
        </p:txBody>
      </p:sp>
      <p:sp>
        <p:nvSpPr>
          <p:cNvPr id="289" name="Google Shape;289;p44"/>
          <p:cNvSpPr txBox="1">
            <a:spLocks noGrp="1"/>
          </p:cNvSpPr>
          <p:nvPr>
            <p:ph type="body" idx="4294967295"/>
          </p:nvPr>
        </p:nvSpPr>
        <p:spPr>
          <a:xfrm>
            <a:off x="152400" y="1395659"/>
            <a:ext cx="4040188" cy="4953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Gray:Black</a:t>
            </a:r>
            <a:endParaRPr sz="2600" dirty="0"/>
          </a:p>
        </p:txBody>
      </p:sp>
      <p:sp>
        <p:nvSpPr>
          <p:cNvPr id="290" name="Google Shape;290;p44"/>
          <p:cNvSpPr txBox="1">
            <a:spLocks noGrp="1"/>
          </p:cNvSpPr>
          <p:nvPr>
            <p:ph type="body" idx="4294967295"/>
          </p:nvPr>
        </p:nvSpPr>
        <p:spPr>
          <a:xfrm>
            <a:off x="4645027" y="1444241"/>
            <a:ext cx="4041775" cy="490537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Pink:Red</a:t>
            </a:r>
            <a:endParaRPr sz="2600" dirty="0"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89" cy="244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027" y="1945555"/>
            <a:ext cx="2958946" cy="295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Cold</a:t>
            </a:r>
            <a:r>
              <a:rPr lang="en-US" dirty="0"/>
              <a:t> is to </a:t>
            </a:r>
            <a:r>
              <a:rPr lang="en-US" b="1" i="1" dirty="0"/>
              <a:t>cool</a:t>
            </a:r>
            <a:r>
              <a:rPr lang="en-US" dirty="0"/>
              <a:t> as </a:t>
            </a:r>
            <a:r>
              <a:rPr lang="en-US" b="1" i="1" dirty="0"/>
              <a:t>hot</a:t>
            </a:r>
            <a:r>
              <a:rPr lang="en-US" dirty="0"/>
              <a:t> is to </a:t>
            </a:r>
            <a:r>
              <a:rPr lang="en-US" b="1" i="1" dirty="0"/>
              <a:t>warm</a:t>
            </a:r>
            <a:endParaRPr b="1" i="1" dirty="0"/>
          </a:p>
        </p:txBody>
      </p:sp>
      <p:sp>
        <p:nvSpPr>
          <p:cNvPr id="298" name="Google Shape;298;p45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Cold:Cool</a:t>
            </a:r>
            <a:endParaRPr sz="2600" dirty="0"/>
          </a:p>
        </p:txBody>
      </p:sp>
      <p:sp>
        <p:nvSpPr>
          <p:cNvPr id="299" name="Google Shape;299;p45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Hot:Warm</a:t>
            </a:r>
            <a:endParaRPr sz="2600" dirty="0"/>
          </a:p>
        </p:txBody>
      </p:sp>
      <p:pic>
        <p:nvPicPr>
          <p:cNvPr id="300" name="Google Shape;3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236"/>
            <a:ext cx="3937152" cy="295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213" y="2038319"/>
            <a:ext cx="4429171" cy="295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4648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Oven</a:t>
            </a:r>
            <a:r>
              <a:rPr lang="en-US" dirty="0"/>
              <a:t> is to </a:t>
            </a:r>
            <a:r>
              <a:rPr lang="en-US" b="1" i="1" dirty="0"/>
              <a:t>hot</a:t>
            </a:r>
            <a:r>
              <a:rPr lang="en-US" dirty="0"/>
              <a:t> as </a:t>
            </a:r>
            <a:r>
              <a:rPr lang="en-US" b="1" i="1" dirty="0"/>
              <a:t>refrigerator</a:t>
            </a:r>
            <a:r>
              <a:rPr lang="en-US" dirty="0"/>
              <a:t> is to </a:t>
            </a:r>
            <a:r>
              <a:rPr lang="en-US" b="1" i="1" dirty="0"/>
              <a:t>cold</a:t>
            </a:r>
            <a:endParaRPr b="1" i="1"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Oven:Hot</a:t>
            </a:r>
            <a:endParaRPr sz="2600"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Refrigerator:Cold</a:t>
            </a:r>
            <a:endParaRPr sz="2600" dirty="0"/>
          </a:p>
        </p:txBody>
      </p:sp>
      <p:pic>
        <p:nvPicPr>
          <p:cNvPr id="309" name="Google Shape;3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91" cy="289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791" y="2038320"/>
            <a:ext cx="4133489" cy="295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Wet</a:t>
            </a:r>
            <a:r>
              <a:rPr lang="en-US" dirty="0"/>
              <a:t> is to </a:t>
            </a:r>
            <a:r>
              <a:rPr lang="en-US" b="1" i="1" dirty="0"/>
              <a:t>water</a:t>
            </a:r>
            <a:r>
              <a:rPr lang="en-US" dirty="0"/>
              <a:t> as </a:t>
            </a:r>
            <a:r>
              <a:rPr lang="en-US" b="1" i="1" dirty="0"/>
              <a:t>dry</a:t>
            </a:r>
            <a:r>
              <a:rPr lang="en-US" dirty="0"/>
              <a:t> is to </a:t>
            </a:r>
            <a:r>
              <a:rPr lang="en-US" b="1" i="1" dirty="0"/>
              <a:t>sand</a:t>
            </a:r>
            <a:endParaRPr b="1" i="1" dirty="0"/>
          </a:p>
        </p:txBody>
      </p:sp>
      <p:sp>
        <p:nvSpPr>
          <p:cNvPr id="316" name="Google Shape;316;p4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Wet:Water</a:t>
            </a:r>
            <a:endParaRPr sz="2600" dirty="0"/>
          </a:p>
        </p:txBody>
      </p:sp>
      <p:sp>
        <p:nvSpPr>
          <p:cNvPr id="317" name="Google Shape;317;p4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Dry:Sand</a:t>
            </a:r>
            <a:endParaRPr sz="2600" dirty="0"/>
          </a:p>
        </p:txBody>
      </p:sp>
      <p:pic>
        <p:nvPicPr>
          <p:cNvPr id="318" name="Google Shape;3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91" cy="289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2038319"/>
            <a:ext cx="4419602" cy="289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Analogies</a:t>
            </a:r>
            <a:endParaRPr dirty="0"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What did you notice about what the analogies had in common?</a:t>
            </a:r>
            <a:endParaRPr dirty="0"/>
          </a:p>
        </p:txBody>
      </p:sp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750" y="1340112"/>
            <a:ext cx="2366525" cy="2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Anchor Chart</a:t>
            </a:r>
            <a:endParaRPr dirty="0"/>
          </a:p>
        </p:txBody>
      </p:sp>
      <p:sp>
        <p:nvSpPr>
          <p:cNvPr id="332" name="Google Shape;332;p49"/>
          <p:cNvSpPr txBox="1">
            <a:spLocks noGrp="1"/>
          </p:cNvSpPr>
          <p:nvPr>
            <p:ph type="body" idx="1"/>
          </p:nvPr>
        </p:nvSpPr>
        <p:spPr>
          <a:xfrm>
            <a:off x="457200" y="1305050"/>
            <a:ext cx="6439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While we are making an anchor chart and discussing analogies, make sure you are taking notes.</a:t>
            </a:r>
            <a:endParaRPr dirty="0"/>
          </a:p>
        </p:txBody>
      </p:sp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0915" y="1463550"/>
            <a:ext cx="1100350" cy="1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Turn!</a:t>
            </a:r>
            <a:endParaRPr dirty="0"/>
          </a:p>
        </p:txBody>
      </p:sp>
      <p:sp>
        <p:nvSpPr>
          <p:cNvPr id="339" name="Google Shape;339;p50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Working in your small group, create as many analogies as you can come up with.</a:t>
            </a:r>
            <a:endParaRPr dirty="0"/>
          </a:p>
        </p:txBody>
      </p:sp>
      <p:pic>
        <p:nvPicPr>
          <p:cNvPr id="340" name="Google Shape;340;p50" title="K20 Center 5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100" y="1317047"/>
            <a:ext cx="3361500" cy="25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>
            <a:spLocks noGrp="1"/>
          </p:cNvSpPr>
          <p:nvPr>
            <p:ph type="title"/>
          </p:nvPr>
        </p:nvSpPr>
        <p:spPr>
          <a:xfrm>
            <a:off x="457200" y="8914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Frayer Model</a:t>
            </a:r>
            <a:endParaRPr dirty="0"/>
          </a:p>
        </p:txBody>
      </p:sp>
      <p:graphicFrame>
        <p:nvGraphicFramePr>
          <p:cNvPr id="346" name="Google Shape;346;p51"/>
          <p:cNvGraphicFramePr/>
          <p:nvPr>
            <p:extLst>
              <p:ext uri="{D42A27DB-BD31-4B8C-83A1-F6EECF244321}">
                <p14:modId xmlns:p14="http://schemas.microsoft.com/office/powerpoint/2010/main" val="2260259499"/>
              </p:ext>
            </p:extLst>
          </p:nvPr>
        </p:nvGraphicFramePr>
        <p:xfrm>
          <a:off x="457200" y="866314"/>
          <a:ext cx="6660292" cy="3466150"/>
        </p:xfrm>
        <a:graphic>
          <a:graphicData uri="http://schemas.openxmlformats.org/drawingml/2006/table">
            <a:tbl>
              <a:tblPr>
                <a:noFill/>
                <a:tableStyleId>{94CCBE55-4F09-4C1F-A52F-E9116C37C0BD}</a:tableStyleId>
              </a:tblPr>
              <a:tblGrid>
                <a:gridCol w="326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3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do analogies do?</a:t>
                      </a:r>
                      <a:endParaRPr sz="2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 of an analogy</a:t>
                      </a:r>
                      <a:endParaRPr sz="2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might analogies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used outside of school?</a:t>
                      </a:r>
                      <a:endParaRPr sz="2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does the analogy mean?</a:t>
                      </a:r>
                      <a:endParaRPr sz="2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7" name="Google Shape;347;p51"/>
          <p:cNvSpPr/>
          <p:nvPr/>
        </p:nvSpPr>
        <p:spPr>
          <a:xfrm>
            <a:off x="2988297" y="2158689"/>
            <a:ext cx="1372500" cy="881400"/>
          </a:xfrm>
          <a:prstGeom prst="flowChartConnector">
            <a:avLst/>
          </a:prstGeom>
          <a:solidFill>
            <a:srgbClr val="FFFFFF"/>
          </a:solidFill>
          <a:ln w="9525" cap="flat" cmpd="sng">
            <a:solidFill>
              <a:srgbClr val="5349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1"/>
          <p:cNvSpPr txBox="1"/>
          <p:nvPr/>
        </p:nvSpPr>
        <p:spPr>
          <a:xfrm>
            <a:off x="3064122" y="2365025"/>
            <a:ext cx="1220850" cy="46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Analogies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6600" y="215250"/>
            <a:ext cx="1454650" cy="94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2762" indent="-457200">
              <a:spcBef>
                <a:spcPts val="0"/>
              </a:spcBef>
            </a:pPr>
            <a:r>
              <a:rPr lang="en-US" dirty="0"/>
              <a:t>What is an analogy?</a:t>
            </a:r>
            <a:endParaRPr dirty="0"/>
          </a:p>
          <a:p>
            <a:pPr marL="512762" indent="-457200">
              <a:spcBef>
                <a:spcPts val="0"/>
              </a:spcBef>
            </a:pPr>
            <a:r>
              <a:rPr lang="en-US" dirty="0"/>
              <a:t>How do words and ideas go together?</a:t>
            </a:r>
            <a:endParaRPr dirty="0"/>
          </a:p>
          <a:p>
            <a:pPr marL="512763" indent="-457200">
              <a:spcBef>
                <a:spcPts val="0"/>
              </a:spcBef>
            </a:pPr>
            <a:r>
              <a:rPr lang="en-US" dirty="0"/>
              <a:t>What is an example of an analogy?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Define the term analogy.</a:t>
            </a:r>
            <a:endParaRPr dirty="0"/>
          </a:p>
          <a:p>
            <a:pPr>
              <a:spcBef>
                <a:spcPts val="0"/>
              </a:spcBef>
            </a:pPr>
            <a:r>
              <a:rPr lang="en-US" dirty="0"/>
              <a:t>Write your own analogies. </a:t>
            </a:r>
            <a:endParaRPr dirty="0"/>
          </a:p>
          <a:p>
            <a:pPr>
              <a:spcBef>
                <a:spcPts val="0"/>
              </a:spcBef>
            </a:pPr>
            <a:r>
              <a:rPr lang="en-US" dirty="0"/>
              <a:t>Describe the relationship of your analogies.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Cow</a:t>
            </a:r>
            <a:r>
              <a:rPr lang="en-US" dirty="0"/>
              <a:t> is to </a:t>
            </a:r>
            <a:r>
              <a:rPr lang="en-US" b="1" i="1" dirty="0"/>
              <a:t>mammal</a:t>
            </a:r>
            <a:r>
              <a:rPr lang="en-US" dirty="0"/>
              <a:t> as </a:t>
            </a:r>
            <a:r>
              <a:rPr lang="en-US" b="1" i="1" dirty="0"/>
              <a:t>snake</a:t>
            </a:r>
            <a:r>
              <a:rPr lang="en-US" dirty="0"/>
              <a:t> is to </a:t>
            </a:r>
            <a:r>
              <a:rPr lang="en-US" b="1" i="1" dirty="0"/>
              <a:t>reptile</a:t>
            </a:r>
            <a:endParaRPr b="1" i="1" dirty="0"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Cow:Mammal</a:t>
            </a:r>
            <a:endParaRPr sz="2600" dirty="0"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Snake:Reptile</a:t>
            </a:r>
            <a:endParaRPr sz="2600" dirty="0"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236"/>
            <a:ext cx="4133606" cy="295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406" y="2038320"/>
            <a:ext cx="4410860" cy="2952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57200" y="1164497"/>
            <a:ext cx="8229600" cy="3434098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/>
              <a:t>Take some time to review the analogies around the room.</a:t>
            </a:r>
            <a:endParaRPr sz="2600" dirty="0"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Gallery Walk</a:t>
            </a:r>
            <a:endParaRPr dirty="0"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981" y="1719408"/>
            <a:ext cx="4594800" cy="232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 title="K20 Center 10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1960113"/>
            <a:ext cx="2880376" cy="21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Elbow Partner</a:t>
            </a:r>
            <a:endParaRPr dirty="0"/>
          </a:p>
        </p:txBody>
      </p:sp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8192">
            <a:off x="6840596" y="633203"/>
            <a:ext cx="1609261" cy="100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457200" y="1305050"/>
            <a:ext cx="7192800" cy="3579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With your partner, talk about the following questions: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Which analogy was your favorite?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Why did you like that analogy?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What kind of image did this analogy bring to your mind?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Kitten</a:t>
            </a:r>
            <a:r>
              <a:rPr lang="en-US" dirty="0"/>
              <a:t> is to </a:t>
            </a:r>
            <a:r>
              <a:rPr lang="en-US" b="1" i="1" dirty="0"/>
              <a:t>cat</a:t>
            </a:r>
            <a:r>
              <a:rPr lang="en-US" dirty="0"/>
              <a:t> as </a:t>
            </a:r>
            <a:r>
              <a:rPr lang="en-US" b="1" i="1" dirty="0"/>
              <a:t>puppy</a:t>
            </a:r>
            <a:r>
              <a:rPr lang="en-US" dirty="0"/>
              <a:t> is to </a:t>
            </a:r>
            <a:r>
              <a:rPr lang="en-US" b="1" i="1" dirty="0"/>
              <a:t>dog</a:t>
            </a:r>
            <a:endParaRPr b="1" i="1" dirty="0"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Kitten:Cat</a:t>
            </a:r>
            <a:endParaRPr sz="2600" dirty="0"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Puppy:Dog</a:t>
            </a:r>
            <a:endParaRPr sz="2600" dirty="0"/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5"/>
            <a:ext cx="4344899" cy="289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2038325"/>
            <a:ext cx="4419602" cy="289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Adorable</a:t>
            </a:r>
            <a:r>
              <a:rPr lang="en-US" dirty="0"/>
              <a:t> is to </a:t>
            </a:r>
            <a:r>
              <a:rPr lang="en-US" b="1" i="1" dirty="0"/>
              <a:t>cute</a:t>
            </a:r>
            <a:r>
              <a:rPr lang="en-US" dirty="0"/>
              <a:t> as </a:t>
            </a:r>
            <a:r>
              <a:rPr lang="en-US" b="1" i="1" dirty="0"/>
              <a:t>creepy</a:t>
            </a:r>
            <a:r>
              <a:rPr lang="en-US" dirty="0"/>
              <a:t> is to </a:t>
            </a:r>
            <a:r>
              <a:rPr lang="en-US" b="1" i="1" dirty="0"/>
              <a:t>scary</a:t>
            </a:r>
            <a:endParaRPr b="1" i="1" dirty="0"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Adorable:Cute</a:t>
            </a:r>
            <a:endParaRPr sz="2600" dirty="0"/>
          </a:p>
        </p:txBody>
      </p:sp>
      <p:sp>
        <p:nvSpPr>
          <p:cNvPr id="164" name="Google Shape;164;p30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 err="1"/>
              <a:t>Creepy:Scary</a:t>
            </a:r>
            <a:endParaRPr sz="2600" dirty="0"/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8320"/>
            <a:ext cx="4344991" cy="287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791" y="2038320"/>
            <a:ext cx="4243517" cy="295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1681</Words>
  <Application>Microsoft Macintosh PowerPoint</Application>
  <PresentationFormat>On-screen Show (16:9)</PresentationFormat>
  <Paragraphs>141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Noto Sans Symbols</vt:lpstr>
      <vt:lpstr>LEARN theme</vt:lpstr>
      <vt:lpstr>PowerPoint Presentation</vt:lpstr>
      <vt:lpstr>SHIPping Words</vt:lpstr>
      <vt:lpstr>Essential Questions</vt:lpstr>
      <vt:lpstr>Lesson Objectives</vt:lpstr>
      <vt:lpstr>Cow is to mammal as snake is to reptile</vt:lpstr>
      <vt:lpstr>Gallery Walk</vt:lpstr>
      <vt:lpstr>Elbow Partner</vt:lpstr>
      <vt:lpstr>Kitten is to cat as puppy is to dog</vt:lpstr>
      <vt:lpstr>Adorable is to cute as creepy is to scary</vt:lpstr>
      <vt:lpstr>Delicious is to yummy as gross is to yucky</vt:lpstr>
      <vt:lpstr>Smile is to frown as pretty is to ugly</vt:lpstr>
      <vt:lpstr>Strong is to weak as love is to hate</vt:lpstr>
      <vt:lpstr>Wolf is to pack as fish is to school</vt:lpstr>
      <vt:lpstr>Class is to student as forest is to tree</vt:lpstr>
      <vt:lpstr>Kitchen is to cook as bedroom is to sleep</vt:lpstr>
      <vt:lpstr>Print is to printer as copy is to copier</vt:lpstr>
      <vt:lpstr>Hunt is to hunter as dive is to scuba diver</vt:lpstr>
      <vt:lpstr>Artist is to draw as movie star is to act</vt:lpstr>
      <vt:lpstr>Pacific is to ocean as Colorado is to river</vt:lpstr>
      <vt:lpstr>Eat is to fed as sleep is to rested</vt:lpstr>
      <vt:lpstr>Hat is to head as shoes are to feet</vt:lpstr>
      <vt:lpstr>Gray is to black as pink is to red</vt:lpstr>
      <vt:lpstr>Cold is to cool as hot is to warm</vt:lpstr>
      <vt:lpstr>Oven is to hot as refrigerator is to cold</vt:lpstr>
      <vt:lpstr>Wet is to water as dry is to sand</vt:lpstr>
      <vt:lpstr>Analogies</vt:lpstr>
      <vt:lpstr>Anchor Chart</vt:lpstr>
      <vt:lpstr>Your Turn!</vt:lpstr>
      <vt:lpstr>Frayer Model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SHIPping Words</dc:title>
  <dc:subject/>
  <dc:creator>K20 Center</dc:creator>
  <cp:keywords/>
  <dc:description/>
  <cp:lastModifiedBy>Marcelli, Ann N.</cp:lastModifiedBy>
  <cp:revision>9</cp:revision>
  <dcterms:modified xsi:type="dcterms:W3CDTF">2022-05-19T18:37:37Z</dcterms:modified>
  <cp:category/>
</cp:coreProperties>
</file>