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4"/>
  </p:notesMasterIdLst>
  <p:sldIdLst>
    <p:sldId id="276" r:id="rId2"/>
    <p:sldId id="256" r:id="rId3"/>
    <p:sldId id="274" r:id="rId4"/>
    <p:sldId id="275" r:id="rId5"/>
    <p:sldId id="308" r:id="rId6"/>
    <p:sldId id="292" r:id="rId7"/>
    <p:sldId id="301" r:id="rId8"/>
    <p:sldId id="303" r:id="rId9"/>
    <p:sldId id="310" r:id="rId10"/>
    <p:sldId id="283" r:id="rId11"/>
    <p:sldId id="294" r:id="rId12"/>
    <p:sldId id="297" r:id="rId13"/>
    <p:sldId id="296" r:id="rId14"/>
    <p:sldId id="285" r:id="rId15"/>
    <p:sldId id="300" r:id="rId16"/>
    <p:sldId id="298" r:id="rId17"/>
    <p:sldId id="299" r:id="rId18"/>
    <p:sldId id="309" r:id="rId19"/>
    <p:sldId id="306" r:id="rId20"/>
    <p:sldId id="313" r:id="rId21"/>
    <p:sldId id="312" r:id="rId22"/>
    <p:sldId id="31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A4"/>
    <a:srgbClr val="E0EBF5"/>
    <a:srgbClr val="3E5C61"/>
    <a:srgbClr val="D4E1E4"/>
    <a:srgbClr val="FFFFFF"/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6"/>
  </p:normalViewPr>
  <p:slideViewPr>
    <p:cSldViewPr snapToGrid="0" snapToObjects="1">
      <p:cViewPr varScale="1">
        <p:scale>
          <a:sx n="161" d="100"/>
          <a:sy n="161" d="100"/>
        </p:scale>
        <p:origin x="760" y="192"/>
      </p:cViewPr>
      <p:guideLst>
        <p:guide orient="horz" pos="162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Commit and Toss.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desmos.com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smos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Draw a card then, following the card rules, change the equation.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new equation in the box above the coordinate graph. Circle what you changed.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Sketch your prediction of what the new graph should look like using a </a:t>
            </a:r>
            <a:r>
              <a:rPr lang="en-US" b="1" dirty="0">
                <a:solidFill>
                  <a:schemeClr val="accent4"/>
                </a:solidFill>
              </a:rPr>
              <a:t>colored pencil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Using Desmos, sketch the correct graph in pencil.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(Back)</a:t>
            </a:r>
          </a:p>
        </p:txBody>
      </p:sp>
    </p:spTree>
    <p:extLst>
      <p:ext uri="{BB962C8B-B14F-4D97-AF65-F5344CB8AC3E}">
        <p14:creationId xmlns:p14="http://schemas.microsoft.com/office/powerpoint/2010/main" val="313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(Back)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E4657-8AE9-4E06-B646-BB5AFC591A14}"/>
              </a:ext>
            </a:extLst>
          </p:cNvPr>
          <p:cNvSpPr txBox="1"/>
          <p:nvPr/>
        </p:nvSpPr>
        <p:spPr>
          <a:xfrm rot="20968214">
            <a:off x="1420939" y="1531362"/>
            <a:ext cx="1473566" cy="20702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Follow Card Rules</a:t>
            </a: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80D5D-FEF0-4384-9690-055B29E485B6}"/>
              </a:ext>
            </a:extLst>
          </p:cNvPr>
          <p:cNvSpPr txBox="1"/>
          <p:nvPr/>
        </p:nvSpPr>
        <p:spPr>
          <a:xfrm>
            <a:off x="4338466" y="1414149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86185-AE99-40B8-A647-D4CCDCE0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91" y="1992160"/>
            <a:ext cx="2636063" cy="26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Were your predictions correct?</a:t>
            </a:r>
          </a:p>
          <a:p>
            <a:r>
              <a:rPr lang="en-US" sz="2800" dirty="0"/>
              <a:t>If not, do you know why?</a:t>
            </a:r>
            <a:endParaRPr lang="en-US" sz="24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Reflection</a:t>
            </a:r>
          </a:p>
        </p:txBody>
      </p:sp>
    </p:spTree>
    <p:extLst>
      <p:ext uri="{BB962C8B-B14F-4D97-AF65-F5344CB8AC3E}">
        <p14:creationId xmlns:p14="http://schemas.microsoft.com/office/powerpoint/2010/main" val="37851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96EE789-6A6F-4E21-8FF5-C0E83934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942" y="483713"/>
            <a:ext cx="2423816" cy="2876933"/>
          </a:xfrm>
          <a:prstGeom prst="rect">
            <a:avLst/>
          </a:prstGeom>
          <a:noFill/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Commit and Toss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17938"/>
            <a:ext cx="5849537" cy="344825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does changing the number in front of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/>
              <a:t> do to the graph?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does changing the number after the plus sign do to the graph?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 these numbers represent?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03086B4-B232-426B-AC3F-C41F191D2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39" y="456004"/>
            <a:ext cx="2423816" cy="287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7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definition?</a:t>
            </a:r>
          </a:p>
          <a:p>
            <a:pPr lvl="1"/>
            <a:r>
              <a:rPr lang="en-US" sz="2400" dirty="0"/>
              <a:t>slope:</a:t>
            </a:r>
          </a:p>
          <a:p>
            <a:pPr lvl="1"/>
            <a:r>
              <a:rPr lang="en-US" sz="2400" dirty="0"/>
              <a:t>y-intercept: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Own Words</a:t>
            </a:r>
          </a:p>
        </p:txBody>
      </p:sp>
    </p:spTree>
    <p:extLst>
      <p:ext uri="{BB962C8B-B14F-4D97-AF65-F5344CB8AC3E}">
        <p14:creationId xmlns:p14="http://schemas.microsoft.com/office/powerpoint/2010/main" val="33596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Fold the handout in half, like a </a:t>
            </a:r>
            <a:br>
              <a:rPr lang="en-US" sz="2800" dirty="0"/>
            </a:br>
            <a:r>
              <a:rPr lang="en-US" sz="2800" dirty="0"/>
              <a:t>hot dog, along the solid line.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Unfold your paper.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Cut along the dashed line from one edge to the fold.</a:t>
            </a:r>
          </a:p>
          <a:p>
            <a:pPr marL="0" indent="0">
              <a:buNone/>
            </a:pPr>
            <a:r>
              <a:rPr lang="en-US" sz="2800" dirty="0"/>
              <a:t>You will have 6 flaps that you can lift to see the definitions. Next, we will write the definitions.</a:t>
            </a:r>
            <a:endParaRPr lang="en-US" sz="24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C32E1-F8A2-489F-A9D0-8E21903CDBC9}"/>
              </a:ext>
            </a:extLst>
          </p:cNvPr>
          <p:cNvGrpSpPr/>
          <p:nvPr/>
        </p:nvGrpSpPr>
        <p:grpSpPr>
          <a:xfrm>
            <a:off x="6068786" y="1164497"/>
            <a:ext cx="2618014" cy="1017059"/>
            <a:chOff x="5897361" y="615996"/>
            <a:chExt cx="2618014" cy="101705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0256BC0-1BA3-4CFA-8174-42899F368A92}"/>
                </a:ext>
              </a:extLst>
            </p:cNvPr>
            <p:cNvSpPr/>
            <p:nvPr/>
          </p:nvSpPr>
          <p:spPr>
            <a:xfrm>
              <a:off x="6196179" y="675935"/>
              <a:ext cx="2267798" cy="797311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489215-2AF0-4C85-BC84-9AD7F01BB2E5}"/>
                </a:ext>
              </a:extLst>
            </p:cNvPr>
            <p:cNvSpPr/>
            <p:nvPr/>
          </p:nvSpPr>
          <p:spPr>
            <a:xfrm>
              <a:off x="5948755" y="675934"/>
              <a:ext cx="2515224" cy="881450"/>
            </a:xfrm>
            <a:prstGeom prst="parallelogram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E4D5928-02FC-4063-9D0D-6EF033EAE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697838" y="-184481"/>
              <a:ext cx="1017059" cy="2618014"/>
            </a:xfrm>
            <a:prstGeom prst="parallelogram">
              <a:avLst>
                <a:gd name="adj" fmla="val 786"/>
              </a:avLst>
            </a:prstGeom>
            <a:scene3d>
              <a:camera prst="isometricLeftDown">
                <a:rot lat="1800000" lon="1800000" rev="0"/>
              </a:camera>
              <a:lightRig rig="threePt" dir="t"/>
            </a:scene3d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A9B021-D003-4333-AAF8-DC29864DA2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1393" y="675934"/>
              <a:ext cx="2302586" cy="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7EE125C-90DE-4A47-8071-C07C593B8A28}"/>
              </a:ext>
            </a:extLst>
          </p:cNvPr>
          <p:cNvSpPr txBox="1"/>
          <p:nvPr/>
        </p:nvSpPr>
        <p:spPr>
          <a:xfrm>
            <a:off x="6337624" y="959116"/>
            <a:ext cx="229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— — — — fold — — — —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CBF008-F1E1-4814-8508-8DC2C378CF51}"/>
              </a:ext>
            </a:extLst>
          </p:cNvPr>
          <p:cNvGrpSpPr/>
          <p:nvPr/>
        </p:nvGrpSpPr>
        <p:grpSpPr>
          <a:xfrm rot="1094763">
            <a:off x="6107840" y="2030955"/>
            <a:ext cx="550229" cy="550229"/>
            <a:chOff x="6224985" y="4170408"/>
            <a:chExt cx="550229" cy="550229"/>
          </a:xfrm>
        </p:grpSpPr>
        <p:pic>
          <p:nvPicPr>
            <p:cNvPr id="16" name="Graphic 15" descr="Scissors with solid fill">
              <a:extLst>
                <a:ext uri="{FF2B5EF4-FFF2-40B4-BE49-F238E27FC236}">
                  <a16:creationId xmlns:a16="http://schemas.microsoft.com/office/drawing/2014/main" id="{102ADCD6-7E3C-4F54-8255-64E2D1D8B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715903">
              <a:off x="6224985" y="4170408"/>
              <a:ext cx="550229" cy="550229"/>
            </a:xfrm>
            <a:prstGeom prst="rect">
              <a:avLst/>
            </a:prstGeom>
          </p:spPr>
        </p:pic>
        <p:pic>
          <p:nvPicPr>
            <p:cNvPr id="14" name="Graphic 13" descr="Scissors outline">
              <a:extLst>
                <a:ext uri="{FF2B5EF4-FFF2-40B4-BE49-F238E27FC236}">
                  <a16:creationId xmlns:a16="http://schemas.microsoft.com/office/drawing/2014/main" id="{D72BC41C-4EA4-4EEC-9CA5-8111282D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700000">
              <a:off x="6224989" y="417199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1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35F969-3871-4F9F-A116-0BC3075E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737" y="1164497"/>
            <a:ext cx="2636063" cy="267416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EE2E9ED-0A43-4901-9B95-DD8BEAA54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35715"/>
              </p:ext>
            </p:extLst>
          </p:nvPr>
        </p:nvGraphicFramePr>
        <p:xfrm>
          <a:off x="767892" y="1165225"/>
          <a:ext cx="469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4698720" imgH="914400" progId="Equation.DSMT4">
                  <p:embed/>
                </p:oleObj>
              </mc:Choice>
              <mc:Fallback>
                <p:oleObj name="Equation" r:id="rId4" imgW="46987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892" y="1165225"/>
                        <a:ext cx="469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F9C646-3110-44B9-8F80-B8A29448DE3F}"/>
              </a:ext>
            </a:extLst>
          </p:cNvPr>
          <p:cNvCxnSpPr>
            <a:cxnSpLocks/>
          </p:cNvCxnSpPr>
          <p:nvPr/>
        </p:nvCxnSpPr>
        <p:spPr>
          <a:xfrm>
            <a:off x="7220371" y="2119585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DB866B-0961-461A-B564-680D9F7C51CC}"/>
              </a:ext>
            </a:extLst>
          </p:cNvPr>
          <p:cNvCxnSpPr>
            <a:cxnSpLocks/>
          </p:cNvCxnSpPr>
          <p:nvPr/>
        </p:nvCxnSpPr>
        <p:spPr>
          <a:xfrm flipH="1" flipV="1">
            <a:off x="7220371" y="2119585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5DA6B5-FD01-4951-B359-B8DF83777F71}"/>
              </a:ext>
            </a:extLst>
          </p:cNvPr>
          <p:cNvCxnSpPr>
            <a:cxnSpLocks/>
          </p:cNvCxnSpPr>
          <p:nvPr/>
        </p:nvCxnSpPr>
        <p:spPr>
          <a:xfrm>
            <a:off x="7985215" y="1608410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CC0A4E-1145-43A2-9279-B806A088B4C1}"/>
              </a:ext>
            </a:extLst>
          </p:cNvPr>
          <p:cNvCxnSpPr>
            <a:cxnSpLocks/>
          </p:cNvCxnSpPr>
          <p:nvPr/>
        </p:nvCxnSpPr>
        <p:spPr>
          <a:xfrm flipH="1" flipV="1">
            <a:off x="7985215" y="1608410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6FFF65-2233-4578-82CC-91DEAFE503C5}"/>
              </a:ext>
            </a:extLst>
          </p:cNvPr>
          <p:cNvCxnSpPr>
            <a:cxnSpLocks/>
          </p:cNvCxnSpPr>
          <p:nvPr/>
        </p:nvCxnSpPr>
        <p:spPr>
          <a:xfrm>
            <a:off x="6460291" y="2623094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4267AB-92D6-4CE5-B8FE-C11705E41AD4}"/>
              </a:ext>
            </a:extLst>
          </p:cNvPr>
          <p:cNvCxnSpPr>
            <a:cxnSpLocks/>
          </p:cNvCxnSpPr>
          <p:nvPr/>
        </p:nvCxnSpPr>
        <p:spPr>
          <a:xfrm flipH="1" flipV="1">
            <a:off x="6460291" y="2623094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7D32FF-8EB1-4773-9115-8CFA8A680E4C}"/>
              </a:ext>
            </a:extLst>
          </p:cNvPr>
          <p:cNvCxnSpPr>
            <a:cxnSpLocks/>
          </p:cNvCxnSpPr>
          <p:nvPr/>
        </p:nvCxnSpPr>
        <p:spPr>
          <a:xfrm>
            <a:off x="5700211" y="3136131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18C3E-784E-4EC3-9AA2-F9CAFBFAB28D}"/>
              </a:ext>
            </a:extLst>
          </p:cNvPr>
          <p:cNvCxnSpPr>
            <a:cxnSpLocks/>
          </p:cNvCxnSpPr>
          <p:nvPr/>
        </p:nvCxnSpPr>
        <p:spPr>
          <a:xfrm flipH="1" flipV="1">
            <a:off x="5700211" y="3136131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578DA43-460C-4869-BD11-4759C3F8B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19213"/>
              </p:ext>
            </p:extLst>
          </p:nvPr>
        </p:nvGraphicFramePr>
        <p:xfrm>
          <a:off x="6628476" y="2206240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6" imgW="533160" imgH="330120" progId="Equation.DSMT4">
                  <p:embed/>
                </p:oleObj>
              </mc:Choice>
              <mc:Fallback>
                <p:oleObj name="Equation" r:id="rId6" imgW="533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8476" y="2206240"/>
                        <a:ext cx="5334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73D2203-AB13-4529-A68A-972888FC4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80381"/>
              </p:ext>
            </p:extLst>
          </p:nvPr>
        </p:nvGraphicFramePr>
        <p:xfrm>
          <a:off x="7073212" y="1737520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8" imgW="799920" imgH="330120" progId="Equation.DSMT4">
                  <p:embed/>
                </p:oleObj>
              </mc:Choice>
              <mc:Fallback>
                <p:oleObj name="Equation" r:id="rId8" imgW="799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3212" y="1737520"/>
                        <a:ext cx="8001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C8151AB-A8AC-4C2B-9FDE-826BBB4F3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18922"/>
              </p:ext>
            </p:extLst>
          </p:nvPr>
        </p:nvGraphicFramePr>
        <p:xfrm>
          <a:off x="767892" y="2619375"/>
          <a:ext cx="441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0" imgW="4419360" imgH="914400" progId="Equation.DSMT4">
                  <p:embed/>
                </p:oleObj>
              </mc:Choice>
              <mc:Fallback>
                <p:oleObj name="Equation" r:id="rId10" imgW="4419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7892" y="2619375"/>
                        <a:ext cx="4419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DE3A6AA-71A5-4077-8AF4-69C06590A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18349"/>
              </p:ext>
            </p:extLst>
          </p:nvPr>
        </p:nvGraphicFramePr>
        <p:xfrm>
          <a:off x="742492" y="3921125"/>
          <a:ext cx="444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2" imgW="4444920" imgH="838080" progId="Equation.DSMT4">
                  <p:embed/>
                </p:oleObj>
              </mc:Choice>
              <mc:Fallback>
                <p:oleObj name="Equation" r:id="rId12" imgW="4444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2492" y="3921125"/>
                        <a:ext cx="4445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8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8019F-F14C-4642-BC14-4780A8F1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736" y="1164497"/>
            <a:ext cx="2636063" cy="2674163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point where the function </a:t>
            </a:r>
            <a:br>
              <a:rPr lang="en-US" sz="2800" dirty="0"/>
            </a:br>
            <a:r>
              <a:rPr lang="en-US" sz="2800" dirty="0"/>
              <a:t>crosses the y-axis</a:t>
            </a:r>
          </a:p>
          <a:p>
            <a:r>
              <a:rPr lang="en-US" sz="2800" dirty="0"/>
              <a:t>Written 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The y-intercept of the blue line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because </a:t>
            </a:r>
            <a:br>
              <a:rPr lang="en-US" sz="2800" dirty="0">
                <a:latin typeface="+mj-lt"/>
                <a:cs typeface="Times New Roman" panose="02020603050405020304" pitchFamily="18" charset="0"/>
              </a:rPr>
            </a:br>
            <a:r>
              <a:rPr lang="en-US" sz="2800" dirty="0">
                <a:latin typeface="+mj-lt"/>
                <a:cs typeface="Times New Roman" panose="02020603050405020304" pitchFamily="18" charset="0"/>
              </a:rPr>
              <a:t>the function crosses the y-axis at that point.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y-Intercept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42B435C-F1A2-43B5-84FF-C6C61B384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5299"/>
              </p:ext>
            </p:extLst>
          </p:nvPr>
        </p:nvGraphicFramePr>
        <p:xfrm>
          <a:off x="7414813" y="1481082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578DA43-460C-4869-BD11-4759C3F8B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4813" y="1481082"/>
                        <a:ext cx="673100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6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670ED-EE76-124A-88B4-DB9DC2B39EE7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0F9AB08F-B441-0F4B-A501-475FFB30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Foldable: Slope-Intercept Form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9980C0F-E96E-8B47-B9C4-4512B4E33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4C4605-D565-8643-A902-5045C33E5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179107"/>
              </p:ext>
            </p:extLst>
          </p:nvPr>
        </p:nvGraphicFramePr>
        <p:xfrm>
          <a:off x="3008653" y="3424947"/>
          <a:ext cx="1231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1231560" imgH="1562040" progId="Equation.DSMT4">
                  <p:embed/>
                </p:oleObj>
              </mc:Choice>
              <mc:Fallback>
                <p:oleObj name="Equation" r:id="rId4" imgW="1231560" imgH="1562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0EE9442-FE63-4644-B285-DD745CB79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8653" y="3424947"/>
                        <a:ext cx="1231900" cy="1562100"/>
                      </a:xfrm>
                      <a:prstGeom prst="rect">
                        <a:avLst/>
                      </a:prstGeom>
                      <a:solidFill>
                        <a:srgbClr val="C2C2A4">
                          <a:alpha val="4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CBC308-4376-B141-A0C4-E8523B5396DD}"/>
              </a:ext>
            </a:extLst>
          </p:cNvPr>
          <p:cNvSpPr txBox="1"/>
          <p:nvPr/>
        </p:nvSpPr>
        <p:spPr>
          <a:xfrm>
            <a:off x="7241166" y="1606143"/>
            <a:ext cx="1419558" cy="1477328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800" b="1" i="1">
                <a:latin typeface="+mj-lt"/>
              </a:defRPr>
            </a:lvl1pPr>
          </a:lstStyle>
          <a:p>
            <a:pPr algn="l"/>
            <a:r>
              <a:rPr lang="en-US" dirty="0"/>
              <a:t>y-intercept:</a:t>
            </a:r>
            <a:r>
              <a:rPr lang="en-US" b="0" dirty="0"/>
              <a:t> </a:t>
            </a:r>
          </a:p>
          <a:p>
            <a:pPr algn="l"/>
            <a:r>
              <a:rPr lang="en-US" b="0" i="0" dirty="0"/>
              <a:t>the point where the line crosses the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0" i="0" dirty="0"/>
              <a:t>-axis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9484DD-E64E-2349-8FE6-0E608CC182A7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624603" y="2565356"/>
            <a:ext cx="489898" cy="85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774031-553A-4F50-95DD-CC7CDE1436A9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Foldable: Slope-Intercept Form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3C7700B-689E-4457-B4EB-153FA83D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3C54D-5C96-4866-98CF-98C83204EE6C}"/>
              </a:ext>
            </a:extLst>
          </p:cNvPr>
          <p:cNvSpPr txBox="1"/>
          <p:nvPr/>
        </p:nvSpPr>
        <p:spPr>
          <a:xfrm>
            <a:off x="159859" y="1611769"/>
            <a:ext cx="1749569" cy="1477328"/>
          </a:xfrm>
          <a:prstGeom prst="rect">
            <a:avLst/>
          </a:prstGeom>
          <a:solidFill>
            <a:srgbClr val="3E5C61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i="1" dirty="0">
                <a:latin typeface="+mj-lt"/>
              </a:rPr>
              <a:t>dependent variable:</a:t>
            </a:r>
            <a:endParaRPr lang="en-US" sz="1800" dirty="0">
              <a:latin typeface="+mj-lt"/>
            </a:endParaRPr>
          </a:p>
          <a:p>
            <a:pPr algn="r"/>
            <a:r>
              <a:rPr lang="en-US" sz="1800" dirty="0">
                <a:latin typeface="+mj-lt"/>
              </a:rPr>
              <a:t>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+mj-lt"/>
              </a:rPr>
              <a:t>-coordinate of the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ordered pair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CD1CD-1C17-46E3-B7DA-520AFCA70142}"/>
              </a:ext>
            </a:extLst>
          </p:cNvPr>
          <p:cNvSpPr txBox="1"/>
          <p:nvPr/>
        </p:nvSpPr>
        <p:spPr>
          <a:xfrm>
            <a:off x="4383280" y="3424947"/>
            <a:ext cx="1752067" cy="1477328"/>
          </a:xfrm>
          <a:prstGeom prst="rect">
            <a:avLst/>
          </a:prstGeom>
          <a:solidFill>
            <a:srgbClr val="3E5C61">
              <a:alpha val="20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800" b="1" i="1">
                <a:latin typeface="+mj-lt"/>
              </a:defRPr>
            </a:lvl1pPr>
          </a:lstStyle>
          <a:p>
            <a:pPr algn="ctr"/>
            <a:r>
              <a:rPr lang="en-US" dirty="0"/>
              <a:t>independent variable:</a:t>
            </a:r>
            <a:br>
              <a:rPr lang="en-US" dirty="0"/>
            </a:br>
            <a:r>
              <a:rPr lang="en-US" b="0" i="0" dirty="0"/>
              <a:t>the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i="0" dirty="0"/>
              <a:t>-coordinate of the </a:t>
            </a:r>
            <a:br>
              <a:rPr lang="en-US" b="0" i="0" dirty="0"/>
            </a:br>
            <a:r>
              <a:rPr lang="en-US" b="0" i="0" dirty="0"/>
              <a:t>ordered pair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1CD32D-7828-4D75-A1ED-2E31DFE5001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029500" y="2565356"/>
            <a:ext cx="229814" cy="85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Slope Matters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Slope-Intercept Form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5CFA1D-7E35-E040-AB74-6FA2E3F3864E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8881442C-1BB6-104C-9EDD-AB3A09C3A296}"/>
              </a:ext>
            </a:extLst>
          </p:cNvPr>
          <p:cNvSpPr txBox="1">
            <a:spLocks/>
          </p:cNvSpPr>
          <p:nvPr/>
        </p:nvSpPr>
        <p:spPr>
          <a:xfrm>
            <a:off x="457200" y="307247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Foldable: Slope-Intercept Form</a:t>
            </a:r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432DD60-506A-F541-A4B2-5504E900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3D7E3C-0A53-2747-B912-2F1CEBB22BAA}"/>
              </a:ext>
            </a:extLst>
          </p:cNvPr>
          <p:cNvSpPr txBox="1"/>
          <p:nvPr/>
        </p:nvSpPr>
        <p:spPr>
          <a:xfrm>
            <a:off x="922242" y="3418553"/>
            <a:ext cx="2408726" cy="14773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Reminder: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Make sure only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is on one side of the equals sign &amp; everything else is on the other side.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803B21-81B5-EC4A-BD7B-952C476E5FF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126605" y="2571750"/>
            <a:ext cx="1104268" cy="8468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45F1A5-DB75-6849-9DD6-7B9E0C285881}"/>
              </a:ext>
            </a:extLst>
          </p:cNvPr>
          <p:cNvSpPr txBox="1"/>
          <p:nvPr/>
        </p:nvSpPr>
        <p:spPr>
          <a:xfrm>
            <a:off x="5506798" y="3695552"/>
            <a:ext cx="2408726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Reminder: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Always simplify! For example, rewrite 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x+(–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as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x–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4FF8CF-2D1C-6B43-9BA4-513B0E57AFB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907819" y="2679590"/>
            <a:ext cx="803342" cy="101596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CEF5726-ED5B-B348-8E3F-3F88E976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Take a picture of two examples of slope somewhere in the school building.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Desmos.com</a:t>
            </a:r>
            <a:r>
              <a:rPr lang="en-US" dirty="0"/>
              <a:t> and select </a:t>
            </a:r>
            <a:r>
              <a:rPr lang="en-US" i="1" dirty="0"/>
              <a:t>Graphing Calculator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Click the </a:t>
            </a:r>
            <a:r>
              <a:rPr lang="en-US" i="1" dirty="0"/>
              <a:t>Add Item</a:t>
            </a:r>
            <a:r>
              <a:rPr lang="en-US" dirty="0"/>
              <a:t> (plus sign) button </a:t>
            </a:r>
            <a:br>
              <a:rPr lang="en-US" dirty="0"/>
            </a:br>
            <a:r>
              <a:rPr lang="en-US" dirty="0"/>
              <a:t>to add your picture.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Find the slope-intercept form of the </a:t>
            </a:r>
            <a:br>
              <a:rPr lang="en-US" dirty="0"/>
            </a:br>
            <a:r>
              <a:rPr lang="en-US" dirty="0"/>
              <a:t>linear equation of the picture.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B962BE67-638B-5041-B1BD-56B6B6C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Slopes Around the School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C03327-767A-C34D-906E-1866C7389508}"/>
              </a:ext>
            </a:extLst>
          </p:cNvPr>
          <p:cNvGrpSpPr/>
          <p:nvPr/>
        </p:nvGrpSpPr>
        <p:grpSpPr>
          <a:xfrm>
            <a:off x="6280482" y="2751411"/>
            <a:ext cx="1842243" cy="1279902"/>
            <a:chOff x="5354350" y="2714424"/>
            <a:chExt cx="2153705" cy="14962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7AB121-6B4D-BA44-A932-867138FD6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399" t="8007" r="25617" b="67937"/>
            <a:stretch/>
          </p:blipFill>
          <p:spPr>
            <a:xfrm>
              <a:off x="5354350" y="2714424"/>
              <a:ext cx="2153705" cy="149629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443EF2-E44E-A842-8D4C-008AAF9E0F8D}"/>
                </a:ext>
              </a:extLst>
            </p:cNvPr>
            <p:cNvSpPr/>
            <p:nvPr/>
          </p:nvSpPr>
          <p:spPr>
            <a:xfrm>
              <a:off x="5354350" y="2899479"/>
              <a:ext cx="201877" cy="199506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3C437-3B70-1346-A7D7-B8D0AB9BE2F2}"/>
                </a:ext>
              </a:extLst>
            </p:cNvPr>
            <p:cNvSpPr/>
            <p:nvPr/>
          </p:nvSpPr>
          <p:spPr>
            <a:xfrm>
              <a:off x="5357121" y="3869851"/>
              <a:ext cx="554891" cy="199506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532F251-C211-0547-986A-EE582185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r>
              <a:rPr lang="en-US" dirty="0"/>
              <a:t>How does changing the equation </a:t>
            </a:r>
            <a:br>
              <a:rPr lang="en-US" dirty="0"/>
            </a:br>
            <a:r>
              <a:rPr lang="en-US" dirty="0"/>
              <a:t>change the graph?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777254E3-DD6C-6244-BB9A-5F7785AE3ECF}"/>
              </a:ext>
            </a:extLst>
          </p:cNvPr>
          <p:cNvSpPr txBox="1">
            <a:spLocks/>
          </p:cNvSpPr>
          <p:nvPr/>
        </p:nvSpPr>
        <p:spPr>
          <a:xfrm>
            <a:off x="2727297" y="1338544"/>
            <a:ext cx="5403954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Crystal Clear</a:t>
            </a:r>
          </a:p>
          <a:p>
            <a:pPr lvl="1"/>
            <a:r>
              <a:rPr lang="en-US" dirty="0"/>
              <a:t>What do you think is the easiest (clearest) part of what you learned today?</a:t>
            </a:r>
          </a:p>
          <a:p>
            <a:r>
              <a:rPr lang="en-US" dirty="0"/>
              <a:t>Muddiest Point</a:t>
            </a:r>
          </a:p>
          <a:p>
            <a:pPr lvl="1"/>
            <a:r>
              <a:rPr lang="en-US" dirty="0"/>
              <a:t>What do you think is the most confusing (muddiest) part of what you learned today?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D50EA8CE-0D0F-1948-A597-7B4FD42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7" name="Picture 6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D84C63C4-ADAD-6449-B084-A4022C6F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43" y="435782"/>
            <a:ext cx="2369298" cy="160177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F43FD4-8AE7-E746-A928-A98417CD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50"/>
            <a:ext cx="2270097" cy="17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we predict what the graph of a linear function will look like?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247473"/>
          </a:xfrm>
        </p:spPr>
        <p:txBody>
          <a:bodyPr>
            <a:normAutofit/>
          </a:bodyPr>
          <a:lstStyle/>
          <a:p>
            <a:r>
              <a:rPr lang="en-US" dirty="0"/>
              <a:t>Discover the relationship between the algebraic representation of a linear function with the graphical representation.</a:t>
            </a:r>
          </a:p>
          <a:p>
            <a:r>
              <a:rPr lang="en-US" dirty="0"/>
              <a:t>Predict the effect on a graph from changing the slope or from changing the y-intercept.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3B0DFD34-2503-A743-8DD9-BD44A3AAF528}"/>
              </a:ext>
            </a:extLst>
          </p:cNvPr>
          <p:cNvSpPr txBox="1">
            <a:spLocks/>
          </p:cNvSpPr>
          <p:nvPr/>
        </p:nvSpPr>
        <p:spPr>
          <a:xfrm>
            <a:off x="457200" y="307247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 Notice</a:t>
            </a:r>
            <a:r>
              <a:rPr lang="en-US">
                <a:solidFill>
                  <a:srgbClr val="991B1E"/>
                </a:solidFill>
              </a:rPr>
              <a:t>,</a:t>
            </a:r>
            <a:r>
              <a:rPr lang="en-US"/>
              <a:t> I Wonder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9B33EA-B464-FF4B-BC27-011CDBC22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58446"/>
              </p:ext>
            </p:extLst>
          </p:nvPr>
        </p:nvGraphicFramePr>
        <p:xfrm>
          <a:off x="457200" y="1343864"/>
          <a:ext cx="8229600" cy="18776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77422">
                  <a:extLst>
                    <a:ext uri="{9D8B030D-6E8A-4147-A177-3AD203B41FA5}">
                      <a16:colId xmlns:a16="http://schemas.microsoft.com/office/drawing/2014/main" val="1060368388"/>
                    </a:ext>
                  </a:extLst>
                </a:gridCol>
                <a:gridCol w="4252178">
                  <a:extLst>
                    <a:ext uri="{9D8B030D-6E8A-4147-A177-3AD203B41FA5}">
                      <a16:colId xmlns:a16="http://schemas.microsoft.com/office/drawing/2014/main" val="674620079"/>
                    </a:ext>
                  </a:extLst>
                </a:gridCol>
              </a:tblGrid>
              <a:tr h="685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Notice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Wonder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892398197"/>
                  </a:ext>
                </a:extLst>
              </a:tr>
              <a:tr h="1192249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what you notice </a:t>
                      </a:r>
                      <a:br>
                        <a:rPr kumimoji="0"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each picture.</a:t>
                      </a:r>
                    </a:p>
                  </a:txBody>
                  <a:tcPr marL="50800" marR="50800"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Write what you wonder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about each picture.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42172"/>
                  </a:ext>
                </a:extLst>
              </a:tr>
            </a:tbl>
          </a:graphicData>
        </a:graphic>
      </p:graphicFrame>
      <p:pic>
        <p:nvPicPr>
          <p:cNvPr id="6" name="Picture 5" descr="A person riding a motorcycle on a snowy mountain&#10;&#10;Description automatically generated with low confidence">
            <a:extLst>
              <a:ext uri="{FF2B5EF4-FFF2-40B4-BE49-F238E27FC236}">
                <a16:creationId xmlns:a16="http://schemas.microsoft.com/office/drawing/2014/main" id="{6BCFC04A-9CC8-5E4F-9DD4-1DFBA9C9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1770">
            <a:off x="5819744" y="3343090"/>
            <a:ext cx="2059412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E3C3C-0F60-C041-A7B6-49A8C19F1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" b="801"/>
          <a:stretch/>
        </p:blipFill>
        <p:spPr>
          <a:xfrm rot="21226123">
            <a:off x="1055873" y="3015545"/>
            <a:ext cx="1146346" cy="1763704"/>
          </a:xfrm>
          <a:prstGeom prst="rect">
            <a:avLst/>
          </a:prstGeom>
        </p:spPr>
      </p:pic>
      <p:pic>
        <p:nvPicPr>
          <p:cNvPr id="8" name="Picture 7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DDF050CC-5B04-B34C-92FA-7297BE2A6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8" b="8825"/>
          <a:stretch/>
        </p:blipFill>
        <p:spPr>
          <a:xfrm>
            <a:off x="2944355" y="3360722"/>
            <a:ext cx="2364743" cy="14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74006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Desmos.com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i="1" dirty="0"/>
              <a:t>Graphing Calculator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Type the equation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in the </a:t>
            </a:r>
            <a:br>
              <a:rPr lang="en-US" dirty="0"/>
            </a:br>
            <a:r>
              <a:rPr lang="en-US" dirty="0"/>
              <a:t>left column.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Copy the graph onto your handout.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(Front)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C9918F-0275-4DDD-B63C-EC8BAD5B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13" y="1164497"/>
            <a:ext cx="3416546" cy="34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Draw a card then, following the card rules, change the equation.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new equation in the box above the coordinate graph. Circle what you changed.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Using Desmos, sketch the graph in pencil.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(Front)</a:t>
            </a:r>
          </a:p>
        </p:txBody>
      </p:sp>
    </p:spTree>
    <p:extLst>
      <p:ext uri="{BB962C8B-B14F-4D97-AF65-F5344CB8AC3E}">
        <p14:creationId xmlns:p14="http://schemas.microsoft.com/office/powerpoint/2010/main" val="22120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draw a …</a:t>
            </a:r>
          </a:p>
          <a:p>
            <a:pPr lvl="1"/>
            <a:r>
              <a:rPr lang="en-US" sz="2100" b="1" dirty="0"/>
              <a:t>Face card</a:t>
            </a:r>
            <a:r>
              <a:rPr lang="en-US" sz="2100" dirty="0"/>
              <a:t>: Draw again</a:t>
            </a:r>
          </a:p>
          <a:p>
            <a:pPr marR="0" lvl="1">
              <a:spcAft>
                <a:spcPts val="600"/>
              </a:spcAft>
              <a:tabLst>
                <a:tab pos="228600" algn="l"/>
              </a:tabLst>
            </a:pPr>
            <a:r>
              <a:rPr lang="en-US" sz="2100" b="1" dirty="0"/>
              <a:t>Heart</a:t>
            </a:r>
            <a:r>
              <a:rPr lang="en-US" sz="2100" dirty="0"/>
              <a:t>: Change the number in the front of </a:t>
            </a:r>
            <a:r>
              <a:rPr lang="en-US" sz="21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/>
              <a:t> to number on card</a:t>
            </a:r>
          </a:p>
          <a:p>
            <a:pPr marR="0" lvl="1">
              <a:spcAft>
                <a:spcPts val="600"/>
              </a:spcAft>
              <a:tabLst>
                <a:tab pos="228600" algn="l"/>
              </a:tabLst>
            </a:pPr>
            <a:r>
              <a:rPr lang="en-US" sz="2100" b="1" dirty="0"/>
              <a:t>Diamond</a:t>
            </a:r>
            <a:r>
              <a:rPr lang="en-US" sz="2100" dirty="0"/>
              <a:t>: Change the number in front of </a:t>
            </a:r>
            <a:r>
              <a:rPr lang="en-US" sz="21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dirty="0"/>
              <a:t> to the </a:t>
            </a:r>
            <a:r>
              <a:rPr lang="en-US" sz="2100" u="sng" dirty="0"/>
              <a:t>negative</a:t>
            </a:r>
            <a:r>
              <a:rPr lang="en-US" sz="2100" dirty="0"/>
              <a:t> </a:t>
            </a:r>
            <a:br>
              <a:rPr lang="en-US" sz="2100" dirty="0"/>
            </a:br>
            <a:r>
              <a:rPr lang="en-US" sz="2100" dirty="0"/>
              <a:t>of the number on card</a:t>
            </a:r>
          </a:p>
          <a:p>
            <a:pPr marR="0" lvl="1">
              <a:spcAft>
                <a:spcPts val="600"/>
              </a:spcAft>
              <a:tabLst>
                <a:tab pos="228600" algn="l"/>
              </a:tabLst>
            </a:pPr>
            <a:r>
              <a:rPr lang="en-US" sz="2100" b="1" dirty="0"/>
              <a:t>Club</a:t>
            </a:r>
            <a:r>
              <a:rPr lang="en-US" sz="2100" dirty="0"/>
              <a:t>: Change the number after </a:t>
            </a:r>
            <a:r>
              <a:rPr lang="en-US" sz="21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dirty="0"/>
              <a:t> to number on card</a:t>
            </a:r>
          </a:p>
          <a:p>
            <a:pPr marR="0" lvl="1">
              <a:spcAft>
                <a:spcPts val="600"/>
              </a:spcAft>
              <a:tabLst>
                <a:tab pos="228600" algn="l"/>
              </a:tabLst>
            </a:pPr>
            <a:r>
              <a:rPr lang="en-US" sz="2100" b="1" dirty="0"/>
              <a:t>Spade</a:t>
            </a:r>
            <a:r>
              <a:rPr lang="en-US" sz="2100" dirty="0"/>
              <a:t>: Change the number after </a:t>
            </a:r>
            <a:r>
              <a:rPr lang="en-US" sz="21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dirty="0"/>
              <a:t> to the </a:t>
            </a:r>
            <a:r>
              <a:rPr lang="en-US" sz="2100" u="sng" dirty="0"/>
              <a:t>negative</a:t>
            </a:r>
            <a:r>
              <a:rPr lang="en-US" sz="2100" dirty="0"/>
              <a:t> </a:t>
            </a:r>
            <a:br>
              <a:rPr lang="en-US" sz="2100" dirty="0"/>
            </a:br>
            <a:r>
              <a:rPr lang="en-US" sz="2100" dirty="0"/>
              <a:t>of the number on card</a:t>
            </a:r>
          </a:p>
          <a:p>
            <a:pPr lvl="1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Rules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2F1459A-7D20-4336-9380-DFF50F51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26" y="307247"/>
            <a:ext cx="3677674" cy="15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B449C09-54D9-2540-BE37-FD21BBE4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r>
              <a:rPr lang="en-US" dirty="0"/>
              <a:t>If you draw an ace of clubs, change the number after </a:t>
            </a:r>
            <a:r>
              <a:rPr lang="en-US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/>
              <a:t> to </a:t>
            </a:r>
            <a:r>
              <a:rPr lang="en-US" sz="2800" u="sng" dirty="0"/>
              <a:t>negative</a:t>
            </a:r>
            <a:r>
              <a:rPr lang="en-US" sz="2800" dirty="0"/>
              <a:t> one.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3F73259B-7873-1B43-8E8F-C2F13753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Card Rules (Example)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32264-BBF9-604D-AC49-AE4DE1DF20D6}"/>
              </a:ext>
            </a:extLst>
          </p:cNvPr>
          <p:cNvSpPr txBox="1"/>
          <p:nvPr/>
        </p:nvSpPr>
        <p:spPr>
          <a:xfrm>
            <a:off x="3055943" y="1986271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621295-5C31-F947-A1E9-2A07763519FD}"/>
              </a:ext>
            </a:extLst>
          </p:cNvPr>
          <p:cNvGrpSpPr/>
          <p:nvPr/>
        </p:nvGrpSpPr>
        <p:grpSpPr>
          <a:xfrm>
            <a:off x="1170637" y="2333958"/>
            <a:ext cx="1429150" cy="2279606"/>
            <a:chOff x="1077918" y="1822405"/>
            <a:chExt cx="1429150" cy="2279606"/>
          </a:xfrm>
        </p:grpSpPr>
        <p:sp>
          <p:nvSpPr>
            <p:cNvPr id="8" name="Rectangle: Rounded Corners 11">
              <a:extLst>
                <a:ext uri="{FF2B5EF4-FFF2-40B4-BE49-F238E27FC236}">
                  <a16:creationId xmlns:a16="http://schemas.microsoft.com/office/drawing/2014/main" id="{77F2328C-BA96-0743-8F0F-22929384A9E1}"/>
                </a:ext>
              </a:extLst>
            </p:cNvPr>
            <p:cNvSpPr/>
            <p:nvPr/>
          </p:nvSpPr>
          <p:spPr>
            <a:xfrm>
              <a:off x="1077918" y="1822405"/>
              <a:ext cx="1429150" cy="22796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Club Suit with solid fill">
              <a:extLst>
                <a:ext uri="{FF2B5EF4-FFF2-40B4-BE49-F238E27FC236}">
                  <a16:creationId xmlns:a16="http://schemas.microsoft.com/office/drawing/2014/main" id="{94039A9C-7772-0143-8779-AF3A5864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5293" y="2505008"/>
              <a:ext cx="914400" cy="9144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AA9146-8ACA-4944-AAEC-F32348556D30}"/>
                </a:ext>
              </a:extLst>
            </p:cNvPr>
            <p:cNvGrpSpPr/>
            <p:nvPr/>
          </p:nvGrpSpPr>
          <p:grpSpPr>
            <a:xfrm>
              <a:off x="1114254" y="1874828"/>
              <a:ext cx="361284" cy="630180"/>
              <a:chOff x="1318414" y="1772518"/>
              <a:chExt cx="361284" cy="630180"/>
            </a:xfrm>
          </p:grpSpPr>
          <p:pic>
            <p:nvPicPr>
              <p:cNvPr id="14" name="Graphic 13" descr="Club Suit with solid fill">
                <a:extLst>
                  <a:ext uri="{FF2B5EF4-FFF2-40B4-BE49-F238E27FC236}">
                    <a16:creationId xmlns:a16="http://schemas.microsoft.com/office/drawing/2014/main" id="{79FEBBA6-A477-7043-947E-5DA8BA636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40616" y="2085818"/>
                <a:ext cx="316880" cy="31688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4C5466-F792-AB44-B1BB-BAC4F315F649}"/>
                  </a:ext>
                </a:extLst>
              </p:cNvPr>
              <p:cNvSpPr txBox="1"/>
              <p:nvPr/>
            </p:nvSpPr>
            <p:spPr>
              <a:xfrm>
                <a:off x="1318414" y="1772518"/>
                <a:ext cx="361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93E21C-8DD2-CF45-8BCE-5338256C694C}"/>
                </a:ext>
              </a:extLst>
            </p:cNvPr>
            <p:cNvGrpSpPr/>
            <p:nvPr/>
          </p:nvGrpSpPr>
          <p:grpSpPr>
            <a:xfrm rot="10800000">
              <a:off x="2107415" y="3452087"/>
              <a:ext cx="361284" cy="630180"/>
              <a:chOff x="1318414" y="1772518"/>
              <a:chExt cx="361284" cy="630180"/>
            </a:xfrm>
          </p:grpSpPr>
          <p:pic>
            <p:nvPicPr>
              <p:cNvPr id="12" name="Graphic 11" descr="Club Suit with solid fill">
                <a:extLst>
                  <a:ext uri="{FF2B5EF4-FFF2-40B4-BE49-F238E27FC236}">
                    <a16:creationId xmlns:a16="http://schemas.microsoft.com/office/drawing/2014/main" id="{9377AAB2-FD80-7D4A-950D-A58B86BC5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40616" y="2085818"/>
                <a:ext cx="316880" cy="31688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E51485-411A-A743-8399-26430029D990}"/>
                  </a:ext>
                </a:extLst>
              </p:cNvPr>
              <p:cNvSpPr txBox="1"/>
              <p:nvPr/>
            </p:nvSpPr>
            <p:spPr>
              <a:xfrm>
                <a:off x="1318414" y="1772518"/>
                <a:ext cx="361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033C3AB-B3BB-F745-9CBC-3E96C1C7F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287" y="2478813"/>
            <a:ext cx="2286000" cy="23190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6F03D4-4BEB-574A-BA1B-DBD3AF1859FC}"/>
              </a:ext>
            </a:extLst>
          </p:cNvPr>
          <p:cNvSpPr txBox="1"/>
          <p:nvPr/>
        </p:nvSpPr>
        <p:spPr>
          <a:xfrm>
            <a:off x="5698964" y="1986271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C18961-EF7F-364C-9140-2FBF81668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141" y="2478811"/>
            <a:ext cx="2286000" cy="231904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FD49014-0F97-0B4C-80D4-0FAD3B5880F5}"/>
              </a:ext>
            </a:extLst>
          </p:cNvPr>
          <p:cNvSpPr/>
          <p:nvPr/>
        </p:nvSpPr>
        <p:spPr>
          <a:xfrm>
            <a:off x="6970112" y="1861402"/>
            <a:ext cx="515389" cy="663148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ED309C-0764-2645-8402-4EAE330B1AF9}"/>
              </a:ext>
            </a:extLst>
          </p:cNvPr>
          <p:cNvCxnSpPr>
            <a:cxnSpLocks/>
          </p:cNvCxnSpPr>
          <p:nvPr/>
        </p:nvCxnSpPr>
        <p:spPr>
          <a:xfrm>
            <a:off x="5184538" y="2186326"/>
            <a:ext cx="488788" cy="6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A239868-6F6B-6243-89BC-A6BEAD026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84" y="307247"/>
            <a:ext cx="2512115" cy="10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1738</TotalTime>
  <Words>743</Words>
  <Application>Microsoft Macintosh PowerPoint</Application>
  <PresentationFormat>On-screen Show (16:9)</PresentationFormat>
  <Paragraphs>100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Slope Matters</vt:lpstr>
      <vt:lpstr>Essential Question</vt:lpstr>
      <vt:lpstr>Lesson Objectives</vt:lpstr>
      <vt:lpstr>PowerPoint Presentation</vt:lpstr>
      <vt:lpstr>Predicting Changes (Front)</vt:lpstr>
      <vt:lpstr>Predicting Changes (Front)</vt:lpstr>
      <vt:lpstr>Card Rules</vt:lpstr>
      <vt:lpstr>Card Rules (Example)</vt:lpstr>
      <vt:lpstr>Predicting Changes (Back)</vt:lpstr>
      <vt:lpstr>Predicting Changes (Back)</vt:lpstr>
      <vt:lpstr>Graphing Reflection</vt:lpstr>
      <vt:lpstr>Commit and Toss</vt:lpstr>
      <vt:lpstr>In Your Own Words</vt:lpstr>
      <vt:lpstr>Foldable</vt:lpstr>
      <vt:lpstr>Slope</vt:lpstr>
      <vt:lpstr>y-Intercept</vt:lpstr>
      <vt:lpstr>Foldable: Slope-Intercept Form</vt:lpstr>
      <vt:lpstr>Foldable: Slope-Intercept Form</vt:lpstr>
      <vt:lpstr>PowerPoint Presentation</vt:lpstr>
      <vt:lpstr>Slopes Around the School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Shogren, Caitlin E.</cp:lastModifiedBy>
  <cp:revision>11</cp:revision>
  <dcterms:created xsi:type="dcterms:W3CDTF">2022-02-08T14:24:16Z</dcterms:created>
  <dcterms:modified xsi:type="dcterms:W3CDTF">2022-04-12T15:06:11Z</dcterms:modified>
</cp:coreProperties>
</file>