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</p:sldMasterIdLst>
  <p:notesMasterIdLst>
    <p:notesMasterId r:id="rId22"/>
  </p:notesMasterIdLst>
  <p:sldIdLst>
    <p:sldId id="276" r:id="rId2"/>
    <p:sldId id="256" r:id="rId3"/>
    <p:sldId id="274" r:id="rId4"/>
    <p:sldId id="275" r:id="rId5"/>
    <p:sldId id="273" r:id="rId6"/>
    <p:sldId id="289" r:id="rId7"/>
    <p:sldId id="290" r:id="rId8"/>
    <p:sldId id="291" r:id="rId9"/>
    <p:sldId id="292" r:id="rId10"/>
    <p:sldId id="283" r:id="rId11"/>
    <p:sldId id="284" r:id="rId12"/>
    <p:sldId id="282" r:id="rId13"/>
    <p:sldId id="288" r:id="rId14"/>
    <p:sldId id="294" r:id="rId15"/>
    <p:sldId id="295" r:id="rId16"/>
    <p:sldId id="296" r:id="rId17"/>
    <p:sldId id="297" r:id="rId18"/>
    <p:sldId id="285" r:id="rId19"/>
    <p:sldId id="287" r:id="rId20"/>
    <p:sldId id="298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4E52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07"/>
  </p:normalViewPr>
  <p:slideViewPr>
    <p:cSldViewPr snapToGrid="0" snapToObjects="1">
      <p:cViewPr varScale="1">
        <p:scale>
          <a:sx n="125" d="100"/>
          <a:sy n="125" d="100"/>
        </p:scale>
        <p:origin x="90" y="9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794995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543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AR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452" y="1028700"/>
            <a:ext cx="1911096" cy="31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1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E1121FC-8B0E-0F4B-8A9D-C7B1ADC404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57A07C9-52E3-4212-9CBC-F4ACF85EB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5752E28-88FD-4D46-A840-A174E90B52D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517" y="1427702"/>
            <a:ext cx="7040563" cy="3057014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09033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ACA14D18-7E80-4DA7-8133-159DD521CE44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A7C2501-3118-4C0D-A655-F2D0DFA1CF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11850" y="1663336"/>
            <a:ext cx="1828800" cy="182800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5367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CD319D0-7727-40E0-9BB2-013BA6FE86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2302" y="1305059"/>
            <a:ext cx="3994150" cy="1420813"/>
          </a:xfrm>
          <a:ln w="63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04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3FE57066-AFD2-4D39-B9C9-BF451B892B56}"/>
              </a:ext>
            </a:extLst>
          </p:cNvPr>
          <p:cNvSpPr/>
          <p:nvPr userDrawn="1"/>
        </p:nvSpPr>
        <p:spPr>
          <a:xfrm>
            <a:off x="1721476" y="1313644"/>
            <a:ext cx="5701048" cy="3206840"/>
          </a:xfrm>
          <a:prstGeom prst="snip2Diag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marL="0" indent="0" rtl="0">
              <a:buSzPct val="100000"/>
              <a:buNone/>
              <a:defRPr b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Quote text</a:t>
            </a:r>
          </a:p>
        </p:txBody>
      </p:sp>
      <p:sp>
        <p:nvSpPr>
          <p:cNvPr id="7" name="Shape 23">
            <a:extLst>
              <a:ext uri="{FF2B5EF4-FFF2-40B4-BE49-F238E27FC236}">
                <a16:creationId xmlns:a16="http://schemas.microsoft.com/office/drawing/2014/main" id="{98ECED1A-A97B-463C-904C-0655947FAF68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>
            <a:normAutofit/>
          </a:bodyPr>
          <a:lstStyle>
            <a:lvl1pPr marL="0" indent="0" rtl="0">
              <a:buSzPct val="100000"/>
              <a:buNone/>
              <a:defRPr sz="1600" b="1" i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-Attribution</a:t>
            </a:r>
          </a:p>
        </p:txBody>
      </p: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D6017F3C-31CC-46B1-BC0D-495B548BE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75000"/>
                    </a14:imgEffect>
                  </a14:imgLayer>
                </a14:imgProps>
              </a:ext>
            </a:extLst>
          </a:blip>
          <a:srcRect l="34179" t="21572" r="32618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744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71325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5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7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No Logo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82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644652" y="1007598"/>
            <a:ext cx="7851648" cy="1371600"/>
          </a:xfrm>
          <a:ln>
            <a:noFill/>
          </a:ln>
        </p:spPr>
        <p:txBody>
          <a:bodyPr vert="horz" tIns="0" rIns="18287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</p:spPr>
        <p:txBody>
          <a:bodyPr lIns="0" rIns="18287">
            <a:normAutofit/>
          </a:bodyPr>
          <a:lstStyle>
            <a:lvl1pPr marL="0" marR="34289" indent="0" algn="l">
              <a:buNone/>
              <a:defRPr sz="2600">
                <a:solidFill>
                  <a:schemeClr val="tx1"/>
                </a:solidFill>
                <a:latin typeface="Calibri"/>
                <a:cs typeface="Calibri"/>
              </a:defRPr>
            </a:lvl1pPr>
            <a:lvl2pPr marL="342883" indent="0" algn="ctr">
              <a:buNone/>
            </a:lvl2pPr>
            <a:lvl3pPr marL="685765" indent="0" algn="ctr">
              <a:buNone/>
            </a:lvl3pPr>
            <a:lvl4pPr marL="1028648" indent="0" algn="ctr">
              <a:buNone/>
            </a:lvl4pPr>
            <a:lvl5pPr marL="1371530" indent="0" algn="ctr">
              <a:buNone/>
            </a:lvl5pPr>
            <a:lvl6pPr marL="1714412" indent="0" algn="ctr">
              <a:buNone/>
            </a:lvl6pPr>
            <a:lvl7pPr marL="2057295" indent="0" algn="ctr">
              <a:buNone/>
            </a:lvl7pPr>
            <a:lvl8pPr marL="2400177" indent="0" algn="ctr">
              <a:buNone/>
            </a:lvl8pPr>
            <a:lvl9pPr marL="274306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98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227013" indent="-227013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6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7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This is the default layout for slide content. To see other layout options, right-click the slide thumbnail and select Layout.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42350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342900" indent="-342900">
              <a:buClr>
                <a:schemeClr val="accent4"/>
              </a:buClr>
              <a:buSzPct val="100000"/>
              <a:buFont typeface="+mj-lt"/>
              <a:buAutoNum type="arabicPeriod"/>
              <a:defRPr sz="2600"/>
            </a:lvl1pPr>
            <a:lvl2pPr marL="627063" indent="-333375">
              <a:buClr>
                <a:schemeClr val="accent4"/>
              </a:buClr>
              <a:buSzPct val="100000"/>
              <a:buFont typeface="+mj-lt"/>
              <a:buAutoNum type="alphaLcParenR"/>
              <a:defRPr sz="2000"/>
            </a:lvl2pPr>
            <a:lvl3pPr marL="914400" indent="-227013">
              <a:buClr>
                <a:schemeClr val="accent4"/>
              </a:buClr>
              <a:buSzPct val="100000"/>
              <a:buFont typeface="+mj-lt"/>
              <a:buAutoNum type="romanLcPeriod"/>
              <a:defRPr sz="1700"/>
            </a:lvl3pPr>
            <a:lvl4pPr marL="1076668" indent="-342900">
              <a:buSzPct val="100000"/>
              <a:buFont typeface="+mj-lt"/>
              <a:buAutoNum type="arabicPeriod"/>
              <a:defRPr/>
            </a:lvl4pPr>
            <a:lvl5pPr marL="1282398" indent="-342900">
              <a:buSzPct val="100000"/>
              <a:buFont typeface="+mj-lt"/>
              <a:buAutoNum type="arabicPeriod"/>
              <a:defRPr sz="1350"/>
            </a:lvl5pPr>
          </a:lstStyle>
          <a:p>
            <a:pPr lvl="0" eaLnBrk="1" latinLnBrk="0" hangingPunct="1"/>
            <a:r>
              <a:rPr lang="en-US" dirty="0"/>
              <a:t>Step</a:t>
            </a:r>
          </a:p>
          <a:p>
            <a:pPr lvl="1" eaLnBrk="1" latinLnBrk="0" hangingPunct="1"/>
            <a:r>
              <a:rPr lang="en-US" dirty="0" err="1"/>
              <a:t>Substep</a:t>
            </a:r>
            <a:endParaRPr lang="en-US" dirty="0"/>
          </a:p>
          <a:p>
            <a:pPr lvl="2" eaLnBrk="1" latinLnBrk="0" hangingPunct="1"/>
            <a:r>
              <a:rPr lang="en-US" dirty="0"/>
              <a:t>Sub-</a:t>
            </a:r>
            <a:r>
              <a:rPr lang="en-US" dirty="0" err="1"/>
              <a:t>substep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571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>
            <a:lvl1pPr algn="l" rtl="0">
              <a:spcBef>
                <a:spcPct val="0"/>
              </a:spcBef>
              <a:buNone/>
              <a:defRPr lang="en-US" sz="5000" b="0" cap="none" baseline="0" dirty="0">
                <a:ln w="635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Section Name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0352" y="2028498"/>
            <a:ext cx="7772400" cy="1132284"/>
          </a:xfrm>
        </p:spPr>
        <p:txBody>
          <a:bodyPr lIns="45718" rIns="45718" anchor="t">
            <a:normAutofit/>
          </a:bodyPr>
          <a:lstStyle>
            <a:lvl1pPr marL="398463" indent="-342900">
              <a:buClr>
                <a:schemeClr val="tx1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Item A</a:t>
            </a:r>
          </a:p>
          <a:p>
            <a:pPr lvl="0" eaLnBrk="1" latinLnBrk="0" hangingPunct="1"/>
            <a:r>
              <a:rPr kumimoji="0" lang="en-US" dirty="0"/>
              <a:t>Item B</a:t>
            </a:r>
          </a:p>
          <a:p>
            <a:pPr lvl="0" eaLnBrk="1" latinLnBrk="0" hangingPunct="1"/>
            <a:r>
              <a:rPr kumimoji="0" lang="en-US" dirty="0"/>
              <a:t>Item 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18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2954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215C7E-697C-4702-93D3-61EBBCC240B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648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3223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391436"/>
            <a:ext cx="4040188" cy="494514"/>
          </a:xfrm>
        </p:spPr>
        <p:txBody>
          <a:bodyPr lIns="45718" tIns="0" rIns="45718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A Subtitle/Header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 hasCustomPrompt="1"/>
          </p:nvPr>
        </p:nvSpPr>
        <p:spPr>
          <a:xfrm>
            <a:off x="4645027" y="1394820"/>
            <a:ext cx="4041775" cy="491132"/>
          </a:xfrm>
        </p:spPr>
        <p:txBody>
          <a:bodyPr lIns="45718" tIns="0" rIns="45718" bIns="0" anchor="ctr">
            <a:norm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B Subtitle/Header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7200" y="1974760"/>
            <a:ext cx="4040188" cy="2795480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2F6623D-9146-44DE-A2AF-4628874D04E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649788" y="1974760"/>
            <a:ext cx="4040188" cy="2795481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5144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3581400" y="1330012"/>
            <a:ext cx="5111750" cy="3257550"/>
          </a:xfrm>
        </p:spPr>
        <p:txBody>
          <a:bodyPr tIns="0"/>
          <a:lstStyle>
            <a:lvl1pPr marL="0" indent="0">
              <a:buNone/>
              <a:defRPr sz="2100" baseline="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kumimoji="0" lang="en-US" dirty="0"/>
              <a:t>{Insert photo or chart here}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0850" y="1330012"/>
            <a:ext cx="3124200" cy="3257550"/>
          </a:xfrm>
        </p:spPr>
        <p:txBody>
          <a:bodyPr tIns="0"/>
          <a:lstStyle>
            <a:lvl1pPr>
              <a:buSzPct val="100000"/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6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4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3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7CD2421-83B0-4920-AB5D-7E41627BC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85169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D588CD6-00FA-3647-9C32-955C9EE213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5E15DE5-15CD-41A8-BA89-39372E5587AC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457200" y="1343696"/>
            <a:ext cx="6125827" cy="340834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1F4382-70BA-4DE9-9B01-7F103D1E9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61697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tIns="45718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4073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93" r:id="rId4"/>
    <p:sldLayoutId id="2147483675" r:id="rId5"/>
    <p:sldLayoutId id="2147483676" r:id="rId6"/>
    <p:sldLayoutId id="2147483677" r:id="rId7"/>
    <p:sldLayoutId id="2147483680" r:id="rId8"/>
    <p:sldLayoutId id="2147483689" r:id="rId9"/>
    <p:sldLayoutId id="2147483690" r:id="rId10"/>
    <p:sldLayoutId id="2147483695" r:id="rId11"/>
    <p:sldLayoutId id="2147483696" r:id="rId12"/>
    <p:sldLayoutId id="2147483698" r:id="rId13"/>
    <p:sldLayoutId id="2147483697" r:id="rId14"/>
    <p:sldLayoutId id="2147483679" r:id="rId15"/>
    <p:sldLayoutId id="2147483688" r:id="rId16"/>
    <p:sldLayoutId id="2147483682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0" kern="1200">
          <a:ln>
            <a:noFill/>
          </a:ln>
          <a:solidFill>
            <a:schemeClr val="accent4"/>
          </a:solidFill>
          <a:effectLst/>
          <a:latin typeface="+mj-lt"/>
          <a:ea typeface="+mj-ea"/>
          <a:cs typeface="+mj-cs"/>
        </a:defRPr>
      </a:lvl1pPr>
    </p:titleStyle>
    <p:bodyStyle>
      <a:lvl1pPr marL="231775" indent="-231775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 pitchFamily="34" charset="0"/>
        <a:buChar char="•"/>
        <a:tabLst/>
        <a:defRPr kumimoji="0" sz="2600" kern="1200">
          <a:solidFill>
            <a:schemeClr val="tx1"/>
          </a:solidFill>
          <a:latin typeface="Calibri"/>
          <a:ea typeface="+mn-ea"/>
          <a:cs typeface="Calibri"/>
        </a:defRPr>
      </a:lvl1pPr>
      <a:lvl2pPr marL="480035" indent="-18515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Calibri"/>
          <a:ea typeface="+mn-ea"/>
          <a:cs typeface="Calibri"/>
        </a:defRPr>
      </a:lvl2pPr>
      <a:lvl3pPr marL="685765" indent="-18515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Calibri"/>
          <a:ea typeface="+mn-ea"/>
          <a:cs typeface="Calibri"/>
        </a:defRPr>
      </a:lvl3pPr>
      <a:lvl4pPr marL="891494" indent="-15772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4pPr>
      <a:lvl5pPr marL="1097224" indent="-15772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5pPr>
      <a:lvl6pPr marL="1302953" indent="-15772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06" indent="-13715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836" indent="-137153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566" indent="-13715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ogebra.org/m/x4tsbeuz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image" Target="../media/image56.png"/><Relationship Id="rId7" Type="http://schemas.openxmlformats.org/officeDocument/2006/relationships/image" Target="../media/image58.wm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60.wmf"/><Relationship Id="rId5" Type="http://schemas.openxmlformats.org/officeDocument/2006/relationships/image" Target="../media/image57.wmf"/><Relationship Id="rId10" Type="http://schemas.openxmlformats.org/officeDocument/2006/relationships/oleObject" Target="../embeddings/oleObject54.bin"/><Relationship Id="rId4" Type="http://schemas.openxmlformats.org/officeDocument/2006/relationships/oleObject" Target="../embeddings/oleObject51.bin"/><Relationship Id="rId9" Type="http://schemas.openxmlformats.org/officeDocument/2006/relationships/image" Target="../media/image59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oleObject" Target="../embeddings/oleObject60.bin"/><Relationship Id="rId18" Type="http://schemas.openxmlformats.org/officeDocument/2006/relationships/image" Target="../media/image70.wmf"/><Relationship Id="rId3" Type="http://schemas.openxmlformats.org/officeDocument/2006/relationships/oleObject" Target="../embeddings/oleObject55.bin"/><Relationship Id="rId21" Type="http://schemas.openxmlformats.org/officeDocument/2006/relationships/oleObject" Target="../embeddings/oleObject64.bin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67.wmf"/><Relationship Id="rId17" Type="http://schemas.openxmlformats.org/officeDocument/2006/relationships/oleObject" Target="../embeddings/oleObject62.bin"/><Relationship Id="rId2" Type="http://schemas.openxmlformats.org/officeDocument/2006/relationships/image" Target="../media/image62.png"/><Relationship Id="rId16" Type="http://schemas.openxmlformats.org/officeDocument/2006/relationships/image" Target="../media/image69.wmf"/><Relationship Id="rId20" Type="http://schemas.openxmlformats.org/officeDocument/2006/relationships/image" Target="../media/image71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wmf"/><Relationship Id="rId11" Type="http://schemas.openxmlformats.org/officeDocument/2006/relationships/oleObject" Target="../embeddings/oleObject59.bin"/><Relationship Id="rId24" Type="http://schemas.openxmlformats.org/officeDocument/2006/relationships/image" Target="../media/image73.emf"/><Relationship Id="rId5" Type="http://schemas.openxmlformats.org/officeDocument/2006/relationships/oleObject" Target="../embeddings/oleObject56.bin"/><Relationship Id="rId15" Type="http://schemas.openxmlformats.org/officeDocument/2006/relationships/oleObject" Target="../embeddings/oleObject61.bin"/><Relationship Id="rId23" Type="http://schemas.openxmlformats.org/officeDocument/2006/relationships/oleObject" Target="../embeddings/oleObject65.bin"/><Relationship Id="rId10" Type="http://schemas.openxmlformats.org/officeDocument/2006/relationships/image" Target="../media/image66.wmf"/><Relationship Id="rId19" Type="http://schemas.openxmlformats.org/officeDocument/2006/relationships/oleObject" Target="../embeddings/oleObject63.bin"/><Relationship Id="rId4" Type="http://schemas.openxmlformats.org/officeDocument/2006/relationships/image" Target="../media/image63.wmf"/><Relationship Id="rId9" Type="http://schemas.openxmlformats.org/officeDocument/2006/relationships/oleObject" Target="../embeddings/oleObject58.bin"/><Relationship Id="rId14" Type="http://schemas.openxmlformats.org/officeDocument/2006/relationships/image" Target="../media/image68.wmf"/><Relationship Id="rId22" Type="http://schemas.openxmlformats.org/officeDocument/2006/relationships/image" Target="../media/image7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13" Type="http://schemas.openxmlformats.org/officeDocument/2006/relationships/oleObject" Target="../embeddings/oleObject71.bin"/><Relationship Id="rId18" Type="http://schemas.openxmlformats.org/officeDocument/2006/relationships/image" Target="../media/image82.emf"/><Relationship Id="rId26" Type="http://schemas.openxmlformats.org/officeDocument/2006/relationships/image" Target="../media/image86.wmf"/><Relationship Id="rId3" Type="http://schemas.openxmlformats.org/officeDocument/2006/relationships/oleObject" Target="../embeddings/oleObject66.bin"/><Relationship Id="rId21" Type="http://schemas.openxmlformats.org/officeDocument/2006/relationships/oleObject" Target="../embeddings/oleObject75.bin"/><Relationship Id="rId7" Type="http://schemas.openxmlformats.org/officeDocument/2006/relationships/oleObject" Target="../embeddings/oleObject68.bin"/><Relationship Id="rId12" Type="http://schemas.openxmlformats.org/officeDocument/2006/relationships/image" Target="../media/image79.wmf"/><Relationship Id="rId17" Type="http://schemas.openxmlformats.org/officeDocument/2006/relationships/oleObject" Target="../embeddings/oleObject73.bin"/><Relationship Id="rId25" Type="http://schemas.openxmlformats.org/officeDocument/2006/relationships/oleObject" Target="../embeddings/oleObject77.bin"/><Relationship Id="rId2" Type="http://schemas.openxmlformats.org/officeDocument/2006/relationships/image" Target="../media/image74.png"/><Relationship Id="rId16" Type="http://schemas.openxmlformats.org/officeDocument/2006/relationships/image" Target="../media/image81.wmf"/><Relationship Id="rId20" Type="http://schemas.openxmlformats.org/officeDocument/2006/relationships/image" Target="../media/image83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6.wmf"/><Relationship Id="rId11" Type="http://schemas.openxmlformats.org/officeDocument/2006/relationships/oleObject" Target="../embeddings/oleObject70.bin"/><Relationship Id="rId24" Type="http://schemas.openxmlformats.org/officeDocument/2006/relationships/image" Target="../media/image85.wmf"/><Relationship Id="rId5" Type="http://schemas.openxmlformats.org/officeDocument/2006/relationships/oleObject" Target="../embeddings/oleObject67.bin"/><Relationship Id="rId15" Type="http://schemas.openxmlformats.org/officeDocument/2006/relationships/oleObject" Target="../embeddings/oleObject72.bin"/><Relationship Id="rId23" Type="http://schemas.openxmlformats.org/officeDocument/2006/relationships/oleObject" Target="../embeddings/oleObject76.bin"/><Relationship Id="rId28" Type="http://schemas.openxmlformats.org/officeDocument/2006/relationships/image" Target="../media/image87.wmf"/><Relationship Id="rId10" Type="http://schemas.openxmlformats.org/officeDocument/2006/relationships/image" Target="../media/image78.wmf"/><Relationship Id="rId19" Type="http://schemas.openxmlformats.org/officeDocument/2006/relationships/oleObject" Target="../embeddings/oleObject74.bin"/><Relationship Id="rId4" Type="http://schemas.openxmlformats.org/officeDocument/2006/relationships/image" Target="../media/image75.wmf"/><Relationship Id="rId9" Type="http://schemas.openxmlformats.org/officeDocument/2006/relationships/oleObject" Target="../embeddings/oleObject69.bin"/><Relationship Id="rId14" Type="http://schemas.openxmlformats.org/officeDocument/2006/relationships/image" Target="../media/image80.emf"/><Relationship Id="rId22" Type="http://schemas.openxmlformats.org/officeDocument/2006/relationships/image" Target="../media/image84.wmf"/><Relationship Id="rId27" Type="http://schemas.openxmlformats.org/officeDocument/2006/relationships/oleObject" Target="../embeddings/oleObject78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3" Type="http://schemas.openxmlformats.org/officeDocument/2006/relationships/image" Target="../media/image88.wmf"/><Relationship Id="rId7" Type="http://schemas.openxmlformats.org/officeDocument/2006/relationships/image" Target="../media/image89.wmf"/><Relationship Id="rId2" Type="http://schemas.openxmlformats.org/officeDocument/2006/relationships/oleObject" Target="../embeddings/oleObject79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81.bin"/><Relationship Id="rId5" Type="http://schemas.openxmlformats.org/officeDocument/2006/relationships/image" Target="../media/image77.wmf"/><Relationship Id="rId10" Type="http://schemas.openxmlformats.org/officeDocument/2006/relationships/image" Target="../media/image90.png"/><Relationship Id="rId4" Type="http://schemas.openxmlformats.org/officeDocument/2006/relationships/oleObject" Target="../embeddings/oleObject80.bin"/><Relationship Id="rId9" Type="http://schemas.openxmlformats.org/officeDocument/2006/relationships/image" Target="../media/image81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13" Type="http://schemas.openxmlformats.org/officeDocument/2006/relationships/image" Target="../media/image96.wmf"/><Relationship Id="rId18" Type="http://schemas.openxmlformats.org/officeDocument/2006/relationships/oleObject" Target="../embeddings/oleObject91.bin"/><Relationship Id="rId3" Type="http://schemas.openxmlformats.org/officeDocument/2006/relationships/image" Target="../media/image91.wmf"/><Relationship Id="rId21" Type="http://schemas.openxmlformats.org/officeDocument/2006/relationships/image" Target="../media/image100.wmf"/><Relationship Id="rId7" Type="http://schemas.openxmlformats.org/officeDocument/2006/relationships/image" Target="../media/image93.wmf"/><Relationship Id="rId12" Type="http://schemas.openxmlformats.org/officeDocument/2006/relationships/oleObject" Target="../embeddings/oleObject88.bin"/><Relationship Id="rId17" Type="http://schemas.openxmlformats.org/officeDocument/2006/relationships/image" Target="../media/image98.wmf"/><Relationship Id="rId2" Type="http://schemas.openxmlformats.org/officeDocument/2006/relationships/oleObject" Target="../embeddings/oleObject83.bin"/><Relationship Id="rId16" Type="http://schemas.openxmlformats.org/officeDocument/2006/relationships/oleObject" Target="../embeddings/oleObject90.bin"/><Relationship Id="rId20" Type="http://schemas.openxmlformats.org/officeDocument/2006/relationships/oleObject" Target="../embeddings/oleObject92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85.bin"/><Relationship Id="rId11" Type="http://schemas.openxmlformats.org/officeDocument/2006/relationships/image" Target="../media/image95.wmf"/><Relationship Id="rId5" Type="http://schemas.openxmlformats.org/officeDocument/2006/relationships/image" Target="../media/image92.wmf"/><Relationship Id="rId15" Type="http://schemas.openxmlformats.org/officeDocument/2006/relationships/image" Target="../media/image97.emf"/><Relationship Id="rId23" Type="http://schemas.openxmlformats.org/officeDocument/2006/relationships/image" Target="../media/image101.wmf"/><Relationship Id="rId10" Type="http://schemas.openxmlformats.org/officeDocument/2006/relationships/oleObject" Target="../embeddings/oleObject87.bin"/><Relationship Id="rId19" Type="http://schemas.openxmlformats.org/officeDocument/2006/relationships/image" Target="../media/image99.wmf"/><Relationship Id="rId4" Type="http://schemas.openxmlformats.org/officeDocument/2006/relationships/oleObject" Target="../embeddings/oleObject84.bin"/><Relationship Id="rId9" Type="http://schemas.openxmlformats.org/officeDocument/2006/relationships/image" Target="../media/image94.wmf"/><Relationship Id="rId14" Type="http://schemas.openxmlformats.org/officeDocument/2006/relationships/oleObject" Target="../embeddings/oleObject89.bin"/><Relationship Id="rId22" Type="http://schemas.openxmlformats.org/officeDocument/2006/relationships/oleObject" Target="../embeddings/oleObject9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13" Type="http://schemas.openxmlformats.org/officeDocument/2006/relationships/oleObject" Target="../embeddings/oleObject99.bin"/><Relationship Id="rId3" Type="http://schemas.openxmlformats.org/officeDocument/2006/relationships/oleObject" Target="../embeddings/oleObject94.bin"/><Relationship Id="rId7" Type="http://schemas.openxmlformats.org/officeDocument/2006/relationships/oleObject" Target="../embeddings/oleObject96.bin"/><Relationship Id="rId12" Type="http://schemas.openxmlformats.org/officeDocument/2006/relationships/image" Target="../media/image107.wmf"/><Relationship Id="rId2" Type="http://schemas.openxmlformats.org/officeDocument/2006/relationships/image" Target="../media/image102.png"/><Relationship Id="rId16" Type="http://schemas.openxmlformats.org/officeDocument/2006/relationships/image" Target="../media/image109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4.wmf"/><Relationship Id="rId11" Type="http://schemas.openxmlformats.org/officeDocument/2006/relationships/oleObject" Target="../embeddings/oleObject98.bin"/><Relationship Id="rId5" Type="http://schemas.openxmlformats.org/officeDocument/2006/relationships/oleObject" Target="../embeddings/oleObject95.bin"/><Relationship Id="rId15" Type="http://schemas.openxmlformats.org/officeDocument/2006/relationships/oleObject" Target="../embeddings/oleObject100.bin"/><Relationship Id="rId10" Type="http://schemas.openxmlformats.org/officeDocument/2006/relationships/image" Target="../media/image106.wmf"/><Relationship Id="rId4" Type="http://schemas.openxmlformats.org/officeDocument/2006/relationships/image" Target="../media/image103.wmf"/><Relationship Id="rId9" Type="http://schemas.openxmlformats.org/officeDocument/2006/relationships/oleObject" Target="../embeddings/oleObject97.bin"/><Relationship Id="rId14" Type="http://schemas.openxmlformats.org/officeDocument/2006/relationships/image" Target="../media/image10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3" Type="http://schemas.openxmlformats.org/officeDocument/2006/relationships/oleObject" Target="../embeddings/oleObject101.bin"/><Relationship Id="rId7" Type="http://schemas.openxmlformats.org/officeDocument/2006/relationships/oleObject" Target="../embeddings/oleObject103.bin"/><Relationship Id="rId12" Type="http://schemas.openxmlformats.org/officeDocument/2006/relationships/image" Target="../media/image117.wmf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4.wmf"/><Relationship Id="rId11" Type="http://schemas.openxmlformats.org/officeDocument/2006/relationships/oleObject" Target="../embeddings/oleObject105.bin"/><Relationship Id="rId5" Type="http://schemas.openxmlformats.org/officeDocument/2006/relationships/oleObject" Target="../embeddings/oleObject102.bin"/><Relationship Id="rId10" Type="http://schemas.openxmlformats.org/officeDocument/2006/relationships/image" Target="../media/image116.wmf"/><Relationship Id="rId4" Type="http://schemas.openxmlformats.org/officeDocument/2006/relationships/image" Target="../media/image113.wmf"/><Relationship Id="rId9" Type="http://schemas.openxmlformats.org/officeDocument/2006/relationships/oleObject" Target="../embeddings/oleObject10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13" Type="http://schemas.openxmlformats.org/officeDocument/2006/relationships/oleObject" Target="../embeddings/oleObject111.bin"/><Relationship Id="rId18" Type="http://schemas.openxmlformats.org/officeDocument/2006/relationships/image" Target="../media/image123.wmf"/><Relationship Id="rId3" Type="http://schemas.openxmlformats.org/officeDocument/2006/relationships/oleObject" Target="../embeddings/oleObject106.bin"/><Relationship Id="rId7" Type="http://schemas.openxmlformats.org/officeDocument/2006/relationships/oleObject" Target="../embeddings/oleObject108.bin"/><Relationship Id="rId12" Type="http://schemas.openxmlformats.org/officeDocument/2006/relationships/image" Target="../media/image120.wmf"/><Relationship Id="rId17" Type="http://schemas.openxmlformats.org/officeDocument/2006/relationships/oleObject" Target="../embeddings/oleObject113.bin"/><Relationship Id="rId2" Type="http://schemas.openxmlformats.org/officeDocument/2006/relationships/image" Target="../media/image112.png"/><Relationship Id="rId16" Type="http://schemas.openxmlformats.org/officeDocument/2006/relationships/image" Target="../media/image122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8.wmf"/><Relationship Id="rId11" Type="http://schemas.openxmlformats.org/officeDocument/2006/relationships/oleObject" Target="../embeddings/oleObject110.bin"/><Relationship Id="rId5" Type="http://schemas.openxmlformats.org/officeDocument/2006/relationships/oleObject" Target="../embeddings/oleObject107.bin"/><Relationship Id="rId15" Type="http://schemas.openxmlformats.org/officeDocument/2006/relationships/oleObject" Target="../embeddings/oleObject112.bin"/><Relationship Id="rId10" Type="http://schemas.openxmlformats.org/officeDocument/2006/relationships/image" Target="../media/image119.wmf"/><Relationship Id="rId4" Type="http://schemas.openxmlformats.org/officeDocument/2006/relationships/image" Target="../media/image114.wmf"/><Relationship Id="rId9" Type="http://schemas.openxmlformats.org/officeDocument/2006/relationships/oleObject" Target="../embeddings/oleObject109.bin"/><Relationship Id="rId14" Type="http://schemas.openxmlformats.org/officeDocument/2006/relationships/image" Target="../media/image12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4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1.wmf"/><Relationship Id="rId17" Type="http://schemas.openxmlformats.org/officeDocument/2006/relationships/oleObject" Target="../embeddings/oleObject8.bin"/><Relationship Id="rId2" Type="http://schemas.openxmlformats.org/officeDocument/2006/relationships/image" Target="../media/image6.png"/><Relationship Id="rId16" Type="http://schemas.openxmlformats.org/officeDocument/2006/relationships/image" Target="../media/image13.wmf"/><Relationship Id="rId20" Type="http://schemas.openxmlformats.org/officeDocument/2006/relationships/image" Target="../media/image15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0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7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2.wmf"/><Relationship Id="rId22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25.wmf"/><Relationship Id="rId26" Type="http://schemas.openxmlformats.org/officeDocument/2006/relationships/image" Target="../media/image29.wmf"/><Relationship Id="rId3" Type="http://schemas.openxmlformats.org/officeDocument/2006/relationships/oleObject" Target="../embeddings/oleObject11.bin"/><Relationship Id="rId21" Type="http://schemas.openxmlformats.org/officeDocument/2006/relationships/oleObject" Target="../embeddings/oleObject20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2.wmf"/><Relationship Id="rId17" Type="http://schemas.openxmlformats.org/officeDocument/2006/relationships/oleObject" Target="../embeddings/oleObject18.bin"/><Relationship Id="rId25" Type="http://schemas.openxmlformats.org/officeDocument/2006/relationships/oleObject" Target="../embeddings/oleObject22.bin"/><Relationship Id="rId2" Type="http://schemas.openxmlformats.org/officeDocument/2006/relationships/image" Target="../media/image17.png"/><Relationship Id="rId16" Type="http://schemas.openxmlformats.org/officeDocument/2006/relationships/image" Target="../media/image24.wmf"/><Relationship Id="rId20" Type="http://schemas.openxmlformats.org/officeDocument/2006/relationships/image" Target="../media/image26.wmf"/><Relationship Id="rId29" Type="http://schemas.openxmlformats.org/officeDocument/2006/relationships/oleObject" Target="../embeddings/oleObject24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5.bin"/><Relationship Id="rId24" Type="http://schemas.openxmlformats.org/officeDocument/2006/relationships/image" Target="../media/image28.wmf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23" Type="http://schemas.openxmlformats.org/officeDocument/2006/relationships/oleObject" Target="../embeddings/oleObject21.bin"/><Relationship Id="rId28" Type="http://schemas.openxmlformats.org/officeDocument/2006/relationships/image" Target="../media/image30.wmf"/><Relationship Id="rId10" Type="http://schemas.openxmlformats.org/officeDocument/2006/relationships/image" Target="../media/image21.wmf"/><Relationship Id="rId19" Type="http://schemas.openxmlformats.org/officeDocument/2006/relationships/oleObject" Target="../embeddings/oleObject19.bin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23.wmf"/><Relationship Id="rId22" Type="http://schemas.openxmlformats.org/officeDocument/2006/relationships/image" Target="../media/image27.wmf"/><Relationship Id="rId27" Type="http://schemas.openxmlformats.org/officeDocument/2006/relationships/oleObject" Target="../embeddings/oleObject23.bin"/><Relationship Id="rId30" Type="http://schemas.openxmlformats.org/officeDocument/2006/relationships/image" Target="../media/image3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30.bin"/><Relationship Id="rId18" Type="http://schemas.openxmlformats.org/officeDocument/2006/relationships/image" Target="../media/image39.wmf"/><Relationship Id="rId26" Type="http://schemas.openxmlformats.org/officeDocument/2006/relationships/image" Target="../media/image43.wmf"/><Relationship Id="rId3" Type="http://schemas.openxmlformats.org/officeDocument/2006/relationships/oleObject" Target="../embeddings/oleObject25.bin"/><Relationship Id="rId21" Type="http://schemas.openxmlformats.org/officeDocument/2006/relationships/oleObject" Target="../embeddings/oleObject34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36.wmf"/><Relationship Id="rId17" Type="http://schemas.openxmlformats.org/officeDocument/2006/relationships/oleObject" Target="../embeddings/oleObject32.bin"/><Relationship Id="rId25" Type="http://schemas.openxmlformats.org/officeDocument/2006/relationships/oleObject" Target="../embeddings/oleObject36.bin"/><Relationship Id="rId2" Type="http://schemas.openxmlformats.org/officeDocument/2006/relationships/image" Target="../media/image32.png"/><Relationship Id="rId16" Type="http://schemas.openxmlformats.org/officeDocument/2006/relationships/image" Target="../media/image38.wmf"/><Relationship Id="rId20" Type="http://schemas.openxmlformats.org/officeDocument/2006/relationships/image" Target="../media/image40.wmf"/><Relationship Id="rId29" Type="http://schemas.openxmlformats.org/officeDocument/2006/relationships/oleObject" Target="../embeddings/oleObject38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29.bin"/><Relationship Id="rId24" Type="http://schemas.openxmlformats.org/officeDocument/2006/relationships/image" Target="../media/image42.wmf"/><Relationship Id="rId32" Type="http://schemas.openxmlformats.org/officeDocument/2006/relationships/image" Target="../media/image46.emf"/><Relationship Id="rId5" Type="http://schemas.openxmlformats.org/officeDocument/2006/relationships/oleObject" Target="../embeddings/oleObject26.bin"/><Relationship Id="rId15" Type="http://schemas.openxmlformats.org/officeDocument/2006/relationships/oleObject" Target="../embeddings/oleObject31.bin"/><Relationship Id="rId23" Type="http://schemas.openxmlformats.org/officeDocument/2006/relationships/oleObject" Target="../embeddings/oleObject35.bin"/><Relationship Id="rId28" Type="http://schemas.openxmlformats.org/officeDocument/2006/relationships/image" Target="../media/image44.wmf"/><Relationship Id="rId10" Type="http://schemas.openxmlformats.org/officeDocument/2006/relationships/image" Target="../media/image35.wmf"/><Relationship Id="rId19" Type="http://schemas.openxmlformats.org/officeDocument/2006/relationships/oleObject" Target="../embeddings/oleObject33.bin"/><Relationship Id="rId31" Type="http://schemas.openxmlformats.org/officeDocument/2006/relationships/oleObject" Target="../embeddings/oleObject39.bin"/><Relationship Id="rId4" Type="http://schemas.openxmlformats.org/officeDocument/2006/relationships/image" Target="../media/image33.wmf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37.wmf"/><Relationship Id="rId22" Type="http://schemas.openxmlformats.org/officeDocument/2006/relationships/image" Target="../media/image41.wmf"/><Relationship Id="rId27" Type="http://schemas.openxmlformats.org/officeDocument/2006/relationships/oleObject" Target="../embeddings/oleObject37.bin"/><Relationship Id="rId30" Type="http://schemas.openxmlformats.org/officeDocument/2006/relationships/image" Target="../media/image4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45.bin"/><Relationship Id="rId18" Type="http://schemas.openxmlformats.org/officeDocument/2006/relationships/image" Target="../media/image51.wmf"/><Relationship Id="rId3" Type="http://schemas.openxmlformats.org/officeDocument/2006/relationships/oleObject" Target="../embeddings/oleObject40.bin"/><Relationship Id="rId21" Type="http://schemas.openxmlformats.org/officeDocument/2006/relationships/oleObject" Target="../embeddings/oleObject49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39.wmf"/><Relationship Id="rId17" Type="http://schemas.openxmlformats.org/officeDocument/2006/relationships/oleObject" Target="../embeddings/oleObject47.bin"/><Relationship Id="rId2" Type="http://schemas.openxmlformats.org/officeDocument/2006/relationships/image" Target="../media/image47.png"/><Relationship Id="rId16" Type="http://schemas.openxmlformats.org/officeDocument/2006/relationships/image" Target="../media/image44.wmf"/><Relationship Id="rId20" Type="http://schemas.openxmlformats.org/officeDocument/2006/relationships/image" Target="../media/image5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44.bin"/><Relationship Id="rId24" Type="http://schemas.openxmlformats.org/officeDocument/2006/relationships/image" Target="../media/image54.emf"/><Relationship Id="rId5" Type="http://schemas.openxmlformats.org/officeDocument/2006/relationships/oleObject" Target="../embeddings/oleObject41.bin"/><Relationship Id="rId15" Type="http://schemas.openxmlformats.org/officeDocument/2006/relationships/oleObject" Target="../embeddings/oleObject46.bin"/><Relationship Id="rId23" Type="http://schemas.openxmlformats.org/officeDocument/2006/relationships/oleObject" Target="../embeddings/oleObject50.bin"/><Relationship Id="rId10" Type="http://schemas.openxmlformats.org/officeDocument/2006/relationships/image" Target="../media/image49.wmf"/><Relationship Id="rId19" Type="http://schemas.openxmlformats.org/officeDocument/2006/relationships/oleObject" Target="../embeddings/oleObject48.bin"/><Relationship Id="rId4" Type="http://schemas.openxmlformats.org/officeDocument/2006/relationships/image" Target="../media/image48.wmf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50.wmf"/><Relationship Id="rId22" Type="http://schemas.openxmlformats.org/officeDocument/2006/relationships/image" Target="../media/image5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0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find the area of regular polygons?</a:t>
            </a:r>
          </a:p>
          <a:p>
            <a:r>
              <a:rPr lang="en-US" dirty="0"/>
              <a:t>Go to </a:t>
            </a:r>
            <a:r>
              <a:rPr lang="en-US" dirty="0">
                <a:hlinkClick r:id="rId2"/>
              </a:rPr>
              <a:t>https://www.geogebra.org/m/x4tsbeuz</a:t>
            </a:r>
            <a:r>
              <a:rPr lang="en-US" dirty="0"/>
              <a:t> and complete the Exploring Patterns handout with your partner.</a:t>
            </a:r>
          </a:p>
          <a:p>
            <a:pPr lvl="1"/>
            <a:r>
              <a:rPr lang="en-US" dirty="0"/>
              <a:t>Read through and follow the directions in the activity.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GeoGebra Activity</a:t>
            </a:r>
          </a:p>
        </p:txBody>
      </p:sp>
    </p:spTree>
    <p:extLst>
      <p:ext uri="{BB962C8B-B14F-4D97-AF65-F5344CB8AC3E}">
        <p14:creationId xmlns:p14="http://schemas.microsoft.com/office/powerpoint/2010/main" val="230074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complete the Guided Notes together.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Guided Notes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F8C065-8F39-45ED-9BA8-3EC01A44F69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523" y="1953251"/>
            <a:ext cx="1828800" cy="161925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06F7BA-CFDB-4126-ADD8-E8F02544FE6B}"/>
              </a:ext>
            </a:extLst>
          </p:cNvPr>
          <p:cNvCxnSpPr/>
          <p:nvPr/>
        </p:nvCxnSpPr>
        <p:spPr>
          <a:xfrm>
            <a:off x="7499740" y="2373303"/>
            <a:ext cx="0" cy="72390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9" name="Picture 8" descr="Engineering drawing&#10;&#10;Description automatically generated">
            <a:extLst>
              <a:ext uri="{FF2B5EF4-FFF2-40B4-BE49-F238E27FC236}">
                <a16:creationId xmlns:a16="http://schemas.microsoft.com/office/drawing/2014/main" id="{5EF5C7D2-3C45-4A7D-98A5-C8D13F920D6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995" y="1822123"/>
            <a:ext cx="1828800" cy="1830705"/>
          </a:xfrm>
          <a:prstGeom prst="rect">
            <a:avLst/>
          </a:prstGeom>
        </p:spPr>
      </p:pic>
      <p:sp>
        <p:nvSpPr>
          <p:cNvPr id="10" name="Text Box 2">
            <a:extLst>
              <a:ext uri="{FF2B5EF4-FFF2-40B4-BE49-F238E27FC236}">
                <a16:creationId xmlns:a16="http://schemas.microsoft.com/office/drawing/2014/main" id="{E4081CEC-70DD-4A3D-A769-AE4894DE65CE}"/>
              </a:ext>
            </a:extLst>
          </p:cNvPr>
          <p:cNvSpPr txBox="1">
            <a:spLocks noChangeArrowheads="1"/>
          </p:cNvSpPr>
          <p:nvPr/>
        </p:nvSpPr>
        <p:spPr bwMode="auto">
          <a:xfrm rot="18888798">
            <a:off x="6021455" y="2214553"/>
            <a:ext cx="133223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dirty="0">
                <a:solidFill>
                  <a:srgbClr val="B04E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apothem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A1BDD3-136E-4B3D-B89A-37E74F447CDF}"/>
              </a:ext>
            </a:extLst>
          </p:cNvPr>
          <p:cNvCxnSpPr/>
          <p:nvPr/>
        </p:nvCxnSpPr>
        <p:spPr>
          <a:xfrm rot="5400000">
            <a:off x="7511170" y="2281228"/>
            <a:ext cx="0" cy="18288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66A1E6B-F67D-4346-B854-D968A9B36501}"/>
              </a:ext>
            </a:extLst>
          </p:cNvPr>
          <p:cNvCxnSpPr/>
          <p:nvPr/>
        </p:nvCxnSpPr>
        <p:spPr>
          <a:xfrm rot="5400000">
            <a:off x="7510535" y="3005763"/>
            <a:ext cx="0" cy="18288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B38CF28-EAF2-4151-9A5F-A427832F88A2}"/>
              </a:ext>
            </a:extLst>
          </p:cNvPr>
          <p:cNvSpPr/>
          <p:nvPr/>
        </p:nvSpPr>
        <p:spPr>
          <a:xfrm>
            <a:off x="1884033" y="3846830"/>
            <a:ext cx="5375935" cy="79717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589AD3F7-EE34-4354-AFA8-078F533939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2579806"/>
              </p:ext>
            </p:extLst>
          </p:nvPr>
        </p:nvGraphicFramePr>
        <p:xfrm>
          <a:off x="1993900" y="3874152"/>
          <a:ext cx="5156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155920" imgH="723600" progId="Equation.DSMT4">
                  <p:embed/>
                </p:oleObj>
              </mc:Choice>
              <mc:Fallback>
                <p:oleObj name="Equation" r:id="rId4" imgW="5155920" imgH="7236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90CE2C51-EB32-44DD-91F8-E4E72E1B9C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93900" y="3874152"/>
                        <a:ext cx="51562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11B061EC-58DF-4702-975F-A9869A2DC10D}"/>
              </a:ext>
            </a:extLst>
          </p:cNvPr>
          <p:cNvSpPr/>
          <p:nvPr/>
        </p:nvSpPr>
        <p:spPr>
          <a:xfrm>
            <a:off x="7462487" y="2657284"/>
            <a:ext cx="401968" cy="150354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36B8FC5-9B28-4B8D-834A-0B089F0AAB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729552"/>
              </p:ext>
            </p:extLst>
          </p:nvPr>
        </p:nvGraphicFramePr>
        <p:xfrm>
          <a:off x="3366526" y="2123117"/>
          <a:ext cx="2133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33360" imgH="1066680" progId="Equation.DSMT4">
                  <p:embed/>
                </p:oleObj>
              </mc:Choice>
              <mc:Fallback>
                <p:oleObj name="Equation" r:id="rId6" imgW="2133360" imgH="1066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66526" y="2123117"/>
                        <a:ext cx="21336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2">
            <a:extLst>
              <a:ext uri="{FF2B5EF4-FFF2-40B4-BE49-F238E27FC236}">
                <a16:creationId xmlns:a16="http://schemas.microsoft.com/office/drawing/2014/main" id="{26595F10-E289-42D2-B143-218A8EC00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8295" y="2570153"/>
            <a:ext cx="981710" cy="318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dirty="0">
                <a:solidFill>
                  <a:srgbClr val="B04E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side length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861EAB55-72B3-441F-A4F5-96EA2437EC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1848951"/>
              </p:ext>
            </p:extLst>
          </p:nvPr>
        </p:nvGraphicFramePr>
        <p:xfrm>
          <a:off x="2192801" y="2957737"/>
          <a:ext cx="1778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7480" imgH="190440" progId="Equation.DSMT4">
                  <p:embed/>
                </p:oleObj>
              </mc:Choice>
              <mc:Fallback>
                <p:oleObj name="Equation" r:id="rId8" imgW="17748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92801" y="2957737"/>
                        <a:ext cx="1778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64C03B05-C682-4031-B529-8E3AA9EC17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580586"/>
              </p:ext>
            </p:extLst>
          </p:nvPr>
        </p:nvGraphicFramePr>
        <p:xfrm>
          <a:off x="2281238" y="3575050"/>
          <a:ext cx="152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2280" imgH="190440" progId="Equation.DSMT4">
                  <p:embed/>
                </p:oleObj>
              </mc:Choice>
              <mc:Fallback>
                <p:oleObj name="Equation" r:id="rId10" imgW="15228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281238" y="3575050"/>
                        <a:ext cx="1524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299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Apply what you have learned to the Polygon Pool Party handout.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Polygon Pool Party</a:t>
            </a:r>
          </a:p>
        </p:txBody>
      </p:sp>
      <p:sp>
        <p:nvSpPr>
          <p:cNvPr id="5" name="Content Placeholder 19">
            <a:extLst>
              <a:ext uri="{FF2B5EF4-FFF2-40B4-BE49-F238E27FC236}">
                <a16:creationId xmlns:a16="http://schemas.microsoft.com/office/drawing/2014/main" id="{F6D512A9-44E2-4779-8E86-29FDB89C33F7}"/>
              </a:ext>
            </a:extLst>
          </p:cNvPr>
          <p:cNvSpPr txBox="1">
            <a:spLocks/>
          </p:cNvSpPr>
          <p:nvPr/>
        </p:nvSpPr>
        <p:spPr>
          <a:xfrm>
            <a:off x="457200" y="2167691"/>
            <a:ext cx="8229599" cy="2575758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Find the area of each</a:t>
            </a:r>
            <a:br>
              <a:rPr lang="en-US" dirty="0"/>
            </a:br>
            <a:r>
              <a:rPr lang="en-US" dirty="0"/>
              <a:t>surface of the pool.</a:t>
            </a:r>
          </a:p>
          <a:p>
            <a:pPr lvl="1"/>
            <a:r>
              <a:rPr lang="en-US" dirty="0"/>
              <a:t>Determine the cost of the tile,</a:t>
            </a:r>
            <a:br>
              <a:rPr lang="en-US" dirty="0"/>
            </a:br>
            <a:r>
              <a:rPr lang="en-US" dirty="0"/>
              <a:t>based on the total area.</a:t>
            </a:r>
          </a:p>
          <a:p>
            <a:pPr lvl="1"/>
            <a:r>
              <a:rPr lang="en-US" dirty="0"/>
              <a:t>Calculate the square footage of the concrete patio.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C5E1DEFF-1DE4-495A-BD4F-71DCE3373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551" y="1878227"/>
            <a:ext cx="5421852" cy="182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, rectangle&#10;&#10;Description automatically generated">
            <a:extLst>
              <a:ext uri="{FF2B5EF4-FFF2-40B4-BE49-F238E27FC236}">
                <a16:creationId xmlns:a16="http://schemas.microsoft.com/office/drawing/2014/main" id="{EFE46C30-76FD-4F87-A429-307D323C5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348471"/>
            <a:ext cx="5820861" cy="2039068"/>
          </a:xfrm>
          <a:prstGeom prst="rect">
            <a:avLst/>
          </a:prstGeom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759982"/>
            <a:ext cx="8229600" cy="983467"/>
          </a:xfrm>
        </p:spPr>
        <p:txBody>
          <a:bodyPr>
            <a:normAutofit/>
          </a:bodyPr>
          <a:lstStyle/>
          <a:p>
            <a:r>
              <a:rPr lang="en-US" dirty="0"/>
              <a:t>Area of the Bottom</a:t>
            </a:r>
            <a:br>
              <a:rPr lang="en-US" dirty="0"/>
            </a:br>
            <a:r>
              <a:rPr lang="en-US" dirty="0"/>
              <a:t>    of the Pool = 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Polygon Pool Party (Solution – Bottom)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A19330E-6EE9-4138-947D-FECC1A2966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3335778"/>
              </p:ext>
            </p:extLst>
          </p:nvPr>
        </p:nvGraphicFramePr>
        <p:xfrm>
          <a:off x="1970631" y="2089150"/>
          <a:ext cx="2794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793960" imgH="965160" progId="Equation.DSMT4">
                  <p:embed/>
                </p:oleObj>
              </mc:Choice>
              <mc:Fallback>
                <p:oleObj name="Equation" r:id="rId3" imgW="2793960" imgH="96516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90CE2C51-EB32-44DD-91F8-E4E72E1B9C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0631" y="2089150"/>
                        <a:ext cx="279400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7A3FAE3-2D35-4C6F-88DC-B2C31F1968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7428497"/>
              </p:ext>
            </p:extLst>
          </p:nvPr>
        </p:nvGraphicFramePr>
        <p:xfrm>
          <a:off x="3193240" y="1386068"/>
          <a:ext cx="304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04560" imgH="279360" progId="Equation.DSMT4">
                  <p:embed/>
                </p:oleObj>
              </mc:Choice>
              <mc:Fallback>
                <p:oleObj name="Equation" r:id="rId5" imgW="3045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93240" y="1386068"/>
                        <a:ext cx="3048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69941E6-4346-4F62-8462-84D9D68176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492997"/>
              </p:ext>
            </p:extLst>
          </p:nvPr>
        </p:nvGraphicFramePr>
        <p:xfrm>
          <a:off x="5412756" y="2182839"/>
          <a:ext cx="342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42720" imgH="279360" progId="Equation.DSMT4">
                  <p:embed/>
                </p:oleObj>
              </mc:Choice>
              <mc:Fallback>
                <p:oleObj name="Equation" r:id="rId7" imgW="3427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12756" y="2182839"/>
                        <a:ext cx="3429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A3A544F-6A69-4A7B-90CF-C07E927699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6385945"/>
              </p:ext>
            </p:extLst>
          </p:nvPr>
        </p:nvGraphicFramePr>
        <p:xfrm>
          <a:off x="650597" y="1986391"/>
          <a:ext cx="546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45760" imgH="393480" progId="Equation.DSMT4">
                  <p:embed/>
                </p:oleObj>
              </mc:Choice>
              <mc:Fallback>
                <p:oleObj name="Equation" r:id="rId9" imgW="5457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50597" y="1986391"/>
                        <a:ext cx="5461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0F3FD13-BB0D-42BB-9217-13561D0E74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255280"/>
              </p:ext>
            </p:extLst>
          </p:nvPr>
        </p:nvGraphicFramePr>
        <p:xfrm>
          <a:off x="582026" y="1334548"/>
          <a:ext cx="304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04560" imgH="279360" progId="Equation.DSMT4">
                  <p:embed/>
                </p:oleObj>
              </mc:Choice>
              <mc:Fallback>
                <p:oleObj name="Equation" r:id="rId11" imgW="3045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82026" y="1334548"/>
                        <a:ext cx="3048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5A6A589-383D-4D1C-9616-AB93B14ED8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588524"/>
              </p:ext>
            </p:extLst>
          </p:nvPr>
        </p:nvGraphicFramePr>
        <p:xfrm>
          <a:off x="6329785" y="1462084"/>
          <a:ext cx="25146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514600" imgH="2057400" progId="Equation.DSMT4">
                  <p:embed/>
                </p:oleObj>
              </mc:Choice>
              <mc:Fallback>
                <p:oleObj name="Equation" r:id="rId13" imgW="2514600" imgH="2057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329785" y="1462084"/>
                        <a:ext cx="2514600" cy="2057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3076A1E-48BC-4462-80EE-75C463C912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759512"/>
              </p:ext>
            </p:extLst>
          </p:nvPr>
        </p:nvGraphicFramePr>
        <p:xfrm>
          <a:off x="132117" y="2211384"/>
          <a:ext cx="304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04560" imgH="279360" progId="Equation.DSMT4">
                  <p:embed/>
                </p:oleObj>
              </mc:Choice>
              <mc:Fallback>
                <p:oleObj name="Equation" r:id="rId15" imgW="3045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32117" y="2211384"/>
                        <a:ext cx="3048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6BD34E80-7236-46D9-B64E-D0CBD769B4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121840"/>
              </p:ext>
            </p:extLst>
          </p:nvPr>
        </p:nvGraphicFramePr>
        <p:xfrm>
          <a:off x="1815290" y="3362476"/>
          <a:ext cx="3060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060360" imgH="380880" progId="Equation.DSMT4">
                  <p:embed/>
                </p:oleObj>
              </mc:Choice>
              <mc:Fallback>
                <p:oleObj name="Equation" r:id="rId17" imgW="306036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815290" y="3362476"/>
                        <a:ext cx="30607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CB55BFDF-9838-4D40-968D-9B97C69E45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850268"/>
              </p:ext>
            </p:extLst>
          </p:nvPr>
        </p:nvGraphicFramePr>
        <p:xfrm>
          <a:off x="2844801" y="4139542"/>
          <a:ext cx="36449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644640" imgH="558720" progId="Equation.DSMT4">
                  <p:embed/>
                </p:oleObj>
              </mc:Choice>
              <mc:Fallback>
                <p:oleObj name="Equation" r:id="rId19" imgW="364464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844801" y="4139542"/>
                        <a:ext cx="36449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DF889F84-4ABC-4F50-A1B1-B450B47324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3766711"/>
              </p:ext>
            </p:extLst>
          </p:nvPr>
        </p:nvGraphicFramePr>
        <p:xfrm>
          <a:off x="1776104" y="1371503"/>
          <a:ext cx="304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04560" imgH="279360" progId="Equation.DSMT4">
                  <p:embed/>
                </p:oleObj>
              </mc:Choice>
              <mc:Fallback>
                <p:oleObj name="Equation" r:id="rId21" imgW="3045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776104" y="1371503"/>
                        <a:ext cx="3048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E5A5D0DB-B9EE-49FB-857E-7D6E075A6E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07395"/>
              </p:ext>
            </p:extLst>
          </p:nvPr>
        </p:nvGraphicFramePr>
        <p:xfrm>
          <a:off x="4667251" y="1371503"/>
          <a:ext cx="304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304779" imgH="279039" progId="Equation.DSMT4">
                  <p:embed/>
                </p:oleObj>
              </mc:Choice>
              <mc:Fallback>
                <p:oleObj name="Equation" r:id="rId23" imgW="304779" imgH="27903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667251" y="1371503"/>
                        <a:ext cx="3048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08AF5B6-030D-41F4-B624-552C07A48B81}"/>
              </a:ext>
            </a:extLst>
          </p:cNvPr>
          <p:cNvSpPr/>
          <p:nvPr/>
        </p:nvSpPr>
        <p:spPr>
          <a:xfrm>
            <a:off x="990460" y="3074593"/>
            <a:ext cx="785644" cy="478382"/>
          </a:xfrm>
          <a:custGeom>
            <a:avLst/>
            <a:gdLst>
              <a:gd name="connsiteX0" fmla="*/ 57532 w 578232"/>
              <a:gd name="connsiteY0" fmla="*/ 0 h 628826"/>
              <a:gd name="connsiteX1" fmla="*/ 48007 w 578232"/>
              <a:gd name="connsiteY1" fmla="*/ 587375 h 628826"/>
              <a:gd name="connsiteX2" fmla="*/ 578232 w 578232"/>
              <a:gd name="connsiteY2" fmla="*/ 581025 h 628826"/>
              <a:gd name="connsiteX3" fmla="*/ 578232 w 578232"/>
              <a:gd name="connsiteY3" fmla="*/ 581025 h 628826"/>
              <a:gd name="connsiteX0" fmla="*/ 66043 w 586743"/>
              <a:gd name="connsiteY0" fmla="*/ 0 h 585468"/>
              <a:gd name="connsiteX1" fmla="*/ 43818 w 586743"/>
              <a:gd name="connsiteY1" fmla="*/ 514350 h 585468"/>
              <a:gd name="connsiteX2" fmla="*/ 586743 w 586743"/>
              <a:gd name="connsiteY2" fmla="*/ 581025 h 585468"/>
              <a:gd name="connsiteX3" fmla="*/ 586743 w 586743"/>
              <a:gd name="connsiteY3" fmla="*/ 581025 h 585468"/>
              <a:gd name="connsiteX0" fmla="*/ 121125 w 641825"/>
              <a:gd name="connsiteY0" fmla="*/ 0 h 587773"/>
              <a:gd name="connsiteX1" fmla="*/ 29050 w 641825"/>
              <a:gd name="connsiteY1" fmla="*/ 520700 h 587773"/>
              <a:gd name="connsiteX2" fmla="*/ 641825 w 641825"/>
              <a:gd name="connsiteY2" fmla="*/ 581025 h 587773"/>
              <a:gd name="connsiteX3" fmla="*/ 641825 w 641825"/>
              <a:gd name="connsiteY3" fmla="*/ 581025 h 587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1825" h="587773">
                <a:moveTo>
                  <a:pt x="121125" y="0"/>
                </a:moveTo>
                <a:cubicBezTo>
                  <a:pt x="72971" y="245269"/>
                  <a:pt x="-57733" y="423863"/>
                  <a:pt x="29050" y="520700"/>
                </a:cubicBezTo>
                <a:cubicBezTo>
                  <a:pt x="115833" y="617537"/>
                  <a:pt x="641825" y="581025"/>
                  <a:pt x="641825" y="581025"/>
                </a:cubicBezTo>
                <a:lnTo>
                  <a:pt x="641825" y="581025"/>
                </a:lnTo>
              </a:path>
            </a:pathLst>
          </a:custGeom>
          <a:noFill/>
          <a:ln>
            <a:solidFill>
              <a:schemeClr val="accent2"/>
            </a:solidFill>
            <a:headEnd type="arrow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E5EE604-FB0B-4F31-8881-8A6A851A10FC}"/>
              </a:ext>
            </a:extLst>
          </p:cNvPr>
          <p:cNvSpPr/>
          <p:nvPr/>
        </p:nvSpPr>
        <p:spPr>
          <a:xfrm flipH="1">
            <a:off x="4927713" y="3074593"/>
            <a:ext cx="785644" cy="478382"/>
          </a:xfrm>
          <a:custGeom>
            <a:avLst/>
            <a:gdLst>
              <a:gd name="connsiteX0" fmla="*/ 57532 w 578232"/>
              <a:gd name="connsiteY0" fmla="*/ 0 h 628826"/>
              <a:gd name="connsiteX1" fmla="*/ 48007 w 578232"/>
              <a:gd name="connsiteY1" fmla="*/ 587375 h 628826"/>
              <a:gd name="connsiteX2" fmla="*/ 578232 w 578232"/>
              <a:gd name="connsiteY2" fmla="*/ 581025 h 628826"/>
              <a:gd name="connsiteX3" fmla="*/ 578232 w 578232"/>
              <a:gd name="connsiteY3" fmla="*/ 581025 h 628826"/>
              <a:gd name="connsiteX0" fmla="*/ 66043 w 586743"/>
              <a:gd name="connsiteY0" fmla="*/ 0 h 585468"/>
              <a:gd name="connsiteX1" fmla="*/ 43818 w 586743"/>
              <a:gd name="connsiteY1" fmla="*/ 514350 h 585468"/>
              <a:gd name="connsiteX2" fmla="*/ 586743 w 586743"/>
              <a:gd name="connsiteY2" fmla="*/ 581025 h 585468"/>
              <a:gd name="connsiteX3" fmla="*/ 586743 w 586743"/>
              <a:gd name="connsiteY3" fmla="*/ 581025 h 585468"/>
              <a:gd name="connsiteX0" fmla="*/ 121125 w 641825"/>
              <a:gd name="connsiteY0" fmla="*/ 0 h 587773"/>
              <a:gd name="connsiteX1" fmla="*/ 29050 w 641825"/>
              <a:gd name="connsiteY1" fmla="*/ 520700 h 587773"/>
              <a:gd name="connsiteX2" fmla="*/ 641825 w 641825"/>
              <a:gd name="connsiteY2" fmla="*/ 581025 h 587773"/>
              <a:gd name="connsiteX3" fmla="*/ 641825 w 641825"/>
              <a:gd name="connsiteY3" fmla="*/ 581025 h 587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1825" h="587773">
                <a:moveTo>
                  <a:pt x="121125" y="0"/>
                </a:moveTo>
                <a:cubicBezTo>
                  <a:pt x="72971" y="245269"/>
                  <a:pt x="-57733" y="423863"/>
                  <a:pt x="29050" y="520700"/>
                </a:cubicBezTo>
                <a:cubicBezTo>
                  <a:pt x="115833" y="617537"/>
                  <a:pt x="641825" y="581025"/>
                  <a:pt x="641825" y="581025"/>
                </a:cubicBezTo>
                <a:lnTo>
                  <a:pt x="641825" y="581025"/>
                </a:lnTo>
              </a:path>
            </a:pathLst>
          </a:custGeom>
          <a:noFill/>
          <a:ln>
            <a:solidFill>
              <a:schemeClr val="accent2"/>
            </a:solidFill>
            <a:headEnd type="arrow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BF8F393-FFB3-4279-AD45-DAACB383766C}"/>
              </a:ext>
            </a:extLst>
          </p:cNvPr>
          <p:cNvSpPr/>
          <p:nvPr/>
        </p:nvSpPr>
        <p:spPr>
          <a:xfrm>
            <a:off x="5280044" y="4197566"/>
            <a:ext cx="1211957" cy="423736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9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9BA511A-B6BC-474B-A1F6-23143A534C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8539" y="1450018"/>
            <a:ext cx="8226921" cy="11103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FC2F5A-B891-4FCE-B3AB-1328A21E5640}"/>
              </a:ext>
            </a:extLst>
          </p:cNvPr>
          <p:cNvSpPr/>
          <p:nvPr/>
        </p:nvSpPr>
        <p:spPr>
          <a:xfrm>
            <a:off x="460927" y="1458983"/>
            <a:ext cx="8222805" cy="406485"/>
          </a:xfrm>
          <a:prstGeom prst="rect">
            <a:avLst/>
          </a:prstGeom>
          <a:solidFill>
            <a:srgbClr val="F5F5F5"/>
          </a:solidFill>
          <a:ln w="952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759982"/>
            <a:ext cx="8229600" cy="983467"/>
          </a:xfrm>
        </p:spPr>
        <p:txBody>
          <a:bodyPr>
            <a:normAutofit/>
          </a:bodyPr>
          <a:lstStyle/>
          <a:p>
            <a:r>
              <a:rPr lang="en-US" dirty="0"/>
              <a:t>Area of the Left Side</a:t>
            </a:r>
            <a:br>
              <a:rPr lang="en-US" dirty="0"/>
            </a:br>
            <a:r>
              <a:rPr lang="en-US" dirty="0"/>
              <a:t>     of the Pool = 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Polygon Pool Party (Solution – Right Side)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A19330E-6EE9-4138-947D-FECC1A2966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840607"/>
              </p:ext>
            </p:extLst>
          </p:nvPr>
        </p:nvGraphicFramePr>
        <p:xfrm>
          <a:off x="3308350" y="1438703"/>
          <a:ext cx="2527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27200" imgH="431640" progId="Equation.DSMT4">
                  <p:embed/>
                </p:oleObj>
              </mc:Choice>
              <mc:Fallback>
                <p:oleObj name="Equation" r:id="rId3" imgW="2527200" imgH="4316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A19330E-6EE9-4138-947D-FECC1A2966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08350" y="1438703"/>
                        <a:ext cx="25273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7A3FAE3-2D35-4C6F-88DC-B2C31F1968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188297"/>
              </p:ext>
            </p:extLst>
          </p:nvPr>
        </p:nvGraphicFramePr>
        <p:xfrm>
          <a:off x="2723215" y="1162013"/>
          <a:ext cx="342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42720" imgH="279360" progId="Equation.DSMT4">
                  <p:embed/>
                </p:oleObj>
              </mc:Choice>
              <mc:Fallback>
                <p:oleObj name="Equation" r:id="rId5" imgW="342720" imgH="27936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47A3FAE3-2D35-4C6F-88DC-B2C31F1968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23215" y="1162013"/>
                        <a:ext cx="3429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69941E6-4346-4F62-8462-84D9D68176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037136"/>
              </p:ext>
            </p:extLst>
          </p:nvPr>
        </p:nvGraphicFramePr>
        <p:xfrm>
          <a:off x="263350" y="1522863"/>
          <a:ext cx="165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4880" imgH="279360" progId="Equation.DSMT4">
                  <p:embed/>
                </p:oleObj>
              </mc:Choice>
              <mc:Fallback>
                <p:oleObj name="Equation" r:id="rId7" imgW="164880" imgH="27936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69941E6-4346-4F62-8462-84D9D68176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3350" y="1522863"/>
                        <a:ext cx="1651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5A6A589-383D-4D1C-9616-AB93B14ED8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549066"/>
              </p:ext>
            </p:extLst>
          </p:nvPr>
        </p:nvGraphicFramePr>
        <p:xfrm>
          <a:off x="6236370" y="2186164"/>
          <a:ext cx="23114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311200" imgH="2031840" progId="Equation.DSMT4">
                  <p:embed/>
                </p:oleObj>
              </mc:Choice>
              <mc:Fallback>
                <p:oleObj name="Equation" r:id="rId9" imgW="2311200" imgH="20318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45A6A589-383D-4D1C-9616-AB93B14ED8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236370" y="2186164"/>
                        <a:ext cx="2311400" cy="203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CB55BFDF-9838-4D40-968D-9B97C69E45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641640"/>
              </p:ext>
            </p:extLst>
          </p:nvPr>
        </p:nvGraphicFramePr>
        <p:xfrm>
          <a:off x="2894665" y="4170749"/>
          <a:ext cx="29083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908080" imgH="444240" progId="Equation.DSMT4">
                  <p:embed/>
                </p:oleObj>
              </mc:Choice>
              <mc:Fallback>
                <p:oleObj name="Equation" r:id="rId11" imgW="2908080" imgH="4442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CB55BFDF-9838-4D40-968D-9B97C69E45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894665" y="4170749"/>
                        <a:ext cx="29083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38EBB303-9F2E-419C-851A-3F83BA4DF0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1298836"/>
              </p:ext>
            </p:extLst>
          </p:nvPr>
        </p:nvGraphicFramePr>
        <p:xfrm>
          <a:off x="8715071" y="1522863"/>
          <a:ext cx="165100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64804" imgH="280482" progId="Equation.DSMT4">
                  <p:embed/>
                </p:oleObj>
              </mc:Choice>
              <mc:Fallback>
                <p:oleObj name="Equation" r:id="rId13" imgW="164804" imgH="28048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715071" y="1522863"/>
                        <a:ext cx="165100" cy="280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ECD6A941-EA22-445C-A8B6-5E708B62D6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52212"/>
              </p:ext>
            </p:extLst>
          </p:nvPr>
        </p:nvGraphicFramePr>
        <p:xfrm>
          <a:off x="943512" y="1865468"/>
          <a:ext cx="304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04560" imgH="279360" progId="Equation.DSMT4">
                  <p:embed/>
                </p:oleObj>
              </mc:Choice>
              <mc:Fallback>
                <p:oleObj name="Equation" r:id="rId15" imgW="3045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43512" y="1865468"/>
                        <a:ext cx="3048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F5685390-AA81-47A7-8942-A66411E0B6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613282"/>
              </p:ext>
            </p:extLst>
          </p:nvPr>
        </p:nvGraphicFramePr>
        <p:xfrm>
          <a:off x="7895688" y="1882476"/>
          <a:ext cx="304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04779" imgH="279039" progId="Equation.DSMT4">
                  <p:embed/>
                </p:oleObj>
              </mc:Choice>
              <mc:Fallback>
                <p:oleObj name="Equation" r:id="rId17" imgW="304779" imgH="27903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895688" y="1882476"/>
                        <a:ext cx="3048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3AD3E91E-FD76-4419-877F-1C1CBF10DA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568156"/>
              </p:ext>
            </p:extLst>
          </p:nvPr>
        </p:nvGraphicFramePr>
        <p:xfrm>
          <a:off x="4419600" y="2555349"/>
          <a:ext cx="304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04560" imgH="279360" progId="Equation.DSMT4">
                  <p:embed/>
                </p:oleObj>
              </mc:Choice>
              <mc:Fallback>
                <p:oleObj name="Equation" r:id="rId19" imgW="3045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419600" y="2555349"/>
                        <a:ext cx="3048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B9EAD528-EF09-4679-AFC1-DE1E3250AC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250974"/>
              </p:ext>
            </p:extLst>
          </p:nvPr>
        </p:nvGraphicFramePr>
        <p:xfrm>
          <a:off x="3494642" y="2073193"/>
          <a:ext cx="177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77480" imgH="279360" progId="Equation.DSMT4">
                  <p:embed/>
                </p:oleObj>
              </mc:Choice>
              <mc:Fallback>
                <p:oleObj name="Equation" r:id="rId21" imgW="1774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494642" y="2073193"/>
                        <a:ext cx="1778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DE0909BB-1572-48A0-97FB-6103EB97AB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6179658"/>
              </p:ext>
            </p:extLst>
          </p:nvPr>
        </p:nvGraphicFramePr>
        <p:xfrm>
          <a:off x="5149853" y="1875194"/>
          <a:ext cx="342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342720" imgH="279360" progId="Equation.DSMT4">
                  <p:embed/>
                </p:oleObj>
              </mc:Choice>
              <mc:Fallback>
                <p:oleObj name="Equation" r:id="rId23" imgW="3427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149853" y="1875194"/>
                        <a:ext cx="3429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094C0179-03E3-4DB5-A154-284635C789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62762"/>
              </p:ext>
            </p:extLst>
          </p:nvPr>
        </p:nvGraphicFramePr>
        <p:xfrm>
          <a:off x="4066463" y="2026668"/>
          <a:ext cx="317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317160" imgH="380880" progId="Equation.DSMT4">
                  <p:embed/>
                </p:oleObj>
              </mc:Choice>
              <mc:Fallback>
                <p:oleObj name="Equation" r:id="rId25" imgW="31716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066463" y="2026668"/>
                        <a:ext cx="3175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519C08B2-9628-46BF-8369-76DDC44B1742}"/>
              </a:ext>
            </a:extLst>
          </p:cNvPr>
          <p:cNvCxnSpPr>
            <a:cxnSpLocks/>
          </p:cNvCxnSpPr>
          <p:nvPr/>
        </p:nvCxnSpPr>
        <p:spPr>
          <a:xfrm>
            <a:off x="4414052" y="2212893"/>
            <a:ext cx="1796739" cy="347425"/>
          </a:xfrm>
          <a:prstGeom prst="curvedConnector3">
            <a:avLst>
              <a:gd name="adj1" fmla="val 50000"/>
            </a:avLst>
          </a:prstGeom>
          <a:noFill/>
          <a:ln>
            <a:solidFill>
              <a:schemeClr val="accent2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4F1DF7F-603B-4CC3-8206-7301119F78CA}"/>
              </a:ext>
            </a:extLst>
          </p:cNvPr>
          <p:cNvSpPr/>
          <p:nvPr/>
        </p:nvSpPr>
        <p:spPr>
          <a:xfrm>
            <a:off x="4936377" y="4181131"/>
            <a:ext cx="892167" cy="423736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112B1AB-FE9A-4DBD-9B6C-53D8C2730E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978956"/>
              </p:ext>
            </p:extLst>
          </p:nvPr>
        </p:nvGraphicFramePr>
        <p:xfrm>
          <a:off x="2352588" y="2161876"/>
          <a:ext cx="304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304560" imgH="279360" progId="Equation.DSMT4">
                  <p:embed/>
                </p:oleObj>
              </mc:Choice>
              <mc:Fallback>
                <p:oleObj name="Equation" r:id="rId27" imgW="3045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2352588" y="2161876"/>
                        <a:ext cx="3048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343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759982"/>
            <a:ext cx="8229600" cy="983467"/>
          </a:xfrm>
        </p:spPr>
        <p:txBody>
          <a:bodyPr>
            <a:normAutofit/>
          </a:bodyPr>
          <a:lstStyle/>
          <a:p>
            <a:r>
              <a:rPr lang="en-US" dirty="0"/>
              <a:t>Area of the Front Side</a:t>
            </a:r>
            <a:br>
              <a:rPr lang="en-US" dirty="0"/>
            </a:br>
            <a:r>
              <a:rPr lang="en-US" dirty="0"/>
              <a:t>     of the Pool = 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Polygon Pool Party (Solution – Front Side)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A19330E-6EE9-4138-947D-FECC1A2966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63623"/>
              </p:ext>
            </p:extLst>
          </p:nvPr>
        </p:nvGraphicFramePr>
        <p:xfrm>
          <a:off x="3021013" y="1440313"/>
          <a:ext cx="2374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74560" imgH="444240" progId="Equation.DSMT4">
                  <p:embed/>
                </p:oleObj>
              </mc:Choice>
              <mc:Fallback>
                <p:oleObj name="Equation" r:id="rId2" imgW="2374560" imgH="4442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A19330E-6EE9-4138-947D-FECC1A2966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21013" y="1440313"/>
                        <a:ext cx="23749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69941E6-4346-4F62-8462-84D9D68176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3350" y="1522863"/>
          <a:ext cx="165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4880" imgH="279360" progId="Equation.DSMT4">
                  <p:embed/>
                </p:oleObj>
              </mc:Choice>
              <mc:Fallback>
                <p:oleObj name="Equation" r:id="rId4" imgW="164880" imgH="27936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69941E6-4346-4F62-8462-84D9D68176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3350" y="1522863"/>
                        <a:ext cx="1651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CB55BFDF-9838-4D40-968D-9B97C69E45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162801"/>
              </p:ext>
            </p:extLst>
          </p:nvPr>
        </p:nvGraphicFramePr>
        <p:xfrm>
          <a:off x="2921283" y="4219876"/>
          <a:ext cx="685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85800" imgH="406080" progId="Equation.DSMT4">
                  <p:embed/>
                </p:oleObj>
              </mc:Choice>
              <mc:Fallback>
                <p:oleObj name="Equation" r:id="rId6" imgW="685800" imgH="4060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CB55BFDF-9838-4D40-968D-9B97C69E45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21283" y="4219876"/>
                        <a:ext cx="6858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ECD6A941-EA22-445C-A8B6-5E708B62D6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566286"/>
              </p:ext>
            </p:extLst>
          </p:nvPr>
        </p:nvGraphicFramePr>
        <p:xfrm>
          <a:off x="1305947" y="2043139"/>
          <a:ext cx="304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04560" imgH="279360" progId="Equation.DSMT4">
                  <p:embed/>
                </p:oleObj>
              </mc:Choice>
              <mc:Fallback>
                <p:oleObj name="Equation" r:id="rId8" imgW="304560" imgH="27936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ECD6A941-EA22-445C-A8B6-5E708B62D6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05947" y="2043139"/>
                        <a:ext cx="3048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8D041EAF-6FAF-4645-9116-E62DD7F80FF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00" y="1342255"/>
            <a:ext cx="2216902" cy="68422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A7E2B84-6C07-4192-BFE7-D203863011AE}"/>
              </a:ext>
            </a:extLst>
          </p:cNvPr>
          <p:cNvSpPr/>
          <p:nvPr/>
        </p:nvSpPr>
        <p:spPr>
          <a:xfrm>
            <a:off x="2880512" y="4202540"/>
            <a:ext cx="786294" cy="423736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5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Polygon Pool Party (Solution)</a:t>
            </a:r>
          </a:p>
        </p:txBody>
      </p:sp>
      <p:graphicFrame>
        <p:nvGraphicFramePr>
          <p:cNvPr id="12" name="Table Placeholder 10">
            <a:extLst>
              <a:ext uri="{FF2B5EF4-FFF2-40B4-BE49-F238E27FC236}">
                <a16:creationId xmlns:a16="http://schemas.microsoft.com/office/drawing/2014/main" id="{379663E3-404E-47EA-A3EB-0FA89879E6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1093563"/>
              </p:ext>
            </p:extLst>
          </p:nvPr>
        </p:nvGraphicFramePr>
        <p:xfrm>
          <a:off x="457200" y="1164497"/>
          <a:ext cx="5486694" cy="3783330"/>
        </p:xfrm>
        <a:graphic>
          <a:graphicData uri="http://schemas.openxmlformats.org/drawingml/2006/table">
            <a:tbl>
              <a:tblPr firstRow="1" firstCol="1" bandRow="1"/>
              <a:tblGrid>
                <a:gridCol w="2743789">
                  <a:extLst>
                    <a:ext uri="{9D8B030D-6E8A-4147-A177-3AD203B41FA5}">
                      <a16:colId xmlns:a16="http://schemas.microsoft.com/office/drawing/2014/main" val="4027248765"/>
                    </a:ext>
                  </a:extLst>
                </a:gridCol>
                <a:gridCol w="2742905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</a:tblGrid>
              <a:tr h="3745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Surface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Square Footage (Area)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3745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Bottom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09849"/>
                  </a:ext>
                </a:extLst>
              </a:tr>
              <a:tr h="3745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Right Side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830769"/>
                  </a:ext>
                </a:extLst>
              </a:tr>
              <a:tr h="3745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Left Side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071073"/>
                  </a:ext>
                </a:extLst>
              </a:tr>
              <a:tr h="3745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Front Side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4809684"/>
                  </a:ext>
                </a:extLst>
              </a:tr>
              <a:tr h="3745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Back Side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0158511"/>
                  </a:ext>
                </a:extLst>
              </a:tr>
              <a:tr h="37454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Area: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1130795"/>
                  </a:ext>
                </a:extLst>
              </a:tr>
              <a:tr h="37454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solidFill>
                            <a:srgbClr val="910D2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x (Cost of Tile)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7043419"/>
                  </a:ext>
                </a:extLst>
              </a:tr>
              <a:tr h="37454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Cost: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771055"/>
                  </a:ext>
                </a:extLst>
              </a:tr>
            </a:tbl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A19330E-6EE9-4138-947D-FECC1A2966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573483"/>
              </p:ext>
            </p:extLst>
          </p:nvPr>
        </p:nvGraphicFramePr>
        <p:xfrm>
          <a:off x="4160884" y="2852738"/>
          <a:ext cx="685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85800" imgH="406080" progId="Equation.DSMT4">
                  <p:embed/>
                </p:oleObj>
              </mc:Choice>
              <mc:Fallback>
                <p:oleObj name="Equation" r:id="rId2" imgW="685800" imgH="4060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A19330E-6EE9-4138-947D-FECC1A2966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60884" y="2852738"/>
                        <a:ext cx="6858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08CD4FBD-5827-461A-AF65-6FEB315321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916032"/>
              </p:ext>
            </p:extLst>
          </p:nvPr>
        </p:nvGraphicFramePr>
        <p:xfrm>
          <a:off x="4084684" y="2429936"/>
          <a:ext cx="838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38080" imgH="406080" progId="Equation.DSMT4">
                  <p:embed/>
                </p:oleObj>
              </mc:Choice>
              <mc:Fallback>
                <p:oleObj name="Equation" r:id="rId4" imgW="838080" imgH="4060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CB55BFDF-9838-4D40-968D-9B97C69E45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4684" y="2429936"/>
                        <a:ext cx="8382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657D1A3-6646-43D4-9C30-4D97D5D3DE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711174"/>
              </p:ext>
            </p:extLst>
          </p:nvPr>
        </p:nvGraphicFramePr>
        <p:xfrm>
          <a:off x="3866034" y="1591319"/>
          <a:ext cx="1193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93760" imgH="406080" progId="Equation.DSMT4">
                  <p:embed/>
                </p:oleObj>
              </mc:Choice>
              <mc:Fallback>
                <p:oleObj name="Equation" r:id="rId6" imgW="119376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66034" y="1591319"/>
                        <a:ext cx="11938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F03EF165-936D-4549-8841-7783F0404D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087661"/>
              </p:ext>
            </p:extLst>
          </p:nvPr>
        </p:nvGraphicFramePr>
        <p:xfrm>
          <a:off x="4084684" y="2023536"/>
          <a:ext cx="838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38080" imgH="406080" progId="Equation.DSMT4">
                  <p:embed/>
                </p:oleObj>
              </mc:Choice>
              <mc:Fallback>
                <p:oleObj name="Equation" r:id="rId8" imgW="83808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84684" y="2023536"/>
                        <a:ext cx="8382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BD016BD0-AAEF-411A-AAA8-82BC17AAC2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048865"/>
              </p:ext>
            </p:extLst>
          </p:nvPr>
        </p:nvGraphicFramePr>
        <p:xfrm>
          <a:off x="5949025" y="2493436"/>
          <a:ext cx="2451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50880" imgH="342720" progId="Equation.DSMT4">
                  <p:embed/>
                </p:oleObj>
              </mc:Choice>
              <mc:Fallback>
                <p:oleObj name="Equation" r:id="rId10" imgW="245088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949025" y="2493436"/>
                        <a:ext cx="24511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D9009C01-B986-4A82-8245-656D4C94A0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31529"/>
              </p:ext>
            </p:extLst>
          </p:nvPr>
        </p:nvGraphicFramePr>
        <p:xfrm>
          <a:off x="5949025" y="3317875"/>
          <a:ext cx="2451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450880" imgH="342720" progId="Equation.DSMT4">
                  <p:embed/>
                </p:oleObj>
              </mc:Choice>
              <mc:Fallback>
                <p:oleObj name="Equation" r:id="rId12" imgW="245088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949025" y="3317875"/>
                        <a:ext cx="24511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851EA008-B47F-4F55-8354-D5840E17F2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728417"/>
              </p:ext>
            </p:extLst>
          </p:nvPr>
        </p:nvGraphicFramePr>
        <p:xfrm>
          <a:off x="4158134" y="3271697"/>
          <a:ext cx="685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85842" imgH="407023" progId="Equation.DSMT4">
                  <p:embed/>
                </p:oleObj>
              </mc:Choice>
              <mc:Fallback>
                <p:oleObj name="Equation" r:id="rId14" imgW="685842" imgH="40702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158134" y="3271697"/>
                        <a:ext cx="6858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F1477AA4-7104-4007-8D10-97CF668FBC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0470018"/>
              </p:ext>
            </p:extLst>
          </p:nvPr>
        </p:nvGraphicFramePr>
        <p:xfrm>
          <a:off x="3904134" y="3700242"/>
          <a:ext cx="1193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193760" imgH="406080" progId="Equation.DSMT4">
                  <p:embed/>
                </p:oleObj>
              </mc:Choice>
              <mc:Fallback>
                <p:oleObj name="Equation" r:id="rId16" imgW="119376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904134" y="3700242"/>
                        <a:ext cx="11938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D7806F0B-ECA0-44BD-B9FF-B8C676414C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109989"/>
              </p:ext>
            </p:extLst>
          </p:nvPr>
        </p:nvGraphicFramePr>
        <p:xfrm>
          <a:off x="3871913" y="4560888"/>
          <a:ext cx="1257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257120" imgH="342720" progId="Equation.DSMT4">
                  <p:embed/>
                </p:oleObj>
              </mc:Choice>
              <mc:Fallback>
                <p:oleObj name="Equation" r:id="rId18" imgW="125712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871913" y="4560888"/>
                        <a:ext cx="12573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13AFD28D-63B4-4A12-9F15-E80BB6EC78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4511456"/>
              </p:ext>
            </p:extLst>
          </p:nvPr>
        </p:nvGraphicFramePr>
        <p:xfrm>
          <a:off x="5943105" y="4764088"/>
          <a:ext cx="2781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781000" imgH="279360" progId="Equation.DSMT4">
                  <p:embed/>
                </p:oleObj>
              </mc:Choice>
              <mc:Fallback>
                <p:oleObj name="Equation" r:id="rId20" imgW="27810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943105" y="4764088"/>
                        <a:ext cx="27813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126963AD-0662-4D3A-85A8-1886DF7616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1238443"/>
              </p:ext>
            </p:extLst>
          </p:nvPr>
        </p:nvGraphicFramePr>
        <p:xfrm>
          <a:off x="3687763" y="4106642"/>
          <a:ext cx="1625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625400" imgH="761760" progId="Equation.DSMT4">
                  <p:embed/>
                </p:oleObj>
              </mc:Choice>
              <mc:Fallback>
                <p:oleObj name="Equation" r:id="rId22" imgW="162540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687763" y="4106642"/>
                        <a:ext cx="16256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632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759982"/>
            <a:ext cx="8229600" cy="983467"/>
          </a:xfrm>
        </p:spPr>
        <p:txBody>
          <a:bodyPr>
            <a:normAutofit/>
          </a:bodyPr>
          <a:lstStyle/>
          <a:p>
            <a:r>
              <a:rPr lang="en-US" dirty="0"/>
              <a:t>   Area of the</a:t>
            </a:r>
            <a:br>
              <a:rPr lang="en-US" dirty="0"/>
            </a:br>
            <a:r>
              <a:rPr lang="en-US" dirty="0"/>
              <a:t>Concrete Patio = 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Polygon Pool Party (Solution – Bottom)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79C707-6B02-4E82-AFA7-66C90F0C48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06"/>
          <a:stretch/>
        </p:blipFill>
        <p:spPr>
          <a:xfrm>
            <a:off x="457200" y="1164496"/>
            <a:ext cx="6325985" cy="2535515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A19330E-6EE9-4138-947D-FECC1A2966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14701"/>
              </p:ext>
            </p:extLst>
          </p:nvPr>
        </p:nvGraphicFramePr>
        <p:xfrm>
          <a:off x="1757363" y="1759331"/>
          <a:ext cx="3111500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111480" imgH="1612800" progId="Equation.DSMT4">
                  <p:embed/>
                </p:oleObj>
              </mc:Choice>
              <mc:Fallback>
                <p:oleObj name="Equation" r:id="rId3" imgW="3111480" imgH="1612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A19330E-6EE9-4138-947D-FECC1A2966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7363" y="1759331"/>
                        <a:ext cx="3111500" cy="161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69941E6-4346-4F62-8462-84D9D68176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2027"/>
              </p:ext>
            </p:extLst>
          </p:nvPr>
        </p:nvGraphicFramePr>
        <p:xfrm>
          <a:off x="484327" y="1740422"/>
          <a:ext cx="330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30120" imgH="279360" progId="Equation.DSMT4">
                  <p:embed/>
                </p:oleObj>
              </mc:Choice>
              <mc:Fallback>
                <p:oleObj name="Equation" r:id="rId5" imgW="330120" imgH="27936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69941E6-4346-4F62-8462-84D9D68176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4327" y="1740422"/>
                        <a:ext cx="3302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5A6A589-383D-4D1C-9616-AB93B14ED8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646856"/>
              </p:ext>
            </p:extLst>
          </p:nvPr>
        </p:nvGraphicFramePr>
        <p:xfrm>
          <a:off x="6841484" y="1349048"/>
          <a:ext cx="1892300" cy="181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892160" imgH="1815840" progId="Equation.DSMT4">
                  <p:embed/>
                </p:oleObj>
              </mc:Choice>
              <mc:Fallback>
                <p:oleObj name="Equation" r:id="rId7" imgW="1892160" imgH="18158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45A6A589-383D-4D1C-9616-AB93B14ED8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41484" y="1349048"/>
                        <a:ext cx="1892300" cy="1816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CB55BFDF-9838-4D40-968D-9B97C69E45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682046"/>
              </p:ext>
            </p:extLst>
          </p:nvPr>
        </p:nvGraphicFramePr>
        <p:xfrm>
          <a:off x="3011763" y="4181753"/>
          <a:ext cx="3822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822480" imgH="444240" progId="Equation.DSMT4">
                  <p:embed/>
                </p:oleObj>
              </mc:Choice>
              <mc:Fallback>
                <p:oleObj name="Equation" r:id="rId9" imgW="3822480" imgH="4442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CB55BFDF-9838-4D40-968D-9B97C69E45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11763" y="4181753"/>
                        <a:ext cx="38227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4C66256D-B679-4C26-A387-BDB4E303B1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538969"/>
              </p:ext>
            </p:extLst>
          </p:nvPr>
        </p:nvGraphicFramePr>
        <p:xfrm>
          <a:off x="3313113" y="1179574"/>
          <a:ext cx="330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30120" imgH="279360" progId="Equation.DSMT4">
                  <p:embed/>
                </p:oleObj>
              </mc:Choice>
              <mc:Fallback>
                <p:oleObj name="Equation" r:id="rId11" imgW="3301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313113" y="1179574"/>
                        <a:ext cx="3302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B4C0EE3-ABB3-428B-A7EC-F9D44BEAF1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209684"/>
              </p:ext>
            </p:extLst>
          </p:nvPr>
        </p:nvGraphicFramePr>
        <p:xfrm>
          <a:off x="1924050" y="1397000"/>
          <a:ext cx="342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42720" imgH="279360" progId="Equation.DSMT4">
                  <p:embed/>
                </p:oleObj>
              </mc:Choice>
              <mc:Fallback>
                <p:oleObj name="Equation" r:id="rId13" imgW="3427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24050" y="1397000"/>
                        <a:ext cx="3429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DB29D24-56C7-41E5-AEB7-7051279CA3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127277"/>
              </p:ext>
            </p:extLst>
          </p:nvPr>
        </p:nvGraphicFramePr>
        <p:xfrm>
          <a:off x="5072542" y="2322539"/>
          <a:ext cx="342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42720" imgH="279360" progId="Equation.DSMT4">
                  <p:embed/>
                </p:oleObj>
              </mc:Choice>
              <mc:Fallback>
                <p:oleObj name="Equation" r:id="rId15" imgW="3427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072542" y="2322539"/>
                        <a:ext cx="3429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93D3B25-B826-426A-BBB9-4BBAE6155151}"/>
              </a:ext>
            </a:extLst>
          </p:cNvPr>
          <p:cNvSpPr/>
          <p:nvPr/>
        </p:nvSpPr>
        <p:spPr>
          <a:xfrm>
            <a:off x="5605300" y="4165557"/>
            <a:ext cx="1261905" cy="423736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3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3246" y="1309352"/>
            <a:ext cx="2523553" cy="3434098"/>
          </a:xfrm>
        </p:spPr>
        <p:txBody>
          <a:bodyPr/>
          <a:lstStyle/>
          <a:p>
            <a:r>
              <a:rPr lang="en-US" dirty="0"/>
              <a:t>Apply what you have learned to the DIY Mirror handout</a:t>
            </a:r>
          </a:p>
          <a:p>
            <a:pPr lvl="1"/>
            <a:r>
              <a:rPr lang="en-US" dirty="0"/>
              <a:t>Determine the measurements of the frame to buy just enough supplies.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DIY Mirror</a:t>
            </a:r>
          </a:p>
        </p:txBody>
      </p:sp>
      <p:pic>
        <p:nvPicPr>
          <p:cNvPr id="6" name="Picture 5" descr="A picture containing chart&#10;&#10;Description automatically generated">
            <a:extLst>
              <a:ext uri="{FF2B5EF4-FFF2-40B4-BE49-F238E27FC236}">
                <a16:creationId xmlns:a16="http://schemas.microsoft.com/office/drawing/2014/main" id="{00AACC65-DEE6-4DFD-B4CC-B5A93F6EF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09353"/>
            <a:ext cx="5706047" cy="3434098"/>
          </a:xfrm>
          <a:prstGeom prst="rect">
            <a:avLst/>
          </a:prstGeom>
        </p:spPr>
      </p:pic>
      <p:pic>
        <p:nvPicPr>
          <p:cNvPr id="12" name="Picture 11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5FCA8DE9-C63C-4302-AC71-87FE80025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5097" y="1523343"/>
            <a:ext cx="1691640" cy="169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7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2506" y="1309352"/>
            <a:ext cx="4294293" cy="3434098"/>
          </a:xfrm>
        </p:spPr>
        <p:txBody>
          <a:bodyPr/>
          <a:lstStyle/>
          <a:p>
            <a:r>
              <a:rPr lang="en-US" dirty="0"/>
              <a:t>Length of Trim = Perimeter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 </a:t>
            </a:r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DIY Mirror (Solution)</a:t>
            </a:r>
          </a:p>
        </p:txBody>
      </p:sp>
      <p:pic>
        <p:nvPicPr>
          <p:cNvPr id="3" name="Picture 2" descr="Shape, arrow, rectangle&#10;&#10;Description automatically generated">
            <a:extLst>
              <a:ext uri="{FF2B5EF4-FFF2-40B4-BE49-F238E27FC236}">
                <a16:creationId xmlns:a16="http://schemas.microsoft.com/office/drawing/2014/main" id="{BCAB1D30-81A7-4F6F-B7C9-B0E95F010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64497"/>
            <a:ext cx="3269403" cy="3269403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9596893-6B20-44FE-92E2-3B3264DEFB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275156"/>
              </p:ext>
            </p:extLst>
          </p:nvPr>
        </p:nvGraphicFramePr>
        <p:xfrm>
          <a:off x="4695094" y="1876425"/>
          <a:ext cx="3733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733560" imgH="431640" progId="Equation.DSMT4">
                  <p:embed/>
                </p:oleObj>
              </mc:Choice>
              <mc:Fallback>
                <p:oleObj name="Equation" r:id="rId3" imgW="3733560" imgH="4316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45A6A589-383D-4D1C-9616-AB93B14ED8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95094" y="1876425"/>
                        <a:ext cx="3733800" cy="43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09F3F1B-9534-40EC-ACF0-605639EE95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334065"/>
              </p:ext>
            </p:extLst>
          </p:nvPr>
        </p:nvGraphicFramePr>
        <p:xfrm>
          <a:off x="1920451" y="1344526"/>
          <a:ext cx="3429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42720" imgH="266400" progId="Equation.DSMT4">
                  <p:embed/>
                </p:oleObj>
              </mc:Choice>
              <mc:Fallback>
                <p:oleObj name="Equation" r:id="rId5" imgW="342720" imgH="2664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126963AD-0662-4D3A-85A8-1886DF7616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20451" y="1344526"/>
                        <a:ext cx="3429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5954768-4B3E-4DB3-A5BC-48709636C2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8977972"/>
              </p:ext>
            </p:extLst>
          </p:nvPr>
        </p:nvGraphicFramePr>
        <p:xfrm>
          <a:off x="1806575" y="4427538"/>
          <a:ext cx="571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71320" imgH="279360" progId="Equation.DSMT4">
                  <p:embed/>
                </p:oleObj>
              </mc:Choice>
              <mc:Fallback>
                <p:oleObj name="Equation" r:id="rId7" imgW="5713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06575" y="4427538"/>
                        <a:ext cx="5715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02146C6-83FF-40C7-BF1A-27964E0CBA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9178213"/>
              </p:ext>
            </p:extLst>
          </p:nvPr>
        </p:nvGraphicFramePr>
        <p:xfrm>
          <a:off x="1520401" y="3304852"/>
          <a:ext cx="571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71320" imgH="279360" progId="Equation.DSMT4">
                  <p:embed/>
                </p:oleObj>
              </mc:Choice>
              <mc:Fallback>
                <p:oleObj name="Equation" r:id="rId9" imgW="5713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20401" y="3304852"/>
                        <a:ext cx="5715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6BD0F3-B94D-44A7-A56F-ADBD04DDDC42}"/>
              </a:ext>
            </a:extLst>
          </p:cNvPr>
          <p:cNvSpPr/>
          <p:nvPr/>
        </p:nvSpPr>
        <p:spPr>
          <a:xfrm rot="15378526" flipH="1">
            <a:off x="2728665" y="4094202"/>
            <a:ext cx="334514" cy="587773"/>
          </a:xfrm>
          <a:custGeom>
            <a:avLst/>
            <a:gdLst>
              <a:gd name="connsiteX0" fmla="*/ 57532 w 578232"/>
              <a:gd name="connsiteY0" fmla="*/ 0 h 628826"/>
              <a:gd name="connsiteX1" fmla="*/ 48007 w 578232"/>
              <a:gd name="connsiteY1" fmla="*/ 587375 h 628826"/>
              <a:gd name="connsiteX2" fmla="*/ 578232 w 578232"/>
              <a:gd name="connsiteY2" fmla="*/ 581025 h 628826"/>
              <a:gd name="connsiteX3" fmla="*/ 578232 w 578232"/>
              <a:gd name="connsiteY3" fmla="*/ 581025 h 628826"/>
              <a:gd name="connsiteX0" fmla="*/ 66043 w 586743"/>
              <a:gd name="connsiteY0" fmla="*/ 0 h 585468"/>
              <a:gd name="connsiteX1" fmla="*/ 43818 w 586743"/>
              <a:gd name="connsiteY1" fmla="*/ 514350 h 585468"/>
              <a:gd name="connsiteX2" fmla="*/ 586743 w 586743"/>
              <a:gd name="connsiteY2" fmla="*/ 581025 h 585468"/>
              <a:gd name="connsiteX3" fmla="*/ 586743 w 586743"/>
              <a:gd name="connsiteY3" fmla="*/ 581025 h 585468"/>
              <a:gd name="connsiteX0" fmla="*/ 121125 w 641825"/>
              <a:gd name="connsiteY0" fmla="*/ 0 h 587773"/>
              <a:gd name="connsiteX1" fmla="*/ 29050 w 641825"/>
              <a:gd name="connsiteY1" fmla="*/ 520700 h 587773"/>
              <a:gd name="connsiteX2" fmla="*/ 641825 w 641825"/>
              <a:gd name="connsiteY2" fmla="*/ 581025 h 587773"/>
              <a:gd name="connsiteX3" fmla="*/ 641825 w 641825"/>
              <a:gd name="connsiteY3" fmla="*/ 581025 h 587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1825" h="587773">
                <a:moveTo>
                  <a:pt x="121125" y="0"/>
                </a:moveTo>
                <a:cubicBezTo>
                  <a:pt x="72971" y="245269"/>
                  <a:pt x="-57733" y="423863"/>
                  <a:pt x="29050" y="520700"/>
                </a:cubicBezTo>
                <a:cubicBezTo>
                  <a:pt x="115833" y="617537"/>
                  <a:pt x="641825" y="581025"/>
                  <a:pt x="641825" y="581025"/>
                </a:cubicBezTo>
                <a:lnTo>
                  <a:pt x="641825" y="581025"/>
                </a:lnTo>
              </a:path>
            </a:pathLst>
          </a:custGeom>
          <a:noFill/>
          <a:ln>
            <a:solidFill>
              <a:schemeClr val="accent2"/>
            </a:solidFill>
            <a:headEnd type="arrow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377496A-BEE2-4B1D-A635-419907E4B0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3835605"/>
              </p:ext>
            </p:extLst>
          </p:nvPr>
        </p:nvGraphicFramePr>
        <p:xfrm>
          <a:off x="3138496" y="4464050"/>
          <a:ext cx="165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4880" imgH="279360" progId="Equation.DSMT4">
                  <p:embed/>
                </p:oleObj>
              </mc:Choice>
              <mc:Fallback>
                <p:oleObj name="Equation" r:id="rId11" imgW="1648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138496" y="4464050"/>
                        <a:ext cx="1651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78F372E-2917-4C36-9CB3-14EA20B9F8B1}"/>
              </a:ext>
            </a:extLst>
          </p:cNvPr>
          <p:cNvCxnSpPr/>
          <p:nvPr/>
        </p:nvCxnSpPr>
        <p:spPr>
          <a:xfrm>
            <a:off x="2560735" y="4258909"/>
            <a:ext cx="0" cy="155448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32735F4-7750-4A62-82C7-D81A933A780A}"/>
              </a:ext>
            </a:extLst>
          </p:cNvPr>
          <p:cNvSpPr/>
          <p:nvPr/>
        </p:nvSpPr>
        <p:spPr>
          <a:xfrm>
            <a:off x="7686274" y="1852596"/>
            <a:ext cx="804146" cy="423736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7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FBCA28-140F-8A42-9364-1ED04BA0B6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Designing Your Area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D9A7854-D128-194F-AB89-C5ADDB206B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Area and Perimeter of Regular Polygons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DIY Mirror (Solution)</a:t>
            </a:r>
          </a:p>
        </p:txBody>
      </p:sp>
      <p:pic>
        <p:nvPicPr>
          <p:cNvPr id="3" name="Picture 2" descr="Shape, arrow, rectangle&#10;&#10;Description automatically generated">
            <a:extLst>
              <a:ext uri="{FF2B5EF4-FFF2-40B4-BE49-F238E27FC236}">
                <a16:creationId xmlns:a16="http://schemas.microsoft.com/office/drawing/2014/main" id="{BCAB1D30-81A7-4F6F-B7C9-B0E95F010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64497"/>
            <a:ext cx="3269403" cy="3269403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09F3F1B-9534-40EC-ACF0-605639EE95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20451" y="1344526"/>
          <a:ext cx="3429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42720" imgH="266400" progId="Equation.DSMT4">
                  <p:embed/>
                </p:oleObj>
              </mc:Choice>
              <mc:Fallback>
                <p:oleObj name="Equation" r:id="rId3" imgW="342720" imgH="2664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09F3F1B-9534-40EC-ACF0-605639EE95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20451" y="1344526"/>
                        <a:ext cx="3429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5954768-4B3E-4DB3-A5BC-48709636C2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673837"/>
              </p:ext>
            </p:extLst>
          </p:nvPr>
        </p:nvGraphicFramePr>
        <p:xfrm>
          <a:off x="352127" y="3908968"/>
          <a:ext cx="571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71320" imgH="279360" progId="Equation.DSMT4">
                  <p:embed/>
                </p:oleObj>
              </mc:Choice>
              <mc:Fallback>
                <p:oleObj name="Equation" r:id="rId5" imgW="571320" imgH="2793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5954768-4B3E-4DB3-A5BC-48709636C2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2127" y="3908968"/>
                        <a:ext cx="5715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02146C6-83FF-40C7-BF1A-27964E0CBA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0401" y="3304852"/>
          <a:ext cx="571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71320" imgH="279360" progId="Equation.DSMT4">
                  <p:embed/>
                </p:oleObj>
              </mc:Choice>
              <mc:Fallback>
                <p:oleObj name="Equation" r:id="rId7" imgW="571320" imgH="2793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02146C6-83FF-40C7-BF1A-27964E0CBA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20401" y="3304852"/>
                        <a:ext cx="5715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6BD0F3-B94D-44A7-A56F-ADBD04DDDC42}"/>
              </a:ext>
            </a:extLst>
          </p:cNvPr>
          <p:cNvSpPr/>
          <p:nvPr/>
        </p:nvSpPr>
        <p:spPr>
          <a:xfrm rot="15378526" flipH="1">
            <a:off x="2259765" y="4098994"/>
            <a:ext cx="334514" cy="587773"/>
          </a:xfrm>
          <a:custGeom>
            <a:avLst/>
            <a:gdLst>
              <a:gd name="connsiteX0" fmla="*/ 57532 w 578232"/>
              <a:gd name="connsiteY0" fmla="*/ 0 h 628826"/>
              <a:gd name="connsiteX1" fmla="*/ 48007 w 578232"/>
              <a:gd name="connsiteY1" fmla="*/ 587375 h 628826"/>
              <a:gd name="connsiteX2" fmla="*/ 578232 w 578232"/>
              <a:gd name="connsiteY2" fmla="*/ 581025 h 628826"/>
              <a:gd name="connsiteX3" fmla="*/ 578232 w 578232"/>
              <a:gd name="connsiteY3" fmla="*/ 581025 h 628826"/>
              <a:gd name="connsiteX0" fmla="*/ 66043 w 586743"/>
              <a:gd name="connsiteY0" fmla="*/ 0 h 585468"/>
              <a:gd name="connsiteX1" fmla="*/ 43818 w 586743"/>
              <a:gd name="connsiteY1" fmla="*/ 514350 h 585468"/>
              <a:gd name="connsiteX2" fmla="*/ 586743 w 586743"/>
              <a:gd name="connsiteY2" fmla="*/ 581025 h 585468"/>
              <a:gd name="connsiteX3" fmla="*/ 586743 w 586743"/>
              <a:gd name="connsiteY3" fmla="*/ 581025 h 585468"/>
              <a:gd name="connsiteX0" fmla="*/ 121125 w 641825"/>
              <a:gd name="connsiteY0" fmla="*/ 0 h 587773"/>
              <a:gd name="connsiteX1" fmla="*/ 29050 w 641825"/>
              <a:gd name="connsiteY1" fmla="*/ 520700 h 587773"/>
              <a:gd name="connsiteX2" fmla="*/ 641825 w 641825"/>
              <a:gd name="connsiteY2" fmla="*/ 581025 h 587773"/>
              <a:gd name="connsiteX3" fmla="*/ 641825 w 641825"/>
              <a:gd name="connsiteY3" fmla="*/ 581025 h 587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1825" h="587773">
                <a:moveTo>
                  <a:pt x="121125" y="0"/>
                </a:moveTo>
                <a:cubicBezTo>
                  <a:pt x="72971" y="245269"/>
                  <a:pt x="-57733" y="423863"/>
                  <a:pt x="29050" y="520700"/>
                </a:cubicBezTo>
                <a:cubicBezTo>
                  <a:pt x="115833" y="617537"/>
                  <a:pt x="641825" y="581025"/>
                  <a:pt x="641825" y="581025"/>
                </a:cubicBezTo>
                <a:lnTo>
                  <a:pt x="641825" y="581025"/>
                </a:lnTo>
              </a:path>
            </a:pathLst>
          </a:custGeom>
          <a:noFill/>
          <a:ln>
            <a:solidFill>
              <a:schemeClr val="accent2"/>
            </a:solidFill>
            <a:headEnd type="arrow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377496A-BEE2-4B1D-A635-419907E4B0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3755597"/>
              </p:ext>
            </p:extLst>
          </p:nvPr>
        </p:nvGraphicFramePr>
        <p:xfrm>
          <a:off x="2663458" y="4490441"/>
          <a:ext cx="165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64880" imgH="279360" progId="Equation.DSMT4">
                  <p:embed/>
                </p:oleObj>
              </mc:Choice>
              <mc:Fallback>
                <p:oleObj name="Equation" r:id="rId9" imgW="164880" imgH="2793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377496A-BEE2-4B1D-A635-419907E4B0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63458" y="4490441"/>
                        <a:ext cx="1651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78F372E-2917-4C36-9CB3-14EA20B9F8B1}"/>
              </a:ext>
            </a:extLst>
          </p:cNvPr>
          <p:cNvCxnSpPr/>
          <p:nvPr/>
        </p:nvCxnSpPr>
        <p:spPr>
          <a:xfrm>
            <a:off x="2090473" y="4258909"/>
            <a:ext cx="0" cy="155448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7B990A3A-8CAC-4B3F-A75C-9A7A01F02B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063219"/>
              </p:ext>
            </p:extLst>
          </p:nvPr>
        </p:nvGraphicFramePr>
        <p:xfrm>
          <a:off x="4662516" y="642655"/>
          <a:ext cx="3937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936960" imgH="380880" progId="Equation.DSMT4">
                  <p:embed/>
                </p:oleObj>
              </mc:Choice>
              <mc:Fallback>
                <p:oleObj name="Equation" r:id="rId11" imgW="3936960" imgH="3808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7B990A3A-8CAC-4B3F-A75C-9A7A01F02B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662516" y="642655"/>
                        <a:ext cx="39370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C45D5166-2E8B-48FE-A538-0804B257C1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2398150"/>
              </p:ext>
            </p:extLst>
          </p:nvPr>
        </p:nvGraphicFramePr>
        <p:xfrm>
          <a:off x="4662516" y="1335708"/>
          <a:ext cx="36068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606480" imgH="1218960" progId="Equation.DSMT4">
                  <p:embed/>
                </p:oleObj>
              </mc:Choice>
              <mc:Fallback>
                <p:oleObj name="Equation" r:id="rId13" imgW="3606480" imgH="12189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C45D5166-2E8B-48FE-A538-0804B257C1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662516" y="1335708"/>
                        <a:ext cx="36068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48A1EA9-A4A3-498B-9AAE-1CD20D0341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502420"/>
              </p:ext>
            </p:extLst>
          </p:nvPr>
        </p:nvGraphicFramePr>
        <p:xfrm>
          <a:off x="4662516" y="2598989"/>
          <a:ext cx="34544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454200" imgH="1218960" progId="Equation.DSMT4">
                  <p:embed/>
                </p:oleObj>
              </mc:Choice>
              <mc:Fallback>
                <p:oleObj name="Equation" r:id="rId15" imgW="3454200" imgH="1218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662516" y="2598989"/>
                        <a:ext cx="34544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6D5CE9E4-4BB5-44FF-854D-0C0861F5F3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606415"/>
              </p:ext>
            </p:extLst>
          </p:nvPr>
        </p:nvGraphicFramePr>
        <p:xfrm>
          <a:off x="4662516" y="3969857"/>
          <a:ext cx="29337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933640" imgH="888840" progId="Equation.DSMT4">
                  <p:embed/>
                </p:oleObj>
              </mc:Choice>
              <mc:Fallback>
                <p:oleObj name="Equation" r:id="rId17" imgW="293364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662516" y="3969857"/>
                        <a:ext cx="29337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DF92F0F-DDC3-4452-A702-B26843E03FE6}"/>
              </a:ext>
            </a:extLst>
          </p:cNvPr>
          <p:cNvCxnSpPr>
            <a:cxnSpLocks/>
          </p:cNvCxnSpPr>
          <p:nvPr/>
        </p:nvCxnSpPr>
        <p:spPr>
          <a:xfrm flipH="1">
            <a:off x="4503487" y="1210614"/>
            <a:ext cx="420624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9F715CD-795A-4560-B335-954C1A89A1A5}"/>
              </a:ext>
            </a:extLst>
          </p:cNvPr>
          <p:cNvCxnSpPr>
            <a:cxnSpLocks/>
          </p:cNvCxnSpPr>
          <p:nvPr/>
        </p:nvCxnSpPr>
        <p:spPr>
          <a:xfrm flipH="1">
            <a:off x="4503487" y="3866874"/>
            <a:ext cx="420624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C79DE66-76A9-4D5C-B14E-F38B548BBC52}"/>
              </a:ext>
            </a:extLst>
          </p:cNvPr>
          <p:cNvSpPr/>
          <p:nvPr/>
        </p:nvSpPr>
        <p:spPr>
          <a:xfrm>
            <a:off x="6065481" y="4436783"/>
            <a:ext cx="896846" cy="423736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6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F43316-D303-40EC-B829-211C2BCBE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349D1D-F9F5-4708-9845-24D99C4709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5563" indent="0">
              <a:buNone/>
            </a:pPr>
            <a:r>
              <a:rPr lang="en-US" dirty="0"/>
              <a:t>How do you find the area of any regular polygon?</a:t>
            </a:r>
          </a:p>
        </p:txBody>
      </p:sp>
    </p:spTree>
    <p:extLst>
      <p:ext uri="{BB962C8B-B14F-4D97-AF65-F5344CB8AC3E}">
        <p14:creationId xmlns:p14="http://schemas.microsoft.com/office/powerpoint/2010/main" val="352637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8575D-3662-4A13-BACA-E7044AD3F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74266-61E7-4912-8A51-C9B03DDB6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2007474"/>
          </a:xfrm>
        </p:spPr>
        <p:txBody>
          <a:bodyPr>
            <a:normAutofit/>
          </a:bodyPr>
          <a:lstStyle/>
          <a:p>
            <a:r>
              <a:rPr lang="en-US" dirty="0"/>
              <a:t>Apply properties of polygons to solve problems.</a:t>
            </a:r>
          </a:p>
          <a:p>
            <a:r>
              <a:rPr lang="en-US" dirty="0"/>
              <a:t>Solve real-world and mathematical problems involving area and perimeter.</a:t>
            </a:r>
          </a:p>
        </p:txBody>
      </p:sp>
    </p:spTree>
    <p:extLst>
      <p:ext uri="{BB962C8B-B14F-4D97-AF65-F5344CB8AC3E}">
        <p14:creationId xmlns:p14="http://schemas.microsoft.com/office/powerpoint/2010/main" val="149505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area and perimeter</a:t>
            </a:r>
            <a:br>
              <a:rPr lang="en-US" dirty="0"/>
            </a:br>
            <a:r>
              <a:rPr lang="en-US" dirty="0"/>
              <a:t>of each figure.</a:t>
            </a:r>
          </a:p>
          <a:p>
            <a:pPr lvl="1"/>
            <a:r>
              <a:rPr lang="en-US" sz="2400" dirty="0"/>
              <a:t>Be sure to show your thinking.</a:t>
            </a:r>
          </a:p>
          <a:p>
            <a:r>
              <a:rPr lang="en-US" dirty="0"/>
              <a:t>When you have finished, find another pair to discuss…</a:t>
            </a:r>
          </a:p>
          <a:p>
            <a:pPr lvl="1"/>
            <a:r>
              <a:rPr lang="en-US" sz="2400" dirty="0"/>
              <a:t>your results.</a:t>
            </a:r>
          </a:p>
          <a:p>
            <a:pPr lvl="1"/>
            <a:r>
              <a:rPr lang="en-US" sz="2400" dirty="0"/>
              <a:t>your process, how you found your results.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Figures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DA71D839-F2CD-4388-AC50-72C5B2DB5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33" y="735872"/>
            <a:ext cx="3651867" cy="169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4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1156" y="1309352"/>
            <a:ext cx="4645643" cy="3434098"/>
          </a:xfrm>
        </p:spPr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 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endParaRPr lang="en-US" dirty="0">
              <a:highlight>
                <a:srgbClr val="FFFF00"/>
              </a:highlight>
            </a:endParaRPr>
          </a:p>
          <a:p>
            <a:r>
              <a:rPr lang="en-US" dirty="0">
                <a:highlight>
                  <a:srgbClr val="FFFF00"/>
                </a:highlight>
              </a:rPr>
              <a:t> 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Figures (Solution #1)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D86095-9B50-4EDC-B212-9386E0DBA8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6803" y="1164496"/>
            <a:ext cx="3584353" cy="3586499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AADFB40-95C2-4A29-94FD-DA0CEAD88A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8246064"/>
              </p:ext>
            </p:extLst>
          </p:nvPr>
        </p:nvGraphicFramePr>
        <p:xfrm>
          <a:off x="4319277" y="1387942"/>
          <a:ext cx="20447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44440" imgH="1396800" progId="Equation.DSMT4">
                  <p:embed/>
                </p:oleObj>
              </mc:Choice>
              <mc:Fallback>
                <p:oleObj name="Equation" r:id="rId3" imgW="2044440" imgH="1396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9277" y="1387942"/>
                        <a:ext cx="2044700" cy="139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90CE2C51-EB32-44DD-91F8-E4E72E1B9C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197131"/>
              </p:ext>
            </p:extLst>
          </p:nvPr>
        </p:nvGraphicFramePr>
        <p:xfrm>
          <a:off x="671513" y="2365375"/>
          <a:ext cx="1384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84200" imgH="431640" progId="Equation.DSMT4">
                  <p:embed/>
                </p:oleObj>
              </mc:Choice>
              <mc:Fallback>
                <p:oleObj name="Equation" r:id="rId5" imgW="13842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1513" y="2365375"/>
                        <a:ext cx="13843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D11130-2CC0-40DC-A1FA-50878F66DF99}"/>
              </a:ext>
            </a:extLst>
          </p:cNvPr>
          <p:cNvCxnSpPr/>
          <p:nvPr/>
        </p:nvCxnSpPr>
        <p:spPr>
          <a:xfrm flipH="1">
            <a:off x="663582" y="3314700"/>
            <a:ext cx="1399032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AB734B71-85A0-431B-8F6D-DC949E3F8F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106372"/>
              </p:ext>
            </p:extLst>
          </p:nvPr>
        </p:nvGraphicFramePr>
        <p:xfrm>
          <a:off x="1468438" y="3444875"/>
          <a:ext cx="1562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62040" imgH="431640" progId="Equation.DSMT4">
                  <p:embed/>
                </p:oleObj>
              </mc:Choice>
              <mc:Fallback>
                <p:oleObj name="Equation" r:id="rId7" imgW="15620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68438" y="3444875"/>
                        <a:ext cx="15621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A1A17FC8-F440-4BCB-A008-229B6EC8A0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507431"/>
              </p:ext>
            </p:extLst>
          </p:nvPr>
        </p:nvGraphicFramePr>
        <p:xfrm>
          <a:off x="2104605" y="2638892"/>
          <a:ext cx="177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7480" imgH="291960" progId="Equation.DSMT4">
                  <p:embed/>
                </p:oleObj>
              </mc:Choice>
              <mc:Fallback>
                <p:oleObj name="Equation" r:id="rId9" imgW="17748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04605" y="2638892"/>
                        <a:ext cx="1778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F7F03394-8FD7-429E-8020-03801ED8CA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954099"/>
              </p:ext>
            </p:extLst>
          </p:nvPr>
        </p:nvGraphicFramePr>
        <p:xfrm>
          <a:off x="1193800" y="1592263"/>
          <a:ext cx="177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77480" imgH="291960" progId="Equation.DSMT4">
                  <p:embed/>
                </p:oleObj>
              </mc:Choice>
              <mc:Fallback>
                <p:oleObj name="Equation" r:id="rId11" imgW="17748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3800" y="1592263"/>
                        <a:ext cx="1778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A9579142-BAFE-4409-B50B-5D7FE262CB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003867"/>
              </p:ext>
            </p:extLst>
          </p:nvPr>
        </p:nvGraphicFramePr>
        <p:xfrm>
          <a:off x="1941203" y="4070191"/>
          <a:ext cx="330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30120" imgH="291960" progId="Equation.DSMT4">
                  <p:embed/>
                </p:oleObj>
              </mc:Choice>
              <mc:Fallback>
                <p:oleObj name="Equation" r:id="rId13" imgW="33012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41203" y="4070191"/>
                        <a:ext cx="3302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A7B6EB8-1846-470F-BE1F-15BFCDFE6E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3735811"/>
              </p:ext>
            </p:extLst>
          </p:nvPr>
        </p:nvGraphicFramePr>
        <p:xfrm>
          <a:off x="2667660" y="3011488"/>
          <a:ext cx="330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30120" imgH="291960" progId="Equation.DSMT4">
                  <p:embed/>
                </p:oleObj>
              </mc:Choice>
              <mc:Fallback>
                <p:oleObj name="Equation" r:id="rId15" imgW="33012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667660" y="3011488"/>
                        <a:ext cx="3302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D2379ED4-A30F-4845-8495-4B12C9BC1B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8132983"/>
              </p:ext>
            </p:extLst>
          </p:nvPr>
        </p:nvGraphicFramePr>
        <p:xfrm>
          <a:off x="3898701" y="3485758"/>
          <a:ext cx="203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03040" imgH="279360" progId="Equation.DSMT4">
                  <p:embed/>
                </p:oleObj>
              </mc:Choice>
              <mc:Fallback>
                <p:oleObj name="Equation" r:id="rId17" imgW="2030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898701" y="3485758"/>
                        <a:ext cx="2032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09CDF4DC-9627-4B7C-AAB5-ED4840E8D1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682987"/>
              </p:ext>
            </p:extLst>
          </p:nvPr>
        </p:nvGraphicFramePr>
        <p:xfrm>
          <a:off x="285353" y="2897188"/>
          <a:ext cx="330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30120" imgH="279360" progId="Equation.DSMT4">
                  <p:embed/>
                </p:oleObj>
              </mc:Choice>
              <mc:Fallback>
                <p:oleObj name="Equation" r:id="rId19" imgW="3301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85353" y="2897188"/>
                        <a:ext cx="3302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8E61CECA-7C4E-4393-A0B6-28DA45CFB7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882114"/>
              </p:ext>
            </p:extLst>
          </p:nvPr>
        </p:nvGraphicFramePr>
        <p:xfrm>
          <a:off x="4320554" y="2863532"/>
          <a:ext cx="45466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4546440" imgH="850680" progId="Equation.DSMT4">
                  <p:embed/>
                </p:oleObj>
              </mc:Choice>
              <mc:Fallback>
                <p:oleObj name="Equation" r:id="rId21" imgW="4546440" imgH="850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320554" y="2863532"/>
                        <a:ext cx="4546600" cy="85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DBFD461-77BC-4FD9-B269-1A0E3B54B2B7}"/>
              </a:ext>
            </a:extLst>
          </p:cNvPr>
          <p:cNvSpPr/>
          <p:nvPr/>
        </p:nvSpPr>
        <p:spPr>
          <a:xfrm>
            <a:off x="5351388" y="2396464"/>
            <a:ext cx="546185" cy="346736"/>
          </a:xfrm>
          <a:prstGeom prst="round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0D37554-B7EC-4397-9AC4-F779FE71FF17}"/>
              </a:ext>
            </a:extLst>
          </p:cNvPr>
          <p:cNvSpPr/>
          <p:nvPr/>
        </p:nvSpPr>
        <p:spPr>
          <a:xfrm>
            <a:off x="6090575" y="3333678"/>
            <a:ext cx="429896" cy="346736"/>
          </a:xfrm>
          <a:prstGeom prst="round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9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1156" y="1309352"/>
            <a:ext cx="4645643" cy="3434098"/>
          </a:xfrm>
        </p:spPr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 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endParaRPr lang="en-US" dirty="0">
              <a:highlight>
                <a:srgbClr val="FFFF00"/>
              </a:highlight>
            </a:endParaRPr>
          </a:p>
          <a:p>
            <a:endParaRPr lang="en-US" dirty="0">
              <a:highlight>
                <a:srgbClr val="FFFF00"/>
              </a:highlight>
            </a:endParaRPr>
          </a:p>
          <a:p>
            <a:endParaRPr lang="en-US" dirty="0">
              <a:highlight>
                <a:srgbClr val="FFFF00"/>
              </a:highlight>
            </a:endParaRPr>
          </a:p>
          <a:p>
            <a:r>
              <a:rPr lang="en-US" dirty="0">
                <a:highlight>
                  <a:srgbClr val="FFFF00"/>
                </a:highlight>
              </a:rPr>
              <a:t> 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Figures (Solution #2)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D86095-9B50-4EDC-B212-9386E0DBA8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flipH="1">
            <a:off x="456803" y="1164497"/>
            <a:ext cx="3584353" cy="3586496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AADFB40-95C2-4A29-94FD-DA0CEAD88A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218724"/>
              </p:ext>
            </p:extLst>
          </p:nvPr>
        </p:nvGraphicFramePr>
        <p:xfrm>
          <a:off x="4336495" y="1390650"/>
          <a:ext cx="4076700" cy="227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076640" imgH="2273040" progId="Equation.DSMT4">
                  <p:embed/>
                </p:oleObj>
              </mc:Choice>
              <mc:Fallback>
                <p:oleObj name="Equation" r:id="rId3" imgW="4076640" imgH="2273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AADFB40-95C2-4A29-94FD-DA0CEAD88A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36495" y="1390650"/>
                        <a:ext cx="4076700" cy="227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90CE2C51-EB32-44DD-91F8-E4E72E1B9C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055243"/>
              </p:ext>
            </p:extLst>
          </p:nvPr>
        </p:nvGraphicFramePr>
        <p:xfrm>
          <a:off x="3201988" y="1962150"/>
          <a:ext cx="279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79360" imgH="380880" progId="Equation.DSMT4">
                  <p:embed/>
                </p:oleObj>
              </mc:Choice>
              <mc:Fallback>
                <p:oleObj name="Equation" r:id="rId5" imgW="279360" imgH="3808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90CE2C51-EB32-44DD-91F8-E4E72E1B9C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01988" y="1962150"/>
                        <a:ext cx="2794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D11130-2CC0-40DC-A1FA-50878F66DF99}"/>
              </a:ext>
            </a:extLst>
          </p:cNvPr>
          <p:cNvCxnSpPr/>
          <p:nvPr/>
        </p:nvCxnSpPr>
        <p:spPr>
          <a:xfrm flipH="1">
            <a:off x="2781872" y="2958221"/>
            <a:ext cx="105156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AB734B71-85A0-431B-8F6D-DC949E3F8F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709555"/>
              </p:ext>
            </p:extLst>
          </p:nvPr>
        </p:nvGraphicFramePr>
        <p:xfrm>
          <a:off x="2242196" y="3473450"/>
          <a:ext cx="317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17160" imgH="380880" progId="Equation.DSMT4">
                  <p:embed/>
                </p:oleObj>
              </mc:Choice>
              <mc:Fallback>
                <p:oleObj name="Equation" r:id="rId7" imgW="317160" imgH="3808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AB734B71-85A0-431B-8F6D-DC949E3F8F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42196" y="3473450"/>
                        <a:ext cx="3175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A1A17FC8-F440-4BCB-A008-229B6EC8A0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966667"/>
              </p:ext>
            </p:extLst>
          </p:nvPr>
        </p:nvGraphicFramePr>
        <p:xfrm>
          <a:off x="2192797" y="2657475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90440" imgH="291960" progId="Equation.DSMT4">
                  <p:embed/>
                </p:oleObj>
              </mc:Choice>
              <mc:Fallback>
                <p:oleObj name="Equation" r:id="rId9" imgW="190440" imgH="2919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A1A17FC8-F440-4BCB-A008-229B6EC8A0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92797" y="2657475"/>
                        <a:ext cx="1905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F7F03394-8FD7-429E-8020-03801ED8CA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729394"/>
              </p:ext>
            </p:extLst>
          </p:nvPr>
        </p:nvGraphicFramePr>
        <p:xfrm>
          <a:off x="3261717" y="1085121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90440" imgH="291960" progId="Equation.DSMT4">
                  <p:embed/>
                </p:oleObj>
              </mc:Choice>
              <mc:Fallback>
                <p:oleObj name="Equation" r:id="rId11" imgW="190440" imgH="29196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F7F03394-8FD7-429E-8020-03801ED8CA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61717" y="1085121"/>
                        <a:ext cx="1905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A9579142-BAFE-4409-B50B-5D7FE262CB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235562"/>
              </p:ext>
            </p:extLst>
          </p:nvPr>
        </p:nvGraphicFramePr>
        <p:xfrm>
          <a:off x="2011902" y="4388473"/>
          <a:ext cx="330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30120" imgH="291960" progId="Equation.DSMT4">
                  <p:embed/>
                </p:oleObj>
              </mc:Choice>
              <mc:Fallback>
                <p:oleObj name="Equation" r:id="rId13" imgW="330120" imgH="29196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A9579142-BAFE-4409-B50B-5D7FE262CB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011902" y="4388473"/>
                        <a:ext cx="3302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A7B6EB8-1846-470F-BE1F-15BFCDFE6E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682998"/>
              </p:ext>
            </p:extLst>
          </p:nvPr>
        </p:nvGraphicFramePr>
        <p:xfrm>
          <a:off x="857007" y="3241675"/>
          <a:ext cx="330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30120" imgH="291960" progId="Equation.DSMT4">
                  <p:embed/>
                </p:oleObj>
              </mc:Choice>
              <mc:Fallback>
                <p:oleObj name="Equation" r:id="rId15" imgW="330120" imgH="29196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BA7B6EB8-1846-470F-BE1F-15BFCDFE6E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57007" y="3241675"/>
                        <a:ext cx="3302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D2379ED4-A30F-4845-8495-4B12C9BC1B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62785"/>
              </p:ext>
            </p:extLst>
          </p:nvPr>
        </p:nvGraphicFramePr>
        <p:xfrm>
          <a:off x="2562674" y="1853471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90440" imgH="291960" progId="Equation.DSMT4">
                  <p:embed/>
                </p:oleObj>
              </mc:Choice>
              <mc:Fallback>
                <p:oleObj name="Equation" r:id="rId17" imgW="190440" imgH="29196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D2379ED4-A30F-4845-8495-4B12C9BC1B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562674" y="1853471"/>
                        <a:ext cx="1905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09CDF4DC-9627-4B7C-AAB5-ED4840E8D1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666723"/>
              </p:ext>
            </p:extLst>
          </p:nvPr>
        </p:nvGraphicFramePr>
        <p:xfrm>
          <a:off x="3876056" y="2803525"/>
          <a:ext cx="330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30120" imgH="291960" progId="Equation.DSMT4">
                  <p:embed/>
                </p:oleObj>
              </mc:Choice>
              <mc:Fallback>
                <p:oleObj name="Equation" r:id="rId19" imgW="330120" imgH="29196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09CDF4DC-9627-4B7C-AAB5-ED4840E8D1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876056" y="2803525"/>
                        <a:ext cx="3302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8E61CECA-7C4E-4393-A0B6-28DA45CFB7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19094"/>
              </p:ext>
            </p:extLst>
          </p:nvPr>
        </p:nvGraphicFramePr>
        <p:xfrm>
          <a:off x="4330700" y="3786188"/>
          <a:ext cx="45720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4572000" imgH="850680" progId="Equation.DSMT4">
                  <p:embed/>
                </p:oleObj>
              </mc:Choice>
              <mc:Fallback>
                <p:oleObj name="Equation" r:id="rId21" imgW="4572000" imgH="8506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8E61CECA-7C4E-4393-A0B6-28DA45CFB7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330700" y="3786188"/>
                        <a:ext cx="4572000" cy="85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83C5DDE-E7F3-46AA-9A88-3488D26E2F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2742831"/>
              </p:ext>
            </p:extLst>
          </p:nvPr>
        </p:nvGraphicFramePr>
        <p:xfrm>
          <a:off x="1006475" y="4094163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90440" imgH="291960" progId="Equation.DSMT4">
                  <p:embed/>
                </p:oleObj>
              </mc:Choice>
              <mc:Fallback>
                <p:oleObj name="Equation" r:id="rId23" imgW="19044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006475" y="4094163"/>
                        <a:ext cx="1905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C17C460-6990-4741-8330-355D4C8FAC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932189"/>
              </p:ext>
            </p:extLst>
          </p:nvPr>
        </p:nvGraphicFramePr>
        <p:xfrm>
          <a:off x="3629684" y="3499384"/>
          <a:ext cx="177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77480" imgH="291960" progId="Equation.DSMT4">
                  <p:embed/>
                </p:oleObj>
              </mc:Choice>
              <mc:Fallback>
                <p:oleObj name="Equation" r:id="rId25" imgW="17748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3629684" y="3499384"/>
                        <a:ext cx="1778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6A4D329-6326-4BF8-BEF1-EBD4700A82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5092605"/>
              </p:ext>
            </p:extLst>
          </p:nvPr>
        </p:nvGraphicFramePr>
        <p:xfrm>
          <a:off x="2638426" y="2958387"/>
          <a:ext cx="330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330120" imgH="279360" progId="Equation.DSMT4">
                  <p:embed/>
                </p:oleObj>
              </mc:Choice>
              <mc:Fallback>
                <p:oleObj name="Equation" r:id="rId27" imgW="3301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2638426" y="2958387"/>
                        <a:ext cx="3302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BDF74152-E6A5-4001-BC41-52BAE044B4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6635930"/>
              </p:ext>
            </p:extLst>
          </p:nvPr>
        </p:nvGraphicFramePr>
        <p:xfrm>
          <a:off x="140614" y="1248635"/>
          <a:ext cx="158750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587240" imgH="1574640" progId="Equation.DSMT4">
                  <p:embed/>
                </p:oleObj>
              </mc:Choice>
              <mc:Fallback>
                <p:oleObj name="Equation" r:id="rId29" imgW="1587240" imgH="1574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40614" y="1248635"/>
                        <a:ext cx="1587500" cy="157480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CA67251-9365-4C23-BE25-9F8DF76109A4}"/>
              </a:ext>
            </a:extLst>
          </p:cNvPr>
          <p:cNvSpPr/>
          <p:nvPr/>
        </p:nvSpPr>
        <p:spPr>
          <a:xfrm>
            <a:off x="186849" y="2825750"/>
            <a:ext cx="641825" cy="587773"/>
          </a:xfrm>
          <a:custGeom>
            <a:avLst/>
            <a:gdLst>
              <a:gd name="connsiteX0" fmla="*/ 57532 w 578232"/>
              <a:gd name="connsiteY0" fmla="*/ 0 h 628826"/>
              <a:gd name="connsiteX1" fmla="*/ 48007 w 578232"/>
              <a:gd name="connsiteY1" fmla="*/ 587375 h 628826"/>
              <a:gd name="connsiteX2" fmla="*/ 578232 w 578232"/>
              <a:gd name="connsiteY2" fmla="*/ 581025 h 628826"/>
              <a:gd name="connsiteX3" fmla="*/ 578232 w 578232"/>
              <a:gd name="connsiteY3" fmla="*/ 581025 h 628826"/>
              <a:gd name="connsiteX0" fmla="*/ 66043 w 586743"/>
              <a:gd name="connsiteY0" fmla="*/ 0 h 585468"/>
              <a:gd name="connsiteX1" fmla="*/ 43818 w 586743"/>
              <a:gd name="connsiteY1" fmla="*/ 514350 h 585468"/>
              <a:gd name="connsiteX2" fmla="*/ 586743 w 586743"/>
              <a:gd name="connsiteY2" fmla="*/ 581025 h 585468"/>
              <a:gd name="connsiteX3" fmla="*/ 586743 w 586743"/>
              <a:gd name="connsiteY3" fmla="*/ 581025 h 585468"/>
              <a:gd name="connsiteX0" fmla="*/ 121125 w 641825"/>
              <a:gd name="connsiteY0" fmla="*/ 0 h 587773"/>
              <a:gd name="connsiteX1" fmla="*/ 29050 w 641825"/>
              <a:gd name="connsiteY1" fmla="*/ 520700 h 587773"/>
              <a:gd name="connsiteX2" fmla="*/ 641825 w 641825"/>
              <a:gd name="connsiteY2" fmla="*/ 581025 h 587773"/>
              <a:gd name="connsiteX3" fmla="*/ 641825 w 641825"/>
              <a:gd name="connsiteY3" fmla="*/ 581025 h 587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1825" h="587773">
                <a:moveTo>
                  <a:pt x="121125" y="0"/>
                </a:moveTo>
                <a:cubicBezTo>
                  <a:pt x="72971" y="245269"/>
                  <a:pt x="-57733" y="423863"/>
                  <a:pt x="29050" y="520700"/>
                </a:cubicBezTo>
                <a:cubicBezTo>
                  <a:pt x="115833" y="617537"/>
                  <a:pt x="641825" y="581025"/>
                  <a:pt x="641825" y="581025"/>
                </a:cubicBezTo>
                <a:lnTo>
                  <a:pt x="641825" y="581025"/>
                </a:lnTo>
              </a:path>
            </a:pathLst>
          </a:custGeom>
          <a:noFill/>
          <a:ln>
            <a:solidFill>
              <a:schemeClr val="accent2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4E6E439-F38F-436D-A568-DD5F1C0C8298}"/>
              </a:ext>
            </a:extLst>
          </p:cNvPr>
          <p:cNvSpPr/>
          <p:nvPr/>
        </p:nvSpPr>
        <p:spPr>
          <a:xfrm>
            <a:off x="5373795" y="3268004"/>
            <a:ext cx="546185" cy="346736"/>
          </a:xfrm>
          <a:prstGeom prst="round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6B02ECC-1F25-491C-819E-9E7E02F9E6D2}"/>
              </a:ext>
            </a:extLst>
          </p:cNvPr>
          <p:cNvSpPr/>
          <p:nvPr/>
        </p:nvSpPr>
        <p:spPr>
          <a:xfrm>
            <a:off x="6100661" y="4252485"/>
            <a:ext cx="429896" cy="346736"/>
          </a:xfrm>
          <a:prstGeom prst="round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74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1156" y="1309352"/>
            <a:ext cx="4645643" cy="3434098"/>
          </a:xfrm>
        </p:spPr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 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endParaRPr lang="en-US" dirty="0">
              <a:highlight>
                <a:srgbClr val="FFFF00"/>
              </a:highlight>
            </a:endParaRPr>
          </a:p>
          <a:p>
            <a:endParaRPr lang="en-US" dirty="0">
              <a:highlight>
                <a:srgbClr val="FFFF00"/>
              </a:highlight>
            </a:endParaRPr>
          </a:p>
          <a:p>
            <a:endParaRPr lang="en-US" dirty="0">
              <a:highlight>
                <a:srgbClr val="FFFF00"/>
              </a:highlight>
            </a:endParaRPr>
          </a:p>
          <a:p>
            <a:r>
              <a:rPr lang="en-US" dirty="0">
                <a:highlight>
                  <a:srgbClr val="FFFF00"/>
                </a:highlight>
              </a:rPr>
              <a:t> 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Figures (Solution #3)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D86095-9B50-4EDC-B212-9386E0DBA8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6805" y="1164497"/>
            <a:ext cx="3584349" cy="3586496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AADFB40-95C2-4A29-94FD-DA0CEAD88A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53933"/>
              </p:ext>
            </p:extLst>
          </p:nvPr>
        </p:nvGraphicFramePr>
        <p:xfrm>
          <a:off x="4299345" y="1378946"/>
          <a:ext cx="4533900" cy="234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533840" imgH="2349360" progId="Equation.DSMT4">
                  <p:embed/>
                </p:oleObj>
              </mc:Choice>
              <mc:Fallback>
                <p:oleObj name="Equation" r:id="rId3" imgW="4533840" imgH="23493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AADFB40-95C2-4A29-94FD-DA0CEAD88A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99345" y="1378946"/>
                        <a:ext cx="4533900" cy="234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90CE2C51-EB32-44DD-91F8-E4E72E1B9C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622398"/>
              </p:ext>
            </p:extLst>
          </p:nvPr>
        </p:nvGraphicFramePr>
        <p:xfrm>
          <a:off x="1559333" y="1872606"/>
          <a:ext cx="279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79360" imgH="380880" progId="Equation.DSMT4">
                  <p:embed/>
                </p:oleObj>
              </mc:Choice>
              <mc:Fallback>
                <p:oleObj name="Equation" r:id="rId5" imgW="279360" imgH="3808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90CE2C51-EB32-44DD-91F8-E4E72E1B9C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9333" y="1872606"/>
                        <a:ext cx="2794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D11130-2CC0-40DC-A1FA-50878F66DF99}"/>
              </a:ext>
            </a:extLst>
          </p:cNvPr>
          <p:cNvCxnSpPr/>
          <p:nvPr/>
        </p:nvCxnSpPr>
        <p:spPr>
          <a:xfrm flipH="1">
            <a:off x="1531365" y="2249813"/>
            <a:ext cx="704088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AB734B71-85A0-431B-8F6D-DC949E3F8F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098496"/>
              </p:ext>
            </p:extLst>
          </p:nvPr>
        </p:nvGraphicFramePr>
        <p:xfrm>
          <a:off x="1266825" y="2633512"/>
          <a:ext cx="2222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222280" imgH="431640" progId="Equation.DSMT4">
                  <p:embed/>
                </p:oleObj>
              </mc:Choice>
              <mc:Fallback>
                <p:oleObj name="Equation" r:id="rId7" imgW="2222280" imgH="4316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AB734B71-85A0-431B-8F6D-DC949E3F8F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66825" y="2633512"/>
                        <a:ext cx="22225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A1A17FC8-F440-4BCB-A008-229B6EC8A0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730654"/>
              </p:ext>
            </p:extLst>
          </p:nvPr>
        </p:nvGraphicFramePr>
        <p:xfrm>
          <a:off x="1177925" y="3194050"/>
          <a:ext cx="177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7480" imgH="291960" progId="Equation.DSMT4">
                  <p:embed/>
                </p:oleObj>
              </mc:Choice>
              <mc:Fallback>
                <p:oleObj name="Equation" r:id="rId9" imgW="177480" imgH="2919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A1A17FC8-F440-4BCB-A008-229B6EC8A0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77925" y="3194050"/>
                        <a:ext cx="1778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A9579142-BAFE-4409-B50B-5D7FE262CB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514131"/>
              </p:ext>
            </p:extLst>
          </p:nvPr>
        </p:nvGraphicFramePr>
        <p:xfrm>
          <a:off x="2343864" y="4041784"/>
          <a:ext cx="330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30120" imgH="279360" progId="Equation.DSMT4">
                  <p:embed/>
                </p:oleObj>
              </mc:Choice>
              <mc:Fallback>
                <p:oleObj name="Equation" r:id="rId11" imgW="330120" imgH="27936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A9579142-BAFE-4409-B50B-5D7FE262CB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343864" y="4041784"/>
                        <a:ext cx="3302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A7B6EB8-1846-470F-BE1F-15BFCDFE6E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246985"/>
              </p:ext>
            </p:extLst>
          </p:nvPr>
        </p:nvGraphicFramePr>
        <p:xfrm>
          <a:off x="1925574" y="1673572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90440" imgH="291960" progId="Equation.DSMT4">
                  <p:embed/>
                </p:oleObj>
              </mc:Choice>
              <mc:Fallback>
                <p:oleObj name="Equation" r:id="rId13" imgW="190440" imgH="29196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BA7B6EB8-1846-470F-BE1F-15BFCDFE6E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25574" y="1673572"/>
                        <a:ext cx="1905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D2379ED4-A30F-4845-8495-4B12C9BC1B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4076384"/>
              </p:ext>
            </p:extLst>
          </p:nvPr>
        </p:nvGraphicFramePr>
        <p:xfrm>
          <a:off x="1781809" y="2283201"/>
          <a:ext cx="203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03040" imgH="279360" progId="Equation.DSMT4">
                  <p:embed/>
                </p:oleObj>
              </mc:Choice>
              <mc:Fallback>
                <p:oleObj name="Equation" r:id="rId15" imgW="203040" imgH="27936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D2379ED4-A30F-4845-8495-4B12C9BC1B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781809" y="2283201"/>
                        <a:ext cx="2032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09CDF4DC-9627-4B7C-AAB5-ED4840E8D1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382800"/>
              </p:ext>
            </p:extLst>
          </p:nvPr>
        </p:nvGraphicFramePr>
        <p:xfrm>
          <a:off x="3693078" y="2902661"/>
          <a:ext cx="330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30120" imgH="291960" progId="Equation.DSMT4">
                  <p:embed/>
                </p:oleObj>
              </mc:Choice>
              <mc:Fallback>
                <p:oleObj name="Equation" r:id="rId17" imgW="330120" imgH="29196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09CDF4DC-9627-4B7C-AAB5-ED4840E8D1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693078" y="2902661"/>
                        <a:ext cx="3302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8E61CECA-7C4E-4393-A0B6-28DA45CFB7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030716"/>
              </p:ext>
            </p:extLst>
          </p:nvPr>
        </p:nvGraphicFramePr>
        <p:xfrm>
          <a:off x="4332522" y="3797300"/>
          <a:ext cx="46228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622760" imgH="850680" progId="Equation.DSMT4">
                  <p:embed/>
                </p:oleObj>
              </mc:Choice>
              <mc:Fallback>
                <p:oleObj name="Equation" r:id="rId19" imgW="4622760" imgH="8506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8E61CECA-7C4E-4393-A0B6-28DA45CFB7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332522" y="3797300"/>
                        <a:ext cx="4622800" cy="85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F4A3060-AAE7-4D2C-B5AE-4AE2C36C60EA}"/>
              </a:ext>
            </a:extLst>
          </p:cNvPr>
          <p:cNvCxnSpPr>
            <a:cxnSpLocks/>
          </p:cNvCxnSpPr>
          <p:nvPr/>
        </p:nvCxnSpPr>
        <p:spPr>
          <a:xfrm rot="16200000" flipH="1">
            <a:off x="745285" y="3767237"/>
            <a:ext cx="512064" cy="0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83C5DDE-E7F3-46AA-9A88-3488D26E2F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18383"/>
              </p:ext>
            </p:extLst>
          </p:nvPr>
        </p:nvGraphicFramePr>
        <p:xfrm>
          <a:off x="1362800" y="1809136"/>
          <a:ext cx="177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77480" imgH="291960" progId="Equation.DSMT4">
                  <p:embed/>
                </p:oleObj>
              </mc:Choice>
              <mc:Fallback>
                <p:oleObj name="Equation" r:id="rId21" imgW="177480" imgH="29196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D83C5DDE-E7F3-46AA-9A88-3488D26E2F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362800" y="1809136"/>
                        <a:ext cx="1778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EB088B0-CA1C-4DB7-B799-36222D1650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435688"/>
              </p:ext>
            </p:extLst>
          </p:nvPr>
        </p:nvGraphicFramePr>
        <p:xfrm>
          <a:off x="1106458" y="3544312"/>
          <a:ext cx="304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304560" imgH="380880" progId="Equation.DSMT4">
                  <p:embed/>
                </p:oleObj>
              </mc:Choice>
              <mc:Fallback>
                <p:oleObj name="Equation" r:id="rId23" imgW="304560" imgH="3808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EB088B0-CA1C-4DB7-B799-36222D1650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106458" y="3544312"/>
                        <a:ext cx="3048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6A4D329-6326-4BF8-BEF1-EBD4700A82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507114"/>
              </p:ext>
            </p:extLst>
          </p:nvPr>
        </p:nvGraphicFramePr>
        <p:xfrm>
          <a:off x="1572906" y="3613362"/>
          <a:ext cx="177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77480" imgH="291960" progId="Equation.DSMT4">
                  <p:embed/>
                </p:oleObj>
              </mc:Choice>
              <mc:Fallback>
                <p:oleObj name="Equation" r:id="rId25" imgW="177480" imgH="2919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6A4D329-6326-4BF8-BEF1-EBD4700A82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72906" y="3613362"/>
                        <a:ext cx="1778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DE84066-81F3-4333-865E-87998E8138B2}"/>
              </a:ext>
            </a:extLst>
          </p:cNvPr>
          <p:cNvCxnSpPr/>
          <p:nvPr/>
        </p:nvCxnSpPr>
        <p:spPr>
          <a:xfrm flipH="1">
            <a:off x="1001320" y="4026444"/>
            <a:ext cx="512064" cy="0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419401E-EAF5-46AD-8AF2-81342F65C8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583495"/>
              </p:ext>
            </p:extLst>
          </p:nvPr>
        </p:nvGraphicFramePr>
        <p:xfrm>
          <a:off x="2783765" y="1926780"/>
          <a:ext cx="177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77480" imgH="291960" progId="Equation.DSMT4">
                  <p:embed/>
                </p:oleObj>
              </mc:Choice>
              <mc:Fallback>
                <p:oleObj name="Equation" r:id="rId27" imgW="17748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2783765" y="1926780"/>
                        <a:ext cx="1778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0D57471-B7EF-4BB9-9B79-0315BF3710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0020523"/>
              </p:ext>
            </p:extLst>
          </p:nvPr>
        </p:nvGraphicFramePr>
        <p:xfrm>
          <a:off x="761679" y="2730197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203040" imgH="291960" progId="Equation.DSMT4">
                  <p:embed/>
                </p:oleObj>
              </mc:Choice>
              <mc:Fallback>
                <p:oleObj name="Equation" r:id="rId29" imgW="20304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761679" y="2730197"/>
                        <a:ext cx="2032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939C887F-61A8-4639-9253-0A438B1B2D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942663"/>
              </p:ext>
            </p:extLst>
          </p:nvPr>
        </p:nvGraphicFramePr>
        <p:xfrm>
          <a:off x="1070432" y="1949786"/>
          <a:ext cx="177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178477" imgH="292739" progId="Equation.DSMT4">
                  <p:embed/>
                </p:oleObj>
              </mc:Choice>
              <mc:Fallback>
                <p:oleObj name="Equation" r:id="rId31" imgW="178477" imgH="29273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070432" y="1949786"/>
                        <a:ext cx="1778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E56B3F8-ED1E-4AF7-91AB-0B042062E18A}"/>
              </a:ext>
            </a:extLst>
          </p:cNvPr>
          <p:cNvSpPr/>
          <p:nvPr/>
        </p:nvSpPr>
        <p:spPr>
          <a:xfrm>
            <a:off x="5332980" y="3337326"/>
            <a:ext cx="546185" cy="346736"/>
          </a:xfrm>
          <a:prstGeom prst="round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865FC5F-7391-4D9F-A0B3-92DE4FA77628}"/>
              </a:ext>
            </a:extLst>
          </p:cNvPr>
          <p:cNvSpPr/>
          <p:nvPr/>
        </p:nvSpPr>
        <p:spPr>
          <a:xfrm>
            <a:off x="4841714" y="4272306"/>
            <a:ext cx="429896" cy="346736"/>
          </a:xfrm>
          <a:prstGeom prst="round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5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1156" y="1309352"/>
            <a:ext cx="4645643" cy="3434098"/>
          </a:xfrm>
        </p:spPr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 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endParaRPr lang="en-US" dirty="0">
              <a:highlight>
                <a:srgbClr val="FFFF00"/>
              </a:highlight>
            </a:endParaRPr>
          </a:p>
          <a:p>
            <a:endParaRPr lang="en-US" dirty="0">
              <a:highlight>
                <a:srgbClr val="FFFF00"/>
              </a:highlight>
            </a:endParaRPr>
          </a:p>
          <a:p>
            <a:endParaRPr lang="en-US" dirty="0">
              <a:highlight>
                <a:srgbClr val="FFFF00"/>
              </a:highlight>
            </a:endParaRPr>
          </a:p>
          <a:p>
            <a:r>
              <a:rPr lang="en-US" dirty="0">
                <a:highlight>
                  <a:srgbClr val="FFFF00"/>
                </a:highlight>
              </a:rPr>
              <a:t> 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Figures (Solution #4)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D86095-9B50-4EDC-B212-9386E0DBA8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7877" y="1164497"/>
            <a:ext cx="3582205" cy="3586496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AADFB40-95C2-4A29-94FD-DA0CEAD88A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94523"/>
              </p:ext>
            </p:extLst>
          </p:nvPr>
        </p:nvGraphicFramePr>
        <p:xfrm>
          <a:off x="4332522" y="1293020"/>
          <a:ext cx="2946400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946240" imgH="2400120" progId="Equation.DSMT4">
                  <p:embed/>
                </p:oleObj>
              </mc:Choice>
              <mc:Fallback>
                <p:oleObj name="Equation" r:id="rId3" imgW="2946240" imgH="24001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AADFB40-95C2-4A29-94FD-DA0CEAD88A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32522" y="1293020"/>
                        <a:ext cx="2946400" cy="240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90CE2C51-EB32-44DD-91F8-E4E72E1B9C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619141"/>
              </p:ext>
            </p:extLst>
          </p:nvPr>
        </p:nvGraphicFramePr>
        <p:xfrm>
          <a:off x="1704790" y="2156113"/>
          <a:ext cx="279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79360" imgH="380880" progId="Equation.DSMT4">
                  <p:embed/>
                </p:oleObj>
              </mc:Choice>
              <mc:Fallback>
                <p:oleObj name="Equation" r:id="rId5" imgW="279360" imgH="3808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90CE2C51-EB32-44DD-91F8-E4E72E1B9C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04790" y="2156113"/>
                        <a:ext cx="2794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A9579142-BAFE-4409-B50B-5D7FE262CB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612087"/>
              </p:ext>
            </p:extLst>
          </p:nvPr>
        </p:nvGraphicFramePr>
        <p:xfrm>
          <a:off x="816767" y="2888185"/>
          <a:ext cx="330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30120" imgH="279360" progId="Equation.DSMT4">
                  <p:embed/>
                </p:oleObj>
              </mc:Choice>
              <mc:Fallback>
                <p:oleObj name="Equation" r:id="rId7" imgW="330120" imgH="27936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A9579142-BAFE-4409-B50B-5D7FE262CB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16767" y="2888185"/>
                        <a:ext cx="3302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A7B6EB8-1846-470F-BE1F-15BFCDFE6E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675267"/>
              </p:ext>
            </p:extLst>
          </p:nvPr>
        </p:nvGraphicFramePr>
        <p:xfrm>
          <a:off x="1337120" y="2276582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90440" imgH="291960" progId="Equation.DSMT4">
                  <p:embed/>
                </p:oleObj>
              </mc:Choice>
              <mc:Fallback>
                <p:oleObj name="Equation" r:id="rId9" imgW="190440" imgH="29196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BA7B6EB8-1846-470F-BE1F-15BFCDFE6E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37120" y="2276582"/>
                        <a:ext cx="1905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09CDF4DC-9627-4B7C-AAB5-ED4840E8D1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445262"/>
              </p:ext>
            </p:extLst>
          </p:nvPr>
        </p:nvGraphicFramePr>
        <p:xfrm>
          <a:off x="2243509" y="2434715"/>
          <a:ext cx="330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30120" imgH="291960" progId="Equation.DSMT4">
                  <p:embed/>
                </p:oleObj>
              </mc:Choice>
              <mc:Fallback>
                <p:oleObj name="Equation" r:id="rId11" imgW="330120" imgH="29196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09CDF4DC-9627-4B7C-AAB5-ED4840E8D1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43509" y="2434715"/>
                        <a:ext cx="3302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8E61CECA-7C4E-4393-A0B6-28DA45CFB7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6999908"/>
              </p:ext>
            </p:extLst>
          </p:nvPr>
        </p:nvGraphicFramePr>
        <p:xfrm>
          <a:off x="4332522" y="3797300"/>
          <a:ext cx="40640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063680" imgH="850680" progId="Equation.DSMT4">
                  <p:embed/>
                </p:oleObj>
              </mc:Choice>
              <mc:Fallback>
                <p:oleObj name="Equation" r:id="rId13" imgW="4063680" imgH="8506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8E61CECA-7C4E-4393-A0B6-28DA45CFB7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332522" y="3797300"/>
                        <a:ext cx="4064000" cy="85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DE84066-81F3-4333-865E-87998E8138B2}"/>
              </a:ext>
            </a:extLst>
          </p:cNvPr>
          <p:cNvCxnSpPr/>
          <p:nvPr/>
        </p:nvCxnSpPr>
        <p:spPr>
          <a:xfrm flipH="1">
            <a:off x="1543993" y="1893024"/>
            <a:ext cx="1399032" cy="0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419401E-EAF5-46AD-8AF2-81342F65C8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208371"/>
              </p:ext>
            </p:extLst>
          </p:nvPr>
        </p:nvGraphicFramePr>
        <p:xfrm>
          <a:off x="1897113" y="1919054"/>
          <a:ext cx="177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77480" imgH="291960" progId="Equation.DSMT4">
                  <p:embed/>
                </p:oleObj>
              </mc:Choice>
              <mc:Fallback>
                <p:oleObj name="Equation" r:id="rId15" imgW="177480" imgH="29196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419401E-EAF5-46AD-8AF2-81342F65C8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897113" y="1919054"/>
                        <a:ext cx="1778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939C887F-61A8-4639-9253-0A438B1B2D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245610"/>
              </p:ext>
            </p:extLst>
          </p:nvPr>
        </p:nvGraphicFramePr>
        <p:xfrm>
          <a:off x="1265757" y="1580081"/>
          <a:ext cx="203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03040" imgH="279360" progId="Equation.DSMT4">
                  <p:embed/>
                </p:oleObj>
              </mc:Choice>
              <mc:Fallback>
                <p:oleObj name="Equation" r:id="rId17" imgW="203040" imgH="27936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939C887F-61A8-4639-9253-0A438B1B2D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265757" y="1580081"/>
                        <a:ext cx="2032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C8308642-B025-414D-969F-6436E73622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449398"/>
              </p:ext>
            </p:extLst>
          </p:nvPr>
        </p:nvGraphicFramePr>
        <p:xfrm>
          <a:off x="3336010" y="2888185"/>
          <a:ext cx="330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30687" imgH="279039" progId="Equation.DSMT4">
                  <p:embed/>
                </p:oleObj>
              </mc:Choice>
              <mc:Fallback>
                <p:oleObj name="Equation" r:id="rId19" imgW="330687" imgH="27903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336010" y="2888185"/>
                        <a:ext cx="3302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D8B05D5E-9B45-4FFE-87D5-F27FE72522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81985"/>
              </p:ext>
            </p:extLst>
          </p:nvPr>
        </p:nvGraphicFramePr>
        <p:xfrm>
          <a:off x="3042532" y="1580081"/>
          <a:ext cx="203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02946" imgH="279039" progId="Equation.DSMT4">
                  <p:embed/>
                </p:oleObj>
              </mc:Choice>
              <mc:Fallback>
                <p:oleObj name="Equation" r:id="rId21" imgW="202946" imgH="27903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042532" y="1580081"/>
                        <a:ext cx="2032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CC643CD0-B1D9-469F-9708-9AB5A5BF6D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211744"/>
              </p:ext>
            </p:extLst>
          </p:nvPr>
        </p:nvGraphicFramePr>
        <p:xfrm>
          <a:off x="2000702" y="4036874"/>
          <a:ext cx="330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330687" imgH="279039" progId="Equation.DSMT4">
                  <p:embed/>
                </p:oleObj>
              </mc:Choice>
              <mc:Fallback>
                <p:oleObj name="Equation" r:id="rId23" imgW="330687" imgH="27903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000702" y="4036874"/>
                        <a:ext cx="3302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E4B6390-3558-4931-ADAA-BEC4F56F6269}"/>
              </a:ext>
            </a:extLst>
          </p:cNvPr>
          <p:cNvSpPr/>
          <p:nvPr/>
        </p:nvSpPr>
        <p:spPr>
          <a:xfrm>
            <a:off x="5360592" y="3308777"/>
            <a:ext cx="546185" cy="346736"/>
          </a:xfrm>
          <a:prstGeom prst="round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DF08471-4540-419F-94BA-36F9AE2D1910}"/>
              </a:ext>
            </a:extLst>
          </p:cNvPr>
          <p:cNvSpPr/>
          <p:nvPr/>
        </p:nvSpPr>
        <p:spPr>
          <a:xfrm>
            <a:off x="4847851" y="4270971"/>
            <a:ext cx="429896" cy="346736"/>
          </a:xfrm>
          <a:prstGeom prst="round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4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ARN theme">
  <a:themeElements>
    <a:clrScheme name="LEARN Colors">
      <a:dk1>
        <a:sysClr val="windowText" lastClr="000000"/>
      </a:dk1>
      <a:lt1>
        <a:sysClr val="window" lastClr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LEARN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Slides Template" id="{B5FBFA7F-0F7B-4478-82A3-BA80A93C5E76}" vid="{0F1ACBB8-CC54-4F29-94C9-7DAE17CAD018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LEARN Slides Template</Template>
  <TotalTime>556</TotalTime>
  <Words>375</Words>
  <Application>Microsoft Office PowerPoint</Application>
  <PresentationFormat>On-screen Show (16:9)</PresentationFormat>
  <Paragraphs>80</Paragraphs>
  <Slides>20</Slides>
  <Notes>1</Notes>
  <HiddenSlides>7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Wingdings 2</vt:lpstr>
      <vt:lpstr>LEARN theme</vt:lpstr>
      <vt:lpstr>Equation</vt:lpstr>
      <vt:lpstr>PowerPoint Presentation</vt:lpstr>
      <vt:lpstr>Designing Your Area</vt:lpstr>
      <vt:lpstr>Essential Question</vt:lpstr>
      <vt:lpstr>Lesson Objectives</vt:lpstr>
      <vt:lpstr>Composite Figures</vt:lpstr>
      <vt:lpstr>Composite Figures (Solution #1)</vt:lpstr>
      <vt:lpstr>Composite Figures (Solution #2)</vt:lpstr>
      <vt:lpstr>Composite Figures (Solution #3)</vt:lpstr>
      <vt:lpstr>Composite Figures (Solution #4)</vt:lpstr>
      <vt:lpstr>GeoGebra Activity</vt:lpstr>
      <vt:lpstr>Guided Notes</vt:lpstr>
      <vt:lpstr>Polygon Pool Party</vt:lpstr>
      <vt:lpstr>Polygon Pool Party (Solution – Bottom)</vt:lpstr>
      <vt:lpstr>Polygon Pool Party (Solution – Right Side)</vt:lpstr>
      <vt:lpstr>Polygon Pool Party (Solution – Front Side)</vt:lpstr>
      <vt:lpstr>Polygon Pool Party (Solution)</vt:lpstr>
      <vt:lpstr>Polygon Pool Party (Solution – Bottom)</vt:lpstr>
      <vt:lpstr>DIY Mirror</vt:lpstr>
      <vt:lpstr>DIY Mirror (Solution)</vt:lpstr>
      <vt:lpstr>DIY Mirror (Solution)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Eike, Michell L.</dc:creator>
  <cp:lastModifiedBy>Lee, Brooke L.</cp:lastModifiedBy>
  <cp:revision>49</cp:revision>
  <dcterms:created xsi:type="dcterms:W3CDTF">2021-06-30T16:49:22Z</dcterms:created>
  <dcterms:modified xsi:type="dcterms:W3CDTF">2021-08-02T16:23:18Z</dcterms:modified>
</cp:coreProperties>
</file>