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1C13A-4B01-4B9F-AD17-6A24F64AB85C}" v="2" dt="2021-09-27T17:14:39.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24" d="100"/>
          <a:sy n="224" d="100"/>
        </p:scale>
        <p:origin x="370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7951C13A-4B01-4B9F-AD17-6A24F64AB85C}"/>
    <pc:docChg chg="undo custSel modSld">
      <pc:chgData name="Peters, Daniella M." userId="87fb469b-cd7a-4b12-a1ae-bba5f0610088" providerId="ADAL" clId="{7951C13A-4B01-4B9F-AD17-6A24F64AB85C}" dt="2021-09-27T17:18:08.559" v="48" actId="14100"/>
      <pc:docMkLst>
        <pc:docMk/>
      </pc:docMkLst>
      <pc:sldChg chg="modSp mod">
        <pc:chgData name="Peters, Daniella M." userId="87fb469b-cd7a-4b12-a1ae-bba5f0610088" providerId="ADAL" clId="{7951C13A-4B01-4B9F-AD17-6A24F64AB85C}" dt="2021-09-27T17:17:10.009" v="30" actId="948"/>
        <pc:sldMkLst>
          <pc:docMk/>
          <pc:sldMk cId="0" sldId="258"/>
        </pc:sldMkLst>
        <pc:spChg chg="mod">
          <ac:chgData name="Peters, Daniella M." userId="87fb469b-cd7a-4b12-a1ae-bba5f0610088" providerId="ADAL" clId="{7951C13A-4B01-4B9F-AD17-6A24F64AB85C}" dt="2021-09-27T17:17:10.009" v="30" actId="948"/>
          <ac:spMkLst>
            <pc:docMk/>
            <pc:sldMk cId="0" sldId="258"/>
            <ac:spMk id="117" creationId="{00000000-0000-0000-0000-000000000000}"/>
          </ac:spMkLst>
        </pc:spChg>
      </pc:sldChg>
      <pc:sldChg chg="modSp mod">
        <pc:chgData name="Peters, Daniella M." userId="87fb469b-cd7a-4b12-a1ae-bba5f0610088" providerId="ADAL" clId="{7951C13A-4B01-4B9F-AD17-6A24F64AB85C}" dt="2021-09-27T17:17:39.847" v="43" actId="20577"/>
        <pc:sldMkLst>
          <pc:docMk/>
          <pc:sldMk cId="0" sldId="259"/>
        </pc:sldMkLst>
        <pc:spChg chg="mod">
          <ac:chgData name="Peters, Daniella M." userId="87fb469b-cd7a-4b12-a1ae-bba5f0610088" providerId="ADAL" clId="{7951C13A-4B01-4B9F-AD17-6A24F64AB85C}" dt="2021-09-27T17:17:39.847" v="43" actId="20577"/>
          <ac:spMkLst>
            <pc:docMk/>
            <pc:sldMk cId="0" sldId="259"/>
            <ac:spMk id="123" creationId="{00000000-0000-0000-0000-000000000000}"/>
          </ac:spMkLst>
        </pc:spChg>
      </pc:sldChg>
      <pc:sldChg chg="modSp mod">
        <pc:chgData name="Peters, Daniella M." userId="87fb469b-cd7a-4b12-a1ae-bba5f0610088" providerId="ADAL" clId="{7951C13A-4B01-4B9F-AD17-6A24F64AB85C}" dt="2021-09-27T17:18:08.559" v="48" actId="14100"/>
        <pc:sldMkLst>
          <pc:docMk/>
          <pc:sldMk cId="0" sldId="260"/>
        </pc:sldMkLst>
        <pc:spChg chg="mod">
          <ac:chgData name="Peters, Daniella M." userId="87fb469b-cd7a-4b12-a1ae-bba5f0610088" providerId="ADAL" clId="{7951C13A-4B01-4B9F-AD17-6A24F64AB85C}" dt="2021-09-27T17:18:08.559" v="48" actId="14100"/>
          <ac:spMkLst>
            <pc:docMk/>
            <pc:sldMk cId="0" sldId="260"/>
            <ac:spMk id="12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cfXzwh3Kad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lySW2-eYil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err="1"/>
              <a:t>dansamu</a:t>
            </a:r>
            <a:r>
              <a:rPr lang="en-US" dirty="0"/>
              <a:t>. (2016). Radio small green background [Image]. Pixabay. https://pixabay.com/photos/radio-small-green-background-1339186/</a:t>
            </a:r>
            <a:endParaRPr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err="1"/>
              <a:t>Dilmen</a:t>
            </a:r>
            <a:r>
              <a:rPr lang="en-US" dirty="0"/>
              <a:t>, N. (2011). </a:t>
            </a:r>
            <a:r>
              <a:rPr lang="en-US" i="1" dirty="0"/>
              <a:t>Medical X-ray [Image]</a:t>
            </a:r>
            <a:r>
              <a:rPr lang="en-US" dirty="0"/>
              <a:t>. Wikimedia Commons. https://commons.wikimedia.org/wiki/File:Medical_X-Ray_imaging_TOW07_nevit.jpg</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ECTran71. (2020). </a:t>
            </a:r>
            <a:r>
              <a:rPr lang="en-US" i="1" dirty="0"/>
              <a:t>Frigidaire microwave clock [Image]</a:t>
            </a:r>
            <a:r>
              <a:rPr lang="en-US" dirty="0"/>
              <a:t>. Wikimedia Commons. https://commons.wikimedia.org/wiki/File:Frigidaire_microwave_clock_20200418.jpg</a:t>
            </a:r>
            <a:endParaRPr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a:t>NASA Goddard Space Flight Center. (2012). </a:t>
            </a:r>
            <a:r>
              <a:rPr lang="en-US" i="1" dirty="0"/>
              <a:t>Magnificent </a:t>
            </a:r>
            <a:r>
              <a:rPr lang="en-US" i="1" dirty="0" err="1"/>
              <a:t>cme</a:t>
            </a:r>
            <a:r>
              <a:rPr lang="en-US" i="1" dirty="0"/>
              <a:t> erupts on the Sun [Image]</a:t>
            </a:r>
            <a:r>
              <a:rPr lang="en-US" dirty="0"/>
              <a:t>. Wikimedia Commons. https://commons.wikimedia.org/wiki/File:Magnificent_CME_Erupts_on_the_Sun_-_August_31.jpg</a:t>
            </a:r>
            <a:endParaRPr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dirty="0" err="1"/>
              <a:t>ales_kartal</a:t>
            </a:r>
            <a:r>
              <a:rPr lang="en-US" dirty="0"/>
              <a:t>. (2016). UV light curing [Image]. Pixabay. https://pixabay.com/photos/dentist-facet-uv-light-curing-1864921/</a:t>
            </a:r>
            <a:endParaRPr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t>Best0fScience. (2010, August 1). The electromagnetic spectrum [Video]. YouTube. </a:t>
            </a:r>
            <a:r>
              <a:rPr lang="en-US" dirty="0">
                <a:hlinkClick r:id="rId3"/>
              </a:rPr>
              <a:t>https://www.youtube.com/watch?v=cfXzwh3KadE</a:t>
            </a:r>
            <a:endParaRPr lang="en-US"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t>BBC Studios. (2008, November 24). Heat sensing pit vipers - deadly vipers - BBC animals [Video]. YouTube. </a:t>
            </a:r>
            <a:r>
              <a:rPr lang="en-US" dirty="0">
                <a:hlinkClick r:id="rId3"/>
              </a:rPr>
              <a:t>https://www.youtube.com/watch?v=lySW2-eYilg</a:t>
            </a:r>
            <a:endParaRPr lang="en-US" dirty="0"/>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3"/>
        <p:cNvGrpSpPr/>
        <p:nvPr/>
      </p:nvGrpSpPr>
      <p:grpSpPr>
        <a:xfrm>
          <a:off x="0" y="0"/>
          <a:ext cx="0" cy="0"/>
          <a:chOff x="0" y="0"/>
          <a:chExt cx="0" cy="0"/>
        </a:xfrm>
      </p:grpSpPr>
      <p:sp>
        <p:nvSpPr>
          <p:cNvPr id="54" name="Google Shape;54;p1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5" name="Google Shape;55;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6" name="Google Shape;56;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1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1" name="Google Shape;61;p12"/>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62" name="Google Shape;62;p1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13"/>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13"/>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8" name="Google Shape;68;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3"/>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0" name="Google Shape;70;p1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3" name="Google Shape;73;p14"/>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4" name="Google Shape;74;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5" name="Google Shape;75;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1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9" name="Google Shape;79;p15"/>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1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4" name="Google Shape;84;p1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1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1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5" name="Google Shape;95;p1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1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0" name="Google Shape;100;p2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2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 name="Google Shape;12;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4" name="Google Shape;14;p3"/>
          <p:cNvSpPr>
            <a:spLocks noGrp="1"/>
          </p:cNvSpPr>
          <p:nvPr>
            <p:ph type="pic" idx="2"/>
          </p:nvPr>
        </p:nvSpPr>
        <p:spPr>
          <a:xfrm>
            <a:off x="5911850" y="1663336"/>
            <a:ext cx="1828800" cy="1828009"/>
          </a:xfrm>
          <a:prstGeom prst="rect">
            <a:avLst/>
          </a:prstGeom>
          <a:noFill/>
          <a:ln>
            <a:noFill/>
          </a:ln>
        </p:spPr>
      </p:sp>
      <p:pic>
        <p:nvPicPr>
          <p:cNvPr id="15" name="Google Shape;15;p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 name="Google Shape;18;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3" name="Google Shape;23;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4" name="Google Shape;24;p5"/>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28" name="Google Shape;28;p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2" name="Google Shape;32;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4"/>
        <p:cNvGrpSpPr/>
        <p:nvPr/>
      </p:nvGrpSpPr>
      <p:grpSpPr>
        <a:xfrm>
          <a:off x="0" y="0"/>
          <a:ext cx="0" cy="0"/>
          <a:chOff x="0" y="0"/>
          <a:chExt cx="0" cy="0"/>
        </a:xfrm>
      </p:grpSpPr>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6" name="Google Shape;36;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8" name="Google Shape;38;p8"/>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39" name="Google Shape;39;p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0"/>
        <p:cNvGrpSpPr/>
        <p:nvPr/>
      </p:nvGrpSpPr>
      <p:grpSpPr>
        <a:xfrm>
          <a:off x="0" y="0"/>
          <a:ext cx="0" cy="0"/>
          <a:chOff x="0" y="0"/>
          <a:chExt cx="0" cy="0"/>
        </a:xfrm>
      </p:grpSpPr>
      <p:sp>
        <p:nvSpPr>
          <p:cNvPr id="41" name="Google Shape;41;p9"/>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5" name="Google Shape;45;p9"/>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46" name="Google Shape;46;p9" descr="A picture containing icon&#10;&#10;Description automatically generated"/>
          <p:cNvPicPr preferRelativeResize="0"/>
          <p:nvPr/>
        </p:nvPicPr>
        <p:blipFill rotWithShape="1">
          <a:blip r:embed="rId3">
            <a:alphaModFix/>
          </a:blip>
          <a:srcRect l="34179" t="21571" r="32616" b="56088"/>
          <a:stretch/>
        </p:blipFill>
        <p:spPr>
          <a:xfrm>
            <a:off x="1567134" y="1352281"/>
            <a:ext cx="639651" cy="536620"/>
          </a:xfrm>
          <a:prstGeom prst="rect">
            <a:avLst/>
          </a:prstGeom>
          <a:solidFill>
            <a:srgbClr val="1C3C58"/>
          </a:solidFill>
          <a:ln>
            <a:noFill/>
          </a:ln>
        </p:spPr>
      </p:pic>
      <p:pic>
        <p:nvPicPr>
          <p:cNvPr id="47" name="Google Shape;47;p9"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51" name="Google Shape;51;p1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52" name="Google Shape;52;p1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fXzwh3Kad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lySW2-eYil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60" name="Google Shape;160;p30"/>
          <p:cNvPicPr preferRelativeResize="0"/>
          <p:nvPr/>
        </p:nvPicPr>
        <p:blipFill rotWithShape="1">
          <a:blip r:embed="rId3">
            <a:alphaModFix/>
          </a:blip>
          <a:srcRect/>
          <a:stretch/>
        </p:blipFill>
        <p:spPr>
          <a:xfrm>
            <a:off x="2198698" y="1162200"/>
            <a:ext cx="4746603" cy="36740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Painting a Picture</a:t>
            </a:r>
            <a:endParaRPr/>
          </a:p>
        </p:txBody>
      </p:sp>
      <p:sp>
        <p:nvSpPr>
          <p:cNvPr id="166" name="Google Shape;166;p3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US" dirty="0"/>
              <a:t>View the images that are related to electromagnetic (EM) waves.  </a:t>
            </a:r>
            <a:endParaRPr dirty="0"/>
          </a:p>
          <a:p>
            <a:pPr marL="457200" lvl="0" indent="-393700" algn="l" rtl="0">
              <a:lnSpc>
                <a:spcPct val="100000"/>
              </a:lnSpc>
              <a:spcBef>
                <a:spcPts val="0"/>
              </a:spcBef>
              <a:spcAft>
                <a:spcPts val="0"/>
              </a:spcAft>
              <a:buSzPts val="2600"/>
              <a:buChar char="•"/>
            </a:pPr>
            <a:r>
              <a:rPr lang="en-US" dirty="0"/>
              <a:t>In the chart provided, include the following:</a:t>
            </a:r>
            <a:endParaRPr dirty="0"/>
          </a:p>
          <a:p>
            <a:pPr marL="800100" lvl="1" indent="-211138" algn="l" rtl="0">
              <a:lnSpc>
                <a:spcPct val="100000"/>
              </a:lnSpc>
              <a:spcBef>
                <a:spcPts val="0"/>
              </a:spcBef>
              <a:spcAft>
                <a:spcPts val="0"/>
              </a:spcAft>
              <a:buSzPts val="1530"/>
              <a:buFont typeface="Arial" panose="020B0604020202020204" pitchFamily="34" charset="0"/>
              <a:buChar char="•"/>
            </a:pPr>
            <a:r>
              <a:rPr lang="en-US" dirty="0"/>
              <a:t>Observations</a:t>
            </a:r>
            <a:endParaRPr dirty="0"/>
          </a:p>
          <a:p>
            <a:pPr marL="800100" lvl="1" indent="-211138" algn="l" rtl="0">
              <a:lnSpc>
                <a:spcPct val="100000"/>
              </a:lnSpc>
              <a:spcBef>
                <a:spcPts val="0"/>
              </a:spcBef>
              <a:spcAft>
                <a:spcPts val="0"/>
              </a:spcAft>
              <a:buSzPts val="1530"/>
              <a:buFont typeface="Arial" panose="020B0604020202020204" pitchFamily="34" charset="0"/>
              <a:buChar char="•"/>
            </a:pPr>
            <a:r>
              <a:rPr lang="en-US" dirty="0"/>
              <a:t>Inferences</a:t>
            </a:r>
            <a:endParaRPr dirty="0"/>
          </a:p>
          <a:p>
            <a:pPr marL="800100" lvl="1" indent="-211138" algn="l" rtl="0">
              <a:lnSpc>
                <a:spcPct val="100000"/>
              </a:lnSpc>
              <a:spcBef>
                <a:spcPts val="0"/>
              </a:spcBef>
              <a:spcAft>
                <a:spcPts val="0"/>
              </a:spcAft>
              <a:buSzPts val="1530"/>
              <a:buFont typeface="Arial" panose="020B0604020202020204" pitchFamily="34" charset="0"/>
              <a:buChar char="•"/>
            </a:pPr>
            <a:r>
              <a:rPr lang="en-US" dirty="0"/>
              <a:t>Explanation</a:t>
            </a:r>
            <a:endParaRPr dirty="0"/>
          </a:p>
        </p:txBody>
      </p:sp>
      <p:pic>
        <p:nvPicPr>
          <p:cNvPr id="167" name="Google Shape;167;p31"/>
          <p:cNvPicPr preferRelativeResize="0"/>
          <p:nvPr/>
        </p:nvPicPr>
        <p:blipFill rotWithShape="1">
          <a:blip r:embed="rId3">
            <a:alphaModFix/>
          </a:blip>
          <a:srcRect/>
          <a:stretch/>
        </p:blipFill>
        <p:spPr>
          <a:xfrm>
            <a:off x="6443500" y="775182"/>
            <a:ext cx="2243300" cy="27508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Radio Waves</a:t>
            </a:r>
            <a:endParaRPr/>
          </a:p>
        </p:txBody>
      </p:sp>
      <p:pic>
        <p:nvPicPr>
          <p:cNvPr id="173" name="Google Shape;173;p32"/>
          <p:cNvPicPr preferRelativeResize="0"/>
          <p:nvPr/>
        </p:nvPicPr>
        <p:blipFill rotWithShape="1">
          <a:blip r:embed="rId3">
            <a:alphaModFix/>
          </a:blip>
          <a:srcRect/>
          <a:stretch/>
        </p:blipFill>
        <p:spPr>
          <a:xfrm>
            <a:off x="113550" y="1650384"/>
            <a:ext cx="4387502" cy="2783322"/>
          </a:xfrm>
          <a:prstGeom prst="rect">
            <a:avLst/>
          </a:prstGeom>
          <a:noFill/>
          <a:ln>
            <a:noFill/>
          </a:ln>
        </p:spPr>
      </p:pic>
      <p:sp>
        <p:nvSpPr>
          <p:cNvPr id="174" name="Google Shape;174;p3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SzPts val="2400"/>
              <a:buNone/>
            </a:pPr>
            <a:endParaRPr sz="1100">
              <a:solidFill>
                <a:srgbClr val="000000"/>
              </a:solidFill>
              <a:latin typeface="Trebuchet MS"/>
              <a:ea typeface="Trebuchet MS"/>
              <a:cs typeface="Trebuchet MS"/>
              <a:sym typeface="Trebuchet MS"/>
            </a:endParaRPr>
          </a:p>
          <a:p>
            <a:pPr marL="25400" marR="25400" lvl="0" indent="0" algn="l" rtl="0">
              <a:lnSpc>
                <a:spcPct val="115000"/>
              </a:lnSpc>
              <a:spcBef>
                <a:spcPts val="0"/>
              </a:spcBef>
              <a:spcAft>
                <a:spcPts val="0"/>
              </a:spcAft>
              <a:buSzPts val="2400"/>
              <a:buNone/>
            </a:pPr>
            <a:r>
              <a:rPr lang="en-US" sz="2600">
                <a:solidFill>
                  <a:srgbClr val="000000"/>
                </a:solidFill>
              </a:rPr>
              <a:t>Frequency Range (Hz)</a:t>
            </a:r>
            <a:endParaRPr sz="2600">
              <a:solidFill>
                <a:srgbClr val="000000"/>
              </a:solidFill>
            </a:endParaRPr>
          </a:p>
          <a:p>
            <a:pPr marL="25400" marR="25400" lvl="0" indent="0" algn="l" rtl="0">
              <a:lnSpc>
                <a:spcPct val="115000"/>
              </a:lnSpc>
              <a:spcBef>
                <a:spcPts val="0"/>
              </a:spcBef>
              <a:spcAft>
                <a:spcPts val="0"/>
              </a:spcAft>
              <a:buSzPts val="2400"/>
              <a:buNone/>
            </a:pPr>
            <a:r>
              <a:rPr lang="en-US" sz="2600">
                <a:solidFill>
                  <a:srgbClr val="000000"/>
                </a:solidFill>
              </a:rPr>
              <a:t>&lt; 3*10</a:t>
            </a:r>
            <a:r>
              <a:rPr lang="en-US" sz="2600" baseline="30000">
                <a:solidFill>
                  <a:srgbClr val="000000"/>
                </a:solidFill>
              </a:rPr>
              <a:t>11</a:t>
            </a:r>
            <a:endParaRPr sz="2600" baseline="30000">
              <a:solidFill>
                <a:srgbClr val="000000"/>
              </a:solidFill>
            </a:endParaRPr>
          </a:p>
          <a:p>
            <a:pPr marL="25400" marR="25400" lvl="0" indent="0" algn="l" rtl="0">
              <a:lnSpc>
                <a:spcPct val="115000"/>
              </a:lnSpc>
              <a:spcBef>
                <a:spcPts val="0"/>
              </a:spcBef>
              <a:spcAft>
                <a:spcPts val="0"/>
              </a:spcAft>
              <a:buSzPts val="2400"/>
              <a:buNone/>
            </a:pPr>
            <a:endParaRPr sz="2600" baseline="30000">
              <a:solidFill>
                <a:srgbClr val="000000"/>
              </a:solidFill>
            </a:endParaRPr>
          </a:p>
          <a:p>
            <a:pPr marL="25400" marR="25400" lvl="0" indent="0" algn="l" rtl="0">
              <a:lnSpc>
                <a:spcPct val="115000"/>
              </a:lnSpc>
              <a:spcBef>
                <a:spcPts val="0"/>
              </a:spcBef>
              <a:spcAft>
                <a:spcPts val="0"/>
              </a:spcAft>
              <a:buSzPts val="2400"/>
              <a:buNone/>
            </a:pPr>
            <a:r>
              <a:rPr lang="en-US" sz="2600">
                <a:solidFill>
                  <a:srgbClr val="000000"/>
                </a:solidFill>
              </a:rPr>
              <a:t>Wavelength Range</a:t>
            </a:r>
            <a:endParaRPr sz="2600">
              <a:solidFill>
                <a:srgbClr val="000000"/>
              </a:solidFill>
            </a:endParaRPr>
          </a:p>
          <a:p>
            <a:pPr marL="25400" marR="25400" lvl="0" indent="0" algn="l" rtl="0">
              <a:lnSpc>
                <a:spcPct val="115000"/>
              </a:lnSpc>
              <a:spcBef>
                <a:spcPts val="0"/>
              </a:spcBef>
              <a:spcAft>
                <a:spcPts val="0"/>
              </a:spcAft>
              <a:buSzPts val="2400"/>
              <a:buNone/>
            </a:pPr>
            <a:r>
              <a:rPr lang="en-US" sz="2600">
                <a:solidFill>
                  <a:srgbClr val="000000"/>
                </a:solidFill>
              </a:rPr>
              <a:t>&gt; 1 mm</a:t>
            </a:r>
            <a:endParaRPr sz="2600">
              <a:solidFill>
                <a:srgbClr val="000000"/>
              </a:solidFill>
            </a:endParaRPr>
          </a:p>
          <a:p>
            <a:pPr marL="0" lvl="0" indent="0" algn="l" rtl="0">
              <a:lnSpc>
                <a:spcPct val="100000"/>
              </a:lnSpc>
              <a:spcBef>
                <a:spcPts val="480"/>
              </a:spcBef>
              <a:spcAft>
                <a:spcPts val="0"/>
              </a:spcAft>
              <a:buSzPts val="2400"/>
              <a:buNone/>
            </a:pPr>
            <a:endParaRPr sz="1200">
              <a:solidFill>
                <a:srgbClr val="373D3F"/>
              </a:solidFill>
              <a:highlight>
                <a:srgbClr val="FFFFFF"/>
              </a:highlight>
              <a:latin typeface="Arial"/>
              <a:ea typeface="Arial"/>
              <a:cs typeface="Arial"/>
              <a:sym typeface="Arial"/>
            </a:endParaRPr>
          </a:p>
          <a:p>
            <a:pPr marL="0" lvl="0" indent="0" algn="l" rtl="0">
              <a:lnSpc>
                <a:spcPct val="100000"/>
              </a:lnSpc>
              <a:spcBef>
                <a:spcPts val="480"/>
              </a:spcBef>
              <a:spcAft>
                <a:spcPts val="0"/>
              </a:spcAft>
              <a:buSzPts val="2400"/>
              <a:buNone/>
            </a:pPr>
            <a:endParaRPr sz="1200">
              <a:solidFill>
                <a:srgbClr val="373D3F"/>
              </a:solidFill>
              <a:highlight>
                <a:srgbClr val="FFFFFF"/>
              </a:highlight>
              <a:latin typeface="Arial"/>
              <a:ea typeface="Arial"/>
              <a:cs typeface="Arial"/>
              <a:sym typeface="Arial"/>
            </a:endParaRPr>
          </a:p>
          <a:p>
            <a:pPr marL="0" lvl="0" indent="0" algn="l" rtl="0">
              <a:lnSpc>
                <a:spcPct val="100000"/>
              </a:lnSpc>
              <a:spcBef>
                <a:spcPts val="480"/>
              </a:spcBef>
              <a:spcAft>
                <a:spcPts val="0"/>
              </a:spcAft>
              <a:buSzPts val="2400"/>
              <a:buNone/>
            </a:pPr>
            <a:endParaRPr sz="1200">
              <a:solidFill>
                <a:srgbClr val="373D3F"/>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X-Rays</a:t>
            </a:r>
            <a:endParaRPr/>
          </a:p>
        </p:txBody>
      </p:sp>
      <p:sp>
        <p:nvSpPr>
          <p:cNvPr id="180" name="Google Shape;180;p33"/>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Clr>
                <a:schemeClr val="dk1"/>
              </a:buClr>
              <a:buSzPts val="1100"/>
              <a:buFont typeface="Arial"/>
              <a:buNone/>
            </a:pPr>
            <a:r>
              <a:rPr lang="en-US" sz="2600"/>
              <a:t>Frequency Range (Hz)</a:t>
            </a:r>
            <a:endParaRPr sz="2600"/>
          </a:p>
          <a:p>
            <a:pPr marL="25400" marR="25400" lvl="0" indent="0" algn="l" rtl="0">
              <a:lnSpc>
                <a:spcPct val="115000"/>
              </a:lnSpc>
              <a:spcBef>
                <a:spcPts val="0"/>
              </a:spcBef>
              <a:spcAft>
                <a:spcPts val="0"/>
              </a:spcAft>
              <a:buSzPts val="2400"/>
              <a:buNone/>
            </a:pPr>
            <a:r>
              <a:rPr lang="en-US" sz="2600">
                <a:solidFill>
                  <a:srgbClr val="000000"/>
                </a:solidFill>
              </a:rPr>
              <a:t>10</a:t>
            </a:r>
            <a:r>
              <a:rPr lang="en-US" sz="2600" baseline="30000">
                <a:solidFill>
                  <a:srgbClr val="000000"/>
                </a:solidFill>
              </a:rPr>
              <a:t>17 </a:t>
            </a:r>
            <a:r>
              <a:rPr lang="en-US" sz="2600">
                <a:solidFill>
                  <a:srgbClr val="000000"/>
                </a:solidFill>
              </a:rPr>
              <a:t>- 10</a:t>
            </a:r>
            <a:r>
              <a:rPr lang="en-US" sz="2600" baseline="30000">
                <a:solidFill>
                  <a:srgbClr val="000000"/>
                </a:solidFill>
              </a:rPr>
              <a:t>20</a:t>
            </a:r>
            <a:endParaRPr sz="2600" baseline="30000">
              <a:solidFill>
                <a:srgbClr val="000000"/>
              </a:solidFill>
            </a:endParaRPr>
          </a:p>
          <a:p>
            <a:pPr marL="0" marR="25400" lvl="0" indent="0" algn="l" rtl="0">
              <a:lnSpc>
                <a:spcPct val="115000"/>
              </a:lnSpc>
              <a:spcBef>
                <a:spcPts val="0"/>
              </a:spcBef>
              <a:spcAft>
                <a:spcPts val="0"/>
              </a:spcAft>
              <a:buClr>
                <a:schemeClr val="dk1"/>
              </a:buClr>
              <a:buSzPts val="1100"/>
              <a:buFont typeface="Arial"/>
              <a:buNone/>
            </a:pPr>
            <a:endParaRPr sz="2600" baseline="30000"/>
          </a:p>
          <a:p>
            <a:pPr marL="25400" marR="25400" lvl="0" indent="0" algn="l" rtl="0">
              <a:lnSpc>
                <a:spcPct val="115000"/>
              </a:lnSpc>
              <a:spcBef>
                <a:spcPts val="0"/>
              </a:spcBef>
              <a:spcAft>
                <a:spcPts val="0"/>
              </a:spcAft>
              <a:buClr>
                <a:schemeClr val="dk1"/>
              </a:buClr>
              <a:buSzPts val="1100"/>
              <a:buFont typeface="Arial"/>
              <a:buNone/>
            </a:pPr>
            <a:r>
              <a:rPr lang="en-US" sz="2600"/>
              <a:t>Wavelength Range</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1 nm - 1 pm</a:t>
            </a:r>
            <a:endParaRPr sz="2600"/>
          </a:p>
          <a:p>
            <a:pPr marL="0" lvl="0" indent="0" algn="l" rtl="0">
              <a:lnSpc>
                <a:spcPct val="115000"/>
              </a:lnSpc>
              <a:spcBef>
                <a:spcPts val="0"/>
              </a:spcBef>
              <a:spcAft>
                <a:spcPts val="0"/>
              </a:spcAft>
              <a:buSzPts val="2400"/>
              <a:buNone/>
            </a:pPr>
            <a:endParaRPr sz="1100" b="1">
              <a:solidFill>
                <a:srgbClr val="000000"/>
              </a:solidFill>
              <a:highlight>
                <a:srgbClr val="FFFFFF"/>
              </a:highlight>
              <a:latin typeface="Arial"/>
              <a:ea typeface="Arial"/>
              <a:cs typeface="Arial"/>
              <a:sym typeface="Arial"/>
            </a:endParaRPr>
          </a:p>
          <a:p>
            <a:pPr marL="0" lvl="0" indent="0" algn="l" rtl="0">
              <a:lnSpc>
                <a:spcPct val="100000"/>
              </a:lnSpc>
              <a:spcBef>
                <a:spcPts val="480"/>
              </a:spcBef>
              <a:spcAft>
                <a:spcPts val="0"/>
              </a:spcAft>
              <a:buSzPts val="2400"/>
              <a:buNone/>
            </a:pPr>
            <a:endParaRPr/>
          </a:p>
        </p:txBody>
      </p:sp>
      <p:pic>
        <p:nvPicPr>
          <p:cNvPr id="181" name="Google Shape;181;p33"/>
          <p:cNvPicPr preferRelativeResize="0"/>
          <p:nvPr/>
        </p:nvPicPr>
        <p:blipFill rotWithShape="1">
          <a:blip r:embed="rId3">
            <a:alphaModFix/>
          </a:blip>
          <a:srcRect/>
          <a:stretch/>
        </p:blipFill>
        <p:spPr>
          <a:xfrm>
            <a:off x="1118475" y="1202879"/>
            <a:ext cx="3010209" cy="36783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Microwaves</a:t>
            </a:r>
            <a:endParaRPr dirty="0"/>
          </a:p>
        </p:txBody>
      </p:sp>
      <p:sp>
        <p:nvSpPr>
          <p:cNvPr id="187" name="Google Shape;187;p34"/>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Clr>
                <a:schemeClr val="dk1"/>
              </a:buClr>
              <a:buSzPts val="1100"/>
              <a:buFont typeface="Arial"/>
              <a:buNone/>
            </a:pPr>
            <a:r>
              <a:rPr lang="en-US" sz="2600"/>
              <a:t>Frequency Range (Hz)</a:t>
            </a:r>
            <a:endParaRPr sz="2600"/>
          </a:p>
          <a:p>
            <a:pPr marL="25400" marR="25400" lvl="0" indent="0" algn="l" rtl="0">
              <a:lnSpc>
                <a:spcPct val="115000"/>
              </a:lnSpc>
              <a:spcBef>
                <a:spcPts val="0"/>
              </a:spcBef>
              <a:spcAft>
                <a:spcPts val="0"/>
              </a:spcAft>
              <a:buSzPts val="2400"/>
              <a:buNone/>
            </a:pPr>
            <a:r>
              <a:rPr lang="en-US" sz="2600">
                <a:solidFill>
                  <a:srgbClr val="000000"/>
                </a:solidFill>
              </a:rPr>
              <a:t>3*10</a:t>
            </a:r>
            <a:r>
              <a:rPr lang="en-US" sz="2600" baseline="30000">
                <a:solidFill>
                  <a:srgbClr val="000000"/>
                </a:solidFill>
              </a:rPr>
              <a:t>11 </a:t>
            </a:r>
            <a:r>
              <a:rPr lang="en-US" sz="2600">
                <a:solidFill>
                  <a:srgbClr val="000000"/>
                </a:solidFill>
              </a:rPr>
              <a:t>- 10</a:t>
            </a:r>
            <a:r>
              <a:rPr lang="en-US" sz="2600" baseline="30000">
                <a:solidFill>
                  <a:srgbClr val="000000"/>
                </a:solidFill>
              </a:rPr>
              <a:t>13</a:t>
            </a:r>
            <a:endParaRPr sz="2600"/>
          </a:p>
          <a:p>
            <a:pPr marL="0" marR="25400" lvl="0" indent="0" algn="l" rtl="0">
              <a:lnSpc>
                <a:spcPct val="115000"/>
              </a:lnSpc>
              <a:spcBef>
                <a:spcPts val="0"/>
              </a:spcBef>
              <a:spcAft>
                <a:spcPts val="0"/>
              </a:spcAft>
              <a:buClr>
                <a:schemeClr val="dk1"/>
              </a:buClr>
              <a:buSzPts val="1100"/>
              <a:buFont typeface="Arial"/>
              <a:buNone/>
            </a:pPr>
            <a:endParaRPr sz="2600" baseline="30000"/>
          </a:p>
          <a:p>
            <a:pPr marL="25400" marR="25400" lvl="0" indent="0" algn="l" rtl="0">
              <a:lnSpc>
                <a:spcPct val="115000"/>
              </a:lnSpc>
              <a:spcBef>
                <a:spcPts val="0"/>
              </a:spcBef>
              <a:spcAft>
                <a:spcPts val="0"/>
              </a:spcAft>
              <a:buClr>
                <a:schemeClr val="dk1"/>
              </a:buClr>
              <a:buSzPts val="1100"/>
              <a:buFont typeface="Arial"/>
              <a:buNone/>
            </a:pPr>
            <a:r>
              <a:rPr lang="en-US" sz="2600"/>
              <a:t>Wavelength Range</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1 mm - 25 μm</a:t>
            </a:r>
            <a:endParaRPr sz="2600"/>
          </a:p>
        </p:txBody>
      </p:sp>
      <p:pic>
        <p:nvPicPr>
          <p:cNvPr id="188" name="Google Shape;188;p34"/>
          <p:cNvPicPr preferRelativeResize="0"/>
          <p:nvPr/>
        </p:nvPicPr>
        <p:blipFill rotWithShape="1">
          <a:blip r:embed="rId3">
            <a:alphaModFix/>
          </a:blip>
          <a:srcRect/>
          <a:stretch/>
        </p:blipFill>
        <p:spPr>
          <a:xfrm>
            <a:off x="152400" y="1312754"/>
            <a:ext cx="4343398" cy="3257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Solar Rays</a:t>
            </a:r>
            <a:endParaRPr/>
          </a:p>
        </p:txBody>
      </p:sp>
      <p:sp>
        <p:nvSpPr>
          <p:cNvPr id="194" name="Google Shape;194;p3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Clr>
                <a:schemeClr val="dk1"/>
              </a:buClr>
              <a:buSzPts val="1100"/>
              <a:buFont typeface="Arial"/>
              <a:buNone/>
            </a:pPr>
            <a:r>
              <a:rPr lang="en-US" sz="2600"/>
              <a:t>Frequency Range (Hz)</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10</a:t>
            </a:r>
            <a:r>
              <a:rPr lang="en-US" sz="2600" baseline="30000"/>
              <a:t>13 </a:t>
            </a:r>
            <a:r>
              <a:rPr lang="en-US" sz="2600"/>
              <a:t>- 10</a:t>
            </a:r>
            <a:r>
              <a:rPr lang="en-US" sz="2600" baseline="30000"/>
              <a:t>14</a:t>
            </a:r>
            <a:endParaRPr sz="2600"/>
          </a:p>
          <a:p>
            <a:pPr marL="0" marR="25400" lvl="0" indent="0" algn="l" rtl="0">
              <a:lnSpc>
                <a:spcPct val="115000"/>
              </a:lnSpc>
              <a:spcBef>
                <a:spcPts val="0"/>
              </a:spcBef>
              <a:spcAft>
                <a:spcPts val="0"/>
              </a:spcAft>
              <a:buClr>
                <a:schemeClr val="dk1"/>
              </a:buClr>
              <a:buSzPts val="1100"/>
              <a:buFont typeface="Arial"/>
              <a:buNone/>
            </a:pPr>
            <a:endParaRPr sz="2600" baseline="30000"/>
          </a:p>
          <a:p>
            <a:pPr marL="25400" marR="25400" lvl="0" indent="0" algn="l" rtl="0">
              <a:lnSpc>
                <a:spcPct val="115000"/>
              </a:lnSpc>
              <a:spcBef>
                <a:spcPts val="0"/>
              </a:spcBef>
              <a:spcAft>
                <a:spcPts val="0"/>
              </a:spcAft>
              <a:buClr>
                <a:schemeClr val="dk1"/>
              </a:buClr>
              <a:buSzPts val="1100"/>
              <a:buFont typeface="Arial"/>
              <a:buNone/>
            </a:pPr>
            <a:r>
              <a:rPr lang="en-US" sz="2600"/>
              <a:t>Wavelength Range</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25 μm - 2.5 μm</a:t>
            </a:r>
            <a:endParaRPr sz="2600"/>
          </a:p>
        </p:txBody>
      </p:sp>
      <p:pic>
        <p:nvPicPr>
          <p:cNvPr id="195" name="Google Shape;195;p35"/>
          <p:cNvPicPr preferRelativeResize="0"/>
          <p:nvPr/>
        </p:nvPicPr>
        <p:blipFill rotWithShape="1">
          <a:blip r:embed="rId3">
            <a:alphaModFix/>
          </a:blip>
          <a:srcRect/>
          <a:stretch/>
        </p:blipFill>
        <p:spPr>
          <a:xfrm>
            <a:off x="152400" y="1312754"/>
            <a:ext cx="4343400" cy="24431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UV Light</a:t>
            </a:r>
            <a:endParaRPr/>
          </a:p>
        </p:txBody>
      </p:sp>
      <p:sp>
        <p:nvSpPr>
          <p:cNvPr id="201" name="Google Shape;201;p36"/>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p>
            <a:pPr marL="25400" marR="25400" lvl="0" indent="0" algn="l" rtl="0">
              <a:lnSpc>
                <a:spcPct val="115000"/>
              </a:lnSpc>
              <a:spcBef>
                <a:spcPts val="0"/>
              </a:spcBef>
              <a:spcAft>
                <a:spcPts val="0"/>
              </a:spcAft>
              <a:buClr>
                <a:schemeClr val="dk1"/>
              </a:buClr>
              <a:buSzPts val="1100"/>
              <a:buFont typeface="Arial"/>
              <a:buNone/>
            </a:pPr>
            <a:r>
              <a:rPr lang="en-US" sz="2600"/>
              <a:t>Frequency Range (Hz)</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10</a:t>
            </a:r>
            <a:r>
              <a:rPr lang="en-US" sz="2600" baseline="30000"/>
              <a:t>15 </a:t>
            </a:r>
            <a:r>
              <a:rPr lang="en-US" sz="2600"/>
              <a:t>- 10</a:t>
            </a:r>
            <a:r>
              <a:rPr lang="en-US" sz="2600" baseline="30000"/>
              <a:t>17</a:t>
            </a:r>
            <a:endParaRPr sz="2600"/>
          </a:p>
          <a:p>
            <a:pPr marL="0" marR="25400" lvl="0" indent="0" algn="l" rtl="0">
              <a:lnSpc>
                <a:spcPct val="115000"/>
              </a:lnSpc>
              <a:spcBef>
                <a:spcPts val="0"/>
              </a:spcBef>
              <a:spcAft>
                <a:spcPts val="0"/>
              </a:spcAft>
              <a:buClr>
                <a:schemeClr val="dk1"/>
              </a:buClr>
              <a:buSzPts val="1100"/>
              <a:buFont typeface="Arial"/>
              <a:buNone/>
            </a:pPr>
            <a:endParaRPr sz="2600" baseline="30000"/>
          </a:p>
          <a:p>
            <a:pPr marL="25400" marR="25400" lvl="0" indent="0" algn="l" rtl="0">
              <a:lnSpc>
                <a:spcPct val="115000"/>
              </a:lnSpc>
              <a:spcBef>
                <a:spcPts val="0"/>
              </a:spcBef>
              <a:spcAft>
                <a:spcPts val="0"/>
              </a:spcAft>
              <a:buClr>
                <a:schemeClr val="dk1"/>
              </a:buClr>
              <a:buSzPts val="1100"/>
              <a:buFont typeface="Arial"/>
              <a:buNone/>
            </a:pPr>
            <a:r>
              <a:rPr lang="en-US" sz="2600"/>
              <a:t>Wavelength Range</a:t>
            </a:r>
            <a:endParaRPr sz="2600"/>
          </a:p>
          <a:p>
            <a:pPr marL="25400" marR="25400" lvl="0" indent="0" algn="l" rtl="0">
              <a:lnSpc>
                <a:spcPct val="115000"/>
              </a:lnSpc>
              <a:spcBef>
                <a:spcPts val="0"/>
              </a:spcBef>
              <a:spcAft>
                <a:spcPts val="0"/>
              </a:spcAft>
              <a:buClr>
                <a:schemeClr val="dk1"/>
              </a:buClr>
              <a:buSzPts val="1100"/>
              <a:buFont typeface="Arial"/>
              <a:buNone/>
            </a:pPr>
            <a:r>
              <a:rPr lang="en-US" sz="2600"/>
              <a:t>400 nm - 1 nm</a:t>
            </a:r>
            <a:endParaRPr sz="2600"/>
          </a:p>
        </p:txBody>
      </p:sp>
      <p:pic>
        <p:nvPicPr>
          <p:cNvPr id="202" name="Google Shape;202;p36"/>
          <p:cNvPicPr preferRelativeResize="0"/>
          <p:nvPr/>
        </p:nvPicPr>
        <p:blipFill rotWithShape="1">
          <a:blip r:embed="rId3">
            <a:alphaModFix/>
          </a:blip>
          <a:srcRect/>
          <a:stretch/>
        </p:blipFill>
        <p:spPr>
          <a:xfrm>
            <a:off x="152400" y="1594254"/>
            <a:ext cx="4343400" cy="289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7" descr="http://www.facebook.com/ScienceReason ... Science@NASA: EMS (Episode 1) - An Introduction To The Electromagnetic Spectrum&#10;&#10;---&#10;Please SUBSCRIBE to Science &amp; Reason:&#10;• http://www.youtube.com/Best0fScience&#10;• http://www.youtube.com/ScienceTV&#10;• http://www.youtube.com/FFreeThinker&#10;---&#10;&#10;Measuring the electromagnetic spectrum&#10;&#10;You actually know more about it than you may think! The electromagnetic (EM) spectrum is just a name that scientists give a bunch of types of radiation when they want to talk about them as a group. Radiation is energy that travels and spreads out as it goes-- visible light that comes from a lamp in your house and radio waves that come from a radio station are two types of electromagnetic radiation.&#10;&#10;Other examples of EM radiation are microwaves, infrared and ultraviolet light, X-rays and gamma-rays. Hotter, more energetic objects and events create higher energy radiation than cool objects. Only extremely hot objects or particles moving at very high velocities can create high-energy radiation like X-rays and gamma-rays.&#10;&#10;The different types of radiation in the EM spectrum, in order from lowest energy to highest: &#10;&#10;Radio: Yes, this is the same kind of energy that radio stations emit into the air for your boom box to capture and turn into your favorite Mozart, Madonna, or Justin Timberlake tunes. But radio waves are also emitted by other things ... such as stars and gases in space. You may not be able to dance to what these objects emit, but you can use it to learn what they are made of.&#10;&#10;Microwaves: They will cook your popcorn in just a few minutes! Microwaves in space are used by astronomers to learn about the structure of nearby galaxies, and our own Milky Way!&#10;&#10;Infrared: Our skin emits infrared light, which is why we can be seen in the dark by someone using night vision goggles. In space, IR light maps the dust between stars.&#10;&#10;Visible: Yes, this is the part that our eyes see. Visible radiation is emitted by everything from fireflies to light bulbs to stars ... also by fast-moving particles hitting other particles.&#10;&#10;Ultraviolet: We know that the Sun is a source of ultraviolet (or UV) radiation, because it is the UV rays that cause our skin to burn! Stars and other &quot;hot&quot; objects in space emit UV radiation.&#10;&#10;X-rays: Your doctor uses them to look at your bones and your dentist to look at your teeth. Hot gases in the Universe also emit X-rays .&#10;&#10;Gamma-rays: Radioactive materials (some natural and others made by man in things like nuclear power plants) can emit gamma-rays. Big particle accelerators that scientists use to help them understand what matter is made of can sometimes generate gamma-rays. But the biggest gamma-ray generator of all is the Universe! It makes gamma radiation in all kinds of ways.&#10;&#10;• http://imagine.gsfc.nasa.gov/docs/science/know_l1/emspectrum.html&#10;." title="The Electromagnetic Spectrum">
            <a:hlinkClick r:id="rId3"/>
          </p:cNvPr>
          <p:cNvPicPr preferRelativeResize="0"/>
          <p:nvPr/>
        </p:nvPicPr>
        <p:blipFill rotWithShape="1">
          <a:blip r:embed="rId4">
            <a:alphaModFix/>
          </a:blip>
          <a:src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8" descr="Learn more about the amazing way in which a pit viper uses all its senses to hunt for prey at night. Fascinating short video from BBC animal show 'Deadly Vipers'.&#10;&#10;&#10;This is a commercial channel from BBC Studios. Service &amp; Feedback https://www.bbcstudios.com/contact/contact-us/" title="Heat Sensing Pit Vipers - Deadly Vipers - BBC animals">
            <a:hlinkClick r:id="rId3"/>
          </p:cNvPr>
          <p:cNvPicPr preferRelativeResize="0"/>
          <p:nvPr/>
        </p:nvPicPr>
        <p:blipFill rotWithShape="1">
          <a:blip r:embed="rId4">
            <a:alphaModFix/>
          </a:blip>
          <a:src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18" name="Google Shape;218;p3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Clr>
                <a:schemeClr val="dk1"/>
              </a:buClr>
              <a:buSzPts val="1100"/>
              <a:buFont typeface="Arial"/>
              <a:buNone/>
            </a:pPr>
            <a:r>
              <a:rPr lang="en-US" dirty="0"/>
              <a:t>Source of electromagnetic waves is </a:t>
            </a:r>
            <a:r>
              <a:rPr lang="en-US" u="sng" dirty="0"/>
              <a:t>emission</a:t>
            </a:r>
            <a:r>
              <a:rPr lang="en-US" dirty="0"/>
              <a:t> by energized electrons in </a:t>
            </a:r>
            <a:r>
              <a:rPr lang="en-US" u="sng" dirty="0"/>
              <a:t>atoms</a:t>
            </a:r>
            <a:r>
              <a:rPr lang="en-US" dirty="0"/>
              <a:t> that make up ALL matter.  This is how atoms discard excess energy. Different electron energies produce electromagnetic (EM) waves with different frequencies. </a:t>
            </a:r>
            <a:endParaRPr dirty="0"/>
          </a:p>
        </p:txBody>
      </p:sp>
      <p:pic>
        <p:nvPicPr>
          <p:cNvPr id="219" name="Google Shape;219;p39"/>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Electric Avenue</a:t>
            </a:r>
            <a:endParaRPr/>
          </a:p>
        </p:txBody>
      </p:sp>
      <p:sp>
        <p:nvSpPr>
          <p:cNvPr id="111" name="Google Shape;111;p2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What Is a Wave? </a:t>
            </a:r>
            <a:r>
              <a:rPr lang="en-US" dirty="0"/>
              <a:t>Lesson 4</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25" name="Google Shape;225;p4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600"/>
              <a:buNone/>
            </a:pPr>
            <a:r>
              <a:rPr lang="en-US" dirty="0"/>
              <a:t>Electromagnetic (EM) waves are a vibration that travels through electric and magnetic energy fields, which are present everywhere in the universe. These energy fields are the medium for EM waves.</a:t>
            </a:r>
            <a:endParaRPr dirty="0"/>
          </a:p>
        </p:txBody>
      </p:sp>
      <p:pic>
        <p:nvPicPr>
          <p:cNvPr id="5" name="Google Shape;219;p39">
            <a:extLst>
              <a:ext uri="{FF2B5EF4-FFF2-40B4-BE49-F238E27FC236}">
                <a16:creationId xmlns:a16="http://schemas.microsoft.com/office/drawing/2014/main" id="{3506B28C-8853-477B-8DCC-F112A68E7ECD}"/>
              </a:ext>
            </a:extLst>
          </p:cNvPr>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32" name="Google Shape;232;p41"/>
          <p:cNvSpPr txBox="1">
            <a:spLocks noGrp="1"/>
          </p:cNvSpPr>
          <p:nvPr>
            <p:ph type="body" idx="1"/>
          </p:nvPr>
        </p:nvSpPr>
        <p:spPr>
          <a:xfrm>
            <a:off x="457200" y="1305059"/>
            <a:ext cx="5020500" cy="2411808"/>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600"/>
              <a:buNone/>
            </a:pPr>
            <a:r>
              <a:rPr lang="en-US" dirty="0"/>
              <a:t>EM waves travel at </a:t>
            </a:r>
            <a:r>
              <a:rPr lang="en-US" i="1" dirty="0"/>
              <a:t>c</a:t>
            </a:r>
            <a:r>
              <a:rPr lang="en-US" dirty="0"/>
              <a:t> through the vacuum of space or close to </a:t>
            </a:r>
            <a:r>
              <a:rPr lang="en-US" i="1" dirty="0"/>
              <a:t>c</a:t>
            </a:r>
            <a:r>
              <a:rPr lang="en-US" dirty="0"/>
              <a:t> through matter. </a:t>
            </a:r>
          </a:p>
          <a:p>
            <a:pPr marL="0" lvl="0" indent="0" algn="l" rtl="0">
              <a:lnSpc>
                <a:spcPct val="100000"/>
              </a:lnSpc>
              <a:spcBef>
                <a:spcPts val="1200"/>
              </a:spcBef>
              <a:spcAft>
                <a:spcPts val="0"/>
              </a:spcAft>
              <a:buSzPts val="2600"/>
              <a:buNone/>
            </a:pPr>
            <a:r>
              <a:rPr lang="en-US" i="1" dirty="0"/>
              <a:t>c</a:t>
            </a:r>
            <a:r>
              <a:rPr lang="en-US" dirty="0"/>
              <a:t> = speed of light = 3 x 10</a:t>
            </a:r>
            <a:r>
              <a:rPr lang="en-US" baseline="30000" dirty="0"/>
              <a:t>8</a:t>
            </a:r>
            <a:r>
              <a:rPr lang="en-US" dirty="0"/>
              <a:t> m/s</a:t>
            </a:r>
            <a:endParaRPr dirty="0"/>
          </a:p>
        </p:txBody>
      </p:sp>
      <p:pic>
        <p:nvPicPr>
          <p:cNvPr id="5" name="Google Shape;219;p39">
            <a:extLst>
              <a:ext uri="{FF2B5EF4-FFF2-40B4-BE49-F238E27FC236}">
                <a16:creationId xmlns:a16="http://schemas.microsoft.com/office/drawing/2014/main" id="{1A908076-98E4-4597-A087-6D42A0C7B985}"/>
              </a:ext>
            </a:extLst>
          </p:cNvPr>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39" name="Google Shape;239;p42"/>
          <p:cNvSpPr txBox="1">
            <a:spLocks noGrp="1"/>
          </p:cNvSpPr>
          <p:nvPr>
            <p:ph type="body" idx="1"/>
          </p:nvPr>
        </p:nvSpPr>
        <p:spPr>
          <a:xfrm>
            <a:off x="457200" y="1305059"/>
            <a:ext cx="5020500" cy="3000241"/>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600"/>
              <a:buNone/>
            </a:pPr>
            <a:r>
              <a:rPr lang="en-US" dirty="0"/>
              <a:t>EM waves with the lowest energy have the longest wavelength and smallest frequency. As the energy of EM waves increases, their wavelength gets shorter and their frequency increases.</a:t>
            </a:r>
            <a:endParaRPr dirty="0"/>
          </a:p>
        </p:txBody>
      </p:sp>
      <p:pic>
        <p:nvPicPr>
          <p:cNvPr id="5" name="Google Shape;219;p39">
            <a:extLst>
              <a:ext uri="{FF2B5EF4-FFF2-40B4-BE49-F238E27FC236}">
                <a16:creationId xmlns:a16="http://schemas.microsoft.com/office/drawing/2014/main" id="{40F26FDD-0E8A-423E-8C4C-A6E0CF6A7679}"/>
              </a:ext>
            </a:extLst>
          </p:cNvPr>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46" name="Google Shape;246;p43"/>
          <p:cNvSpPr txBox="1">
            <a:spLocks noGrp="1"/>
          </p:cNvSpPr>
          <p:nvPr>
            <p:ph type="body" idx="1"/>
          </p:nvPr>
        </p:nvSpPr>
        <p:spPr>
          <a:xfrm>
            <a:off x="457200" y="1305059"/>
            <a:ext cx="5020500" cy="3131474"/>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600"/>
              <a:buNone/>
            </a:pPr>
            <a:r>
              <a:rPr lang="en-US" dirty="0"/>
              <a:t>Radio waves, microwaves, infrared radiation, visible light, ultraviolet light, x-rays, and gamma rays are all part of the electromagnetic spectrum. We detect heat through our skin and visible light through our eyes.</a:t>
            </a:r>
            <a:endParaRPr dirty="0"/>
          </a:p>
        </p:txBody>
      </p:sp>
      <p:pic>
        <p:nvPicPr>
          <p:cNvPr id="5" name="Google Shape;219;p39">
            <a:extLst>
              <a:ext uri="{FF2B5EF4-FFF2-40B4-BE49-F238E27FC236}">
                <a16:creationId xmlns:a16="http://schemas.microsoft.com/office/drawing/2014/main" id="{EB66A970-6595-4D7A-B043-4B3120A0D024}"/>
              </a:ext>
            </a:extLst>
          </p:cNvPr>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53" name="Google Shape;253;p44"/>
          <p:cNvSpPr txBox="1">
            <a:spLocks noGrp="1"/>
          </p:cNvSpPr>
          <p:nvPr>
            <p:ph type="body" idx="1"/>
          </p:nvPr>
        </p:nvSpPr>
        <p:spPr>
          <a:xfrm>
            <a:off x="457200" y="1165839"/>
            <a:ext cx="5020500" cy="2607874"/>
          </a:xfrm>
          <a:prstGeom prst="rect">
            <a:avLst/>
          </a:prstGeom>
          <a:noFill/>
          <a:ln>
            <a:noFill/>
          </a:ln>
        </p:spPr>
        <p:txBody>
          <a:bodyPr spcFirstLastPara="1" wrap="square" lIns="91400" tIns="91400" rIns="91400" bIns="91400" anchor="ctr" anchorCtr="0">
            <a:normAutofit fontScale="92500"/>
          </a:bodyPr>
          <a:lstStyle/>
          <a:p>
            <a:pPr marL="0" lvl="0" indent="0" algn="l" rtl="0">
              <a:lnSpc>
                <a:spcPct val="100000"/>
              </a:lnSpc>
              <a:spcBef>
                <a:spcPts val="1200"/>
              </a:spcBef>
              <a:spcAft>
                <a:spcPts val="0"/>
              </a:spcAft>
              <a:buSzPts val="2600"/>
              <a:buNone/>
            </a:pPr>
            <a:r>
              <a:rPr lang="en-US" dirty="0"/>
              <a:t>The color of visible light is directly related to its frequency, which is directly related to its energy. Red light has the lowest energy (even though we feel infrared as “heat”), and violet light has the highest energy.</a:t>
            </a:r>
            <a:endParaRPr dirty="0"/>
          </a:p>
        </p:txBody>
      </p:sp>
      <p:pic>
        <p:nvPicPr>
          <p:cNvPr id="5" name="Google Shape;219;p39">
            <a:extLst>
              <a:ext uri="{FF2B5EF4-FFF2-40B4-BE49-F238E27FC236}">
                <a16:creationId xmlns:a16="http://schemas.microsoft.com/office/drawing/2014/main" id="{E654509C-B351-4837-9FBE-704C5F7A7B20}"/>
              </a:ext>
            </a:extLst>
          </p:cNvPr>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60" name="Google Shape;260;p45"/>
          <p:cNvSpPr txBox="1">
            <a:spLocks noGrp="1"/>
          </p:cNvSpPr>
          <p:nvPr>
            <p:ph type="body" idx="1"/>
          </p:nvPr>
        </p:nvSpPr>
        <p:spPr>
          <a:xfrm>
            <a:off x="457200" y="1305059"/>
            <a:ext cx="5020500" cy="1878408"/>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600"/>
              <a:buNone/>
            </a:pPr>
            <a:r>
              <a:rPr lang="en-US" dirty="0"/>
              <a:t>At the bottom of your notes page, summarize the ideas into one or two sentences.</a:t>
            </a:r>
            <a:endParaRPr dirty="0"/>
          </a:p>
        </p:txBody>
      </p:sp>
      <p:pic>
        <p:nvPicPr>
          <p:cNvPr id="5" name="Google Shape;219;p39">
            <a:extLst>
              <a:ext uri="{FF2B5EF4-FFF2-40B4-BE49-F238E27FC236}">
                <a16:creationId xmlns:a16="http://schemas.microsoft.com/office/drawing/2014/main" id="{888FAE2F-F624-4B97-B862-58311A28E7FF}"/>
              </a:ext>
            </a:extLst>
          </p:cNvPr>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Cornell Notes</a:t>
            </a:r>
            <a:endParaRPr/>
          </a:p>
        </p:txBody>
      </p:sp>
      <p:sp>
        <p:nvSpPr>
          <p:cNvPr id="267" name="Google Shape;267;p46"/>
          <p:cNvSpPr txBox="1">
            <a:spLocks noGrp="1"/>
          </p:cNvSpPr>
          <p:nvPr>
            <p:ph type="body" idx="1"/>
          </p:nvPr>
        </p:nvSpPr>
        <p:spPr>
          <a:xfrm>
            <a:off x="457200" y="1305059"/>
            <a:ext cx="5020500" cy="2500708"/>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1200"/>
              </a:spcBef>
              <a:spcAft>
                <a:spcPts val="0"/>
              </a:spcAft>
              <a:buSzPts val="2600"/>
              <a:buNone/>
            </a:pPr>
            <a:r>
              <a:rPr lang="en-US" dirty="0"/>
              <a:t>Review your notes and summaries with a partner.</a:t>
            </a:r>
            <a:endParaRPr dirty="0"/>
          </a:p>
          <a:p>
            <a:pPr marL="457200" lvl="0" indent="-393700" algn="l" rtl="0">
              <a:lnSpc>
                <a:spcPct val="100000"/>
              </a:lnSpc>
              <a:spcBef>
                <a:spcPts val="1200"/>
              </a:spcBef>
              <a:spcAft>
                <a:spcPts val="0"/>
              </a:spcAft>
              <a:buSzPts val="2600"/>
              <a:buChar char="•"/>
            </a:pPr>
            <a:r>
              <a:rPr lang="en-US" dirty="0"/>
              <a:t>What are the key concepts?</a:t>
            </a:r>
            <a:endParaRPr dirty="0"/>
          </a:p>
          <a:p>
            <a:pPr marL="457200" lvl="0" indent="-393700" algn="l" rtl="0">
              <a:lnSpc>
                <a:spcPct val="100000"/>
              </a:lnSpc>
              <a:spcBef>
                <a:spcPts val="0"/>
              </a:spcBef>
              <a:spcAft>
                <a:spcPts val="0"/>
              </a:spcAft>
              <a:buSzPts val="2600"/>
              <a:buChar char="•"/>
            </a:pPr>
            <a:r>
              <a:rPr lang="en-US" dirty="0"/>
              <a:t>Update your summary based on the discussion. </a:t>
            </a:r>
            <a:endParaRPr dirty="0"/>
          </a:p>
        </p:txBody>
      </p:sp>
      <p:pic>
        <p:nvPicPr>
          <p:cNvPr id="5" name="Google Shape;219;p39">
            <a:extLst>
              <a:ext uri="{FF2B5EF4-FFF2-40B4-BE49-F238E27FC236}">
                <a16:creationId xmlns:a16="http://schemas.microsoft.com/office/drawing/2014/main" id="{BE88B112-B56D-4C00-AD4D-98AC36779082}"/>
              </a:ext>
            </a:extLst>
          </p:cNvPr>
          <p:cNvPicPr preferRelativeResize="0"/>
          <p:nvPr/>
        </p:nvPicPr>
        <p:blipFill rotWithShape="1">
          <a:blip r:embed="rId3">
            <a:alphaModFix/>
          </a:blip>
          <a:srcRect l="47274" t="7910" b="4965"/>
          <a:stretch/>
        </p:blipFill>
        <p:spPr>
          <a:xfrm>
            <a:off x="6766967" y="735947"/>
            <a:ext cx="2104476" cy="26078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Electromagnetic Spectrum Charts</a:t>
            </a:r>
            <a:endParaRPr/>
          </a:p>
        </p:txBody>
      </p:sp>
      <p:sp>
        <p:nvSpPr>
          <p:cNvPr id="274" name="Google Shape;274;p47"/>
          <p:cNvSpPr txBox="1">
            <a:spLocks noGrp="1"/>
          </p:cNvSpPr>
          <p:nvPr>
            <p:ph type="body" idx="1"/>
          </p:nvPr>
        </p:nvSpPr>
        <p:spPr>
          <a:xfrm>
            <a:off x="457200" y="1164647"/>
            <a:ext cx="82296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600"/>
              <a:buNone/>
            </a:pPr>
            <a:r>
              <a:rPr lang="en-US" dirty="0"/>
              <a:t>In your charts </a:t>
            </a:r>
            <a:r>
              <a:rPr lang="en-US"/>
              <a:t>include each </a:t>
            </a:r>
            <a:r>
              <a:rPr lang="en-US" dirty="0"/>
              <a:t>of the following:</a:t>
            </a:r>
            <a:endParaRPr dirty="0"/>
          </a:p>
          <a:p>
            <a:pPr marL="577850" lvl="0" indent="-514350" algn="l" rtl="0">
              <a:lnSpc>
                <a:spcPct val="100000"/>
              </a:lnSpc>
              <a:spcBef>
                <a:spcPts val="520"/>
              </a:spcBef>
              <a:spcAft>
                <a:spcPts val="0"/>
              </a:spcAft>
              <a:buSzPts val="2600"/>
              <a:buFont typeface="+mj-lt"/>
              <a:buAutoNum type="arabicPeriod"/>
            </a:pPr>
            <a:r>
              <a:rPr lang="en-US" dirty="0"/>
              <a:t>Definition of electromagnetic waves</a:t>
            </a:r>
            <a:endParaRPr dirty="0"/>
          </a:p>
          <a:p>
            <a:pPr marL="577850" lvl="0" indent="-514350" algn="l" rtl="0">
              <a:lnSpc>
                <a:spcPct val="100000"/>
              </a:lnSpc>
              <a:spcBef>
                <a:spcPts val="0"/>
              </a:spcBef>
              <a:spcAft>
                <a:spcPts val="0"/>
              </a:spcAft>
              <a:buSzPts val="2600"/>
              <a:buFont typeface="+mj-lt"/>
              <a:buAutoNum type="arabicPeriod"/>
            </a:pPr>
            <a:r>
              <a:rPr lang="en-US" dirty="0"/>
              <a:t>Number line with wavelengths and frequencies included</a:t>
            </a:r>
            <a:endParaRPr dirty="0"/>
          </a:p>
          <a:p>
            <a:pPr marL="577850" lvl="0" indent="-514350" algn="l" rtl="0">
              <a:lnSpc>
                <a:spcPct val="100000"/>
              </a:lnSpc>
              <a:spcBef>
                <a:spcPts val="0"/>
              </a:spcBef>
              <a:spcAft>
                <a:spcPts val="0"/>
              </a:spcAft>
              <a:buSzPts val="2600"/>
              <a:buFont typeface="+mj-lt"/>
              <a:buAutoNum type="arabicPeriod"/>
            </a:pPr>
            <a:r>
              <a:rPr lang="en-US" dirty="0"/>
              <a:t>Illustrations of the different uses for electromagnetic waves</a:t>
            </a:r>
            <a:endParaRPr dirty="0"/>
          </a:p>
          <a:p>
            <a:pPr marL="577850" lvl="0" indent="-514350" algn="l" rtl="0">
              <a:lnSpc>
                <a:spcPct val="100000"/>
              </a:lnSpc>
              <a:spcBef>
                <a:spcPts val="0"/>
              </a:spcBef>
              <a:spcAft>
                <a:spcPts val="0"/>
              </a:spcAft>
              <a:buSzPts val="2600"/>
              <a:buFont typeface="+mj-lt"/>
              <a:buAutoNum type="arabicPeriod"/>
            </a:pPr>
            <a:r>
              <a:rPr lang="en-US" dirty="0"/>
              <a:t>The names of the electromagnetic bands</a:t>
            </a:r>
            <a:endParaRPr dirty="0"/>
          </a:p>
          <a:p>
            <a:pPr marL="577850" lvl="0" indent="-514350" algn="l" rtl="0">
              <a:lnSpc>
                <a:spcPct val="100000"/>
              </a:lnSpc>
              <a:spcBef>
                <a:spcPts val="0"/>
              </a:spcBef>
              <a:spcAft>
                <a:spcPts val="0"/>
              </a:spcAft>
              <a:buSzPts val="2600"/>
              <a:buFont typeface="+mj-lt"/>
              <a:buAutoNum type="arabicPeriod"/>
            </a:pPr>
            <a:r>
              <a:rPr lang="en-US" dirty="0"/>
              <a:t>A light spectrum</a:t>
            </a:r>
            <a:br>
              <a:rPr lang="en-US"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17" name="Google Shape;117;p23"/>
          <p:cNvSpPr txBox="1">
            <a:spLocks noGrp="1"/>
          </p:cNvSpPr>
          <p:nvPr>
            <p:ph type="body" idx="1"/>
          </p:nvPr>
        </p:nvSpPr>
        <p:spPr>
          <a:xfrm>
            <a:off x="530352" y="2028497"/>
            <a:ext cx="7428315" cy="1379335"/>
          </a:xfrm>
          <a:prstGeom prst="rect">
            <a:avLst/>
          </a:prstGeom>
          <a:noFill/>
          <a:ln>
            <a:noFill/>
          </a:ln>
        </p:spPr>
        <p:txBody>
          <a:bodyPr spcFirstLastPara="1" wrap="square" lIns="45700" tIns="45700" rIns="45700" bIns="45700" anchor="t" anchorCtr="0">
            <a:normAutofit/>
          </a:bodyPr>
          <a:lstStyle/>
          <a:p>
            <a:pPr indent="-457200">
              <a:spcBef>
                <a:spcPts val="0"/>
              </a:spcBef>
              <a:spcAft>
                <a:spcPts val="600"/>
              </a:spcAft>
            </a:pPr>
            <a:r>
              <a:rPr lang="en-US" dirty="0"/>
              <a:t>What are waves?  </a:t>
            </a:r>
          </a:p>
          <a:p>
            <a:pPr indent="-457200">
              <a:spcBef>
                <a:spcPts val="0"/>
              </a:spcBef>
            </a:pPr>
            <a:r>
              <a:rPr lang="en-US" dirty="0"/>
              <a:t>How do waves behave differently from particles?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23" name="Google Shape;123;p24"/>
          <p:cNvSpPr txBox="1">
            <a:spLocks noGrp="1"/>
          </p:cNvSpPr>
          <p:nvPr>
            <p:ph type="body" idx="1"/>
          </p:nvPr>
        </p:nvSpPr>
        <p:spPr>
          <a:xfrm>
            <a:off x="530352" y="2028497"/>
            <a:ext cx="7772400" cy="1875777"/>
          </a:xfrm>
          <a:prstGeom prst="rect">
            <a:avLst/>
          </a:prstGeom>
          <a:noFill/>
          <a:ln>
            <a:noFill/>
          </a:ln>
        </p:spPr>
        <p:txBody>
          <a:bodyPr spcFirstLastPara="1" wrap="square" lIns="45700" tIns="45700" rIns="45700" bIns="45700" anchor="t" anchorCtr="0">
            <a:normAutofit/>
          </a:bodyPr>
          <a:lstStyle/>
          <a:p>
            <a:pPr indent="-457200">
              <a:spcBef>
                <a:spcPts val="0"/>
              </a:spcBef>
              <a:spcAft>
                <a:spcPts val="600"/>
              </a:spcAft>
              <a:buSzPct val="100000"/>
            </a:pPr>
            <a:r>
              <a:rPr lang="en-US" dirty="0"/>
              <a:t>Explain that light has wave properties and is part of a bigger phenomenon called electromagnetic radiation. </a:t>
            </a:r>
            <a:endParaRPr dirty="0"/>
          </a:p>
          <a:p>
            <a:pPr indent="-457200">
              <a:spcBef>
                <a:spcPts val="0"/>
              </a:spcBef>
              <a:buSzPct val="100000"/>
            </a:pPr>
            <a:r>
              <a:rPr lang="en-US" dirty="0"/>
              <a:t>Explain the main features of the EM spectrum.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sp>
        <p:nvSpPr>
          <p:cNvPr id="129" name="Google Shape;129;p25"/>
          <p:cNvSpPr txBox="1">
            <a:spLocks noGrp="1"/>
          </p:cNvSpPr>
          <p:nvPr>
            <p:ph type="body" idx="1"/>
          </p:nvPr>
        </p:nvSpPr>
        <p:spPr>
          <a:xfrm>
            <a:off x="457200" y="1238880"/>
            <a:ext cx="5020500" cy="1954608"/>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SzPts val="2600"/>
              <a:buNone/>
            </a:pPr>
            <a:r>
              <a:rPr lang="en-US" dirty="0"/>
              <a:t>With your group:</a:t>
            </a:r>
            <a:endParaRPr dirty="0"/>
          </a:p>
          <a:p>
            <a:pPr marL="457200" lvl="0" indent="-393700" algn="l" rtl="0">
              <a:lnSpc>
                <a:spcPct val="100000"/>
              </a:lnSpc>
              <a:spcBef>
                <a:spcPts val="520"/>
              </a:spcBef>
              <a:spcAft>
                <a:spcPts val="0"/>
              </a:spcAft>
              <a:buSzPts val="2600"/>
              <a:buChar char="•"/>
            </a:pPr>
            <a:r>
              <a:rPr lang="en-US" dirty="0"/>
              <a:t>Assemble the pictures. </a:t>
            </a:r>
            <a:endParaRPr dirty="0"/>
          </a:p>
          <a:p>
            <a:pPr marL="457200" lvl="0" indent="-393700" algn="l" rtl="0">
              <a:lnSpc>
                <a:spcPct val="100000"/>
              </a:lnSpc>
              <a:spcBef>
                <a:spcPts val="0"/>
              </a:spcBef>
              <a:spcAft>
                <a:spcPts val="0"/>
              </a:spcAft>
              <a:buSzPts val="2600"/>
              <a:buChar char="•"/>
            </a:pPr>
            <a:r>
              <a:rPr lang="en-US" dirty="0"/>
              <a:t>Summarize what each picture represents. </a:t>
            </a:r>
            <a:endParaRPr dirty="0"/>
          </a:p>
        </p:txBody>
      </p:sp>
      <p:pic>
        <p:nvPicPr>
          <p:cNvPr id="130" name="Google Shape;130;p25"/>
          <p:cNvPicPr preferRelativeResize="0"/>
          <p:nvPr/>
        </p:nvPicPr>
        <p:blipFill rotWithShape="1">
          <a:blip r:embed="rId3">
            <a:alphaModFix/>
          </a:blip>
          <a:srcRect/>
          <a:stretch/>
        </p:blipFill>
        <p:spPr>
          <a:xfrm>
            <a:off x="5325300" y="381480"/>
            <a:ext cx="3361500" cy="336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36" name="Google Shape;136;p26"/>
          <p:cNvPicPr preferRelativeResize="0"/>
          <p:nvPr/>
        </p:nvPicPr>
        <p:blipFill rotWithShape="1">
          <a:blip r:embed="rId3">
            <a:alphaModFix/>
          </a:blip>
          <a:srcRect/>
          <a:stretch/>
        </p:blipFill>
        <p:spPr>
          <a:xfrm>
            <a:off x="2198698" y="1087680"/>
            <a:ext cx="4746603" cy="36740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42" name="Google Shape;142;p27"/>
          <p:cNvPicPr preferRelativeResize="0"/>
          <p:nvPr/>
        </p:nvPicPr>
        <p:blipFill rotWithShape="1">
          <a:blip r:embed="rId3">
            <a:alphaModFix/>
          </a:blip>
          <a:srcRect/>
          <a:stretch/>
        </p:blipFill>
        <p:spPr>
          <a:xfrm>
            <a:off x="2198698" y="1164647"/>
            <a:ext cx="4746603" cy="36740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48" name="Google Shape;148;p28"/>
          <p:cNvPicPr preferRelativeResize="0"/>
          <p:nvPr/>
        </p:nvPicPr>
        <p:blipFill rotWithShape="1">
          <a:blip r:embed="rId3">
            <a:alphaModFix/>
          </a:blip>
          <a:srcRect/>
          <a:stretch/>
        </p:blipFill>
        <p:spPr>
          <a:xfrm>
            <a:off x="2198698" y="1164647"/>
            <a:ext cx="4746603" cy="36740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Puzzled</a:t>
            </a:r>
            <a:endParaRPr/>
          </a:p>
        </p:txBody>
      </p:sp>
      <p:pic>
        <p:nvPicPr>
          <p:cNvPr id="154" name="Google Shape;154;p29"/>
          <p:cNvPicPr preferRelativeResize="0"/>
          <p:nvPr/>
        </p:nvPicPr>
        <p:blipFill rotWithShape="1">
          <a:blip r:embed="rId3">
            <a:alphaModFix/>
          </a:blip>
          <a:srcRect/>
          <a:stretch/>
        </p:blipFill>
        <p:spPr>
          <a:xfrm>
            <a:off x="2198698" y="1164647"/>
            <a:ext cx="4746603" cy="3674053"/>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731</Words>
  <Application>Microsoft Office PowerPoint</Application>
  <PresentationFormat>On-screen Show (16:9)</PresentationFormat>
  <Paragraphs>88</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Noto Sans Symbols</vt:lpstr>
      <vt:lpstr>Trebuchet MS</vt:lpstr>
      <vt:lpstr>LEARN theme</vt:lpstr>
      <vt:lpstr>LEARN theme</vt:lpstr>
      <vt:lpstr>PowerPoint Presentation</vt:lpstr>
      <vt:lpstr>Electric Avenue</vt:lpstr>
      <vt:lpstr>Essential Questions</vt:lpstr>
      <vt:lpstr>Lesson Objectives</vt:lpstr>
      <vt:lpstr>Puzzled</vt:lpstr>
      <vt:lpstr>Puzzled</vt:lpstr>
      <vt:lpstr>Puzzled</vt:lpstr>
      <vt:lpstr>Puzzled</vt:lpstr>
      <vt:lpstr>Puzzled</vt:lpstr>
      <vt:lpstr>Puzzled</vt:lpstr>
      <vt:lpstr>Painting a Picture</vt:lpstr>
      <vt:lpstr>Radio Waves</vt:lpstr>
      <vt:lpstr>X-Rays</vt:lpstr>
      <vt:lpstr>Microwaves</vt:lpstr>
      <vt:lpstr>Solar Rays</vt:lpstr>
      <vt:lpstr>UV Light</vt:lpstr>
      <vt:lpstr>PowerPoint Presentation</vt:lpstr>
      <vt:lpstr>PowerPoint Presentation</vt:lpstr>
      <vt:lpstr>Cornell Notes</vt:lpstr>
      <vt:lpstr>Cornell Notes</vt:lpstr>
      <vt:lpstr>Cornell Notes</vt:lpstr>
      <vt:lpstr>Cornell Notes</vt:lpstr>
      <vt:lpstr>Cornell Notes</vt:lpstr>
      <vt:lpstr>Cornell Notes</vt:lpstr>
      <vt:lpstr>Cornell Notes</vt:lpstr>
      <vt:lpstr>Cornell Notes</vt:lpstr>
      <vt:lpstr>Electromagnetic Spectrum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Avenue</dc:title>
  <dc:creator>K20 Center</dc:creator>
  <cp:lastModifiedBy>Daniella Peters</cp:lastModifiedBy>
  <cp:revision>4</cp:revision>
  <dcterms:modified xsi:type="dcterms:W3CDTF">2021-09-27T17:18:25Z</dcterms:modified>
</cp:coreProperties>
</file>