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 id="2147483697" r:id="rId2"/>
    <p:sldMasterId id="2147483698" r:id="rId3"/>
  </p:sldMasterIdLst>
  <p:notesMasterIdLst>
    <p:notesMasterId r:id="rId35"/>
  </p:notesMasterIdLst>
  <p:sldIdLst>
    <p:sldId id="286"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na Pon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4487F74-B3F6-4093-B83C-EEC9ABD4B55B}">
  <a:tblStyle styleId="{54487F74-B3F6-4093-B83C-EEC9ABD4B55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3061" autoAdjust="0"/>
  </p:normalViewPr>
  <p:slideViewPr>
    <p:cSldViewPr snapToGrid="0">
      <p:cViewPr varScale="1">
        <p:scale>
          <a:sx n="129" d="100"/>
          <a:sy n="129" d="100"/>
        </p:scale>
        <p:origin x="216" y="6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rston, Taylor L." userId="6cf13253-0ac0-42f9-a3f6-8deb29daa184" providerId="ADAL" clId="{F676647E-765B-4327-83DA-946C4757EBCE}"/>
    <pc:docChg chg="modSld">
      <pc:chgData name="Thurston, Taylor L." userId="6cf13253-0ac0-42f9-a3f6-8deb29daa184" providerId="ADAL" clId="{F676647E-765B-4327-83DA-946C4757EBCE}" dt="2023-03-22T19:34:14.524" v="42" actId="6549"/>
      <pc:docMkLst>
        <pc:docMk/>
      </pc:docMkLst>
      <pc:sldChg chg="modSp mod">
        <pc:chgData name="Thurston, Taylor L." userId="6cf13253-0ac0-42f9-a3f6-8deb29daa184" providerId="ADAL" clId="{F676647E-765B-4327-83DA-946C4757EBCE}" dt="2023-03-22T19:34:14.524" v="42" actId="6549"/>
        <pc:sldMkLst>
          <pc:docMk/>
          <pc:sldMk cId="0" sldId="285"/>
        </pc:sldMkLst>
        <pc:spChg chg="mod">
          <ac:chgData name="Thurston, Taylor L." userId="6cf13253-0ac0-42f9-a3f6-8deb29daa184" providerId="ADAL" clId="{F676647E-765B-4327-83DA-946C4757EBCE}" dt="2023-03-22T19:34:14.524" v="42" actId="6549"/>
          <ac:spMkLst>
            <pc:docMk/>
            <pc:sldMk cId="0" sldId="285"/>
            <ac:spMk id="406" creationId="{00000000-0000-0000-0000-000000000000}"/>
          </ac:spMkLst>
        </pc:spChg>
      </pc:sldChg>
    </pc:docChg>
  </pc:docChgLst>
  <pc:docChgLst>
    <pc:chgData name="Thurston, Taylor L." userId="6cf13253-0ac0-42f9-a3f6-8deb29daa184" providerId="ADAL" clId="{601D5C68-69BD-4989-8A59-D52EE2D1A4E9}"/>
    <pc:docChg chg="undo custSel modSld">
      <pc:chgData name="Thurston, Taylor L." userId="6cf13253-0ac0-42f9-a3f6-8deb29daa184" providerId="ADAL" clId="{601D5C68-69BD-4989-8A59-D52EE2D1A4E9}" dt="2023-02-07T18:30:01.882" v="386" actId="20577"/>
      <pc:docMkLst>
        <pc:docMk/>
      </pc:docMkLst>
      <pc:sldChg chg="modSp mod">
        <pc:chgData name="Thurston, Taylor L." userId="6cf13253-0ac0-42f9-a3f6-8deb29daa184" providerId="ADAL" clId="{601D5C68-69BD-4989-8A59-D52EE2D1A4E9}" dt="2023-02-03T20:49:27.521" v="0" actId="12"/>
        <pc:sldMkLst>
          <pc:docMk/>
          <pc:sldMk cId="0" sldId="278"/>
        </pc:sldMkLst>
        <pc:spChg chg="mod">
          <ac:chgData name="Thurston, Taylor L." userId="6cf13253-0ac0-42f9-a3f6-8deb29daa184" providerId="ADAL" clId="{601D5C68-69BD-4989-8A59-D52EE2D1A4E9}" dt="2023-02-03T20:49:27.521" v="0" actId="12"/>
          <ac:spMkLst>
            <pc:docMk/>
            <pc:sldMk cId="0" sldId="278"/>
            <ac:spMk id="359" creationId="{00000000-0000-0000-0000-000000000000}"/>
          </ac:spMkLst>
        </pc:spChg>
      </pc:sldChg>
      <pc:sldChg chg="addSp delSp modSp mod">
        <pc:chgData name="Thurston, Taylor L." userId="6cf13253-0ac0-42f9-a3f6-8deb29daa184" providerId="ADAL" clId="{601D5C68-69BD-4989-8A59-D52EE2D1A4E9}" dt="2023-02-03T20:53:02.507" v="11" actId="20577"/>
        <pc:sldMkLst>
          <pc:docMk/>
          <pc:sldMk cId="0" sldId="279"/>
        </pc:sldMkLst>
        <pc:spChg chg="add del mod">
          <ac:chgData name="Thurston, Taylor L." userId="6cf13253-0ac0-42f9-a3f6-8deb29daa184" providerId="ADAL" clId="{601D5C68-69BD-4989-8A59-D52EE2D1A4E9}" dt="2023-02-03T20:50:51.843" v="5" actId="478"/>
          <ac:spMkLst>
            <pc:docMk/>
            <pc:sldMk cId="0" sldId="279"/>
            <ac:spMk id="3" creationId="{B9FA942F-EED9-A925-0883-1FB77D8B1E2D}"/>
          </ac:spMkLst>
        </pc:spChg>
        <pc:spChg chg="mod">
          <ac:chgData name="Thurston, Taylor L." userId="6cf13253-0ac0-42f9-a3f6-8deb29daa184" providerId="ADAL" clId="{601D5C68-69BD-4989-8A59-D52EE2D1A4E9}" dt="2023-02-03T20:53:02.507" v="11" actId="20577"/>
          <ac:spMkLst>
            <pc:docMk/>
            <pc:sldMk cId="0" sldId="279"/>
            <ac:spMk id="364" creationId="{00000000-0000-0000-0000-000000000000}"/>
          </ac:spMkLst>
        </pc:spChg>
        <pc:spChg chg="del">
          <ac:chgData name="Thurston, Taylor L." userId="6cf13253-0ac0-42f9-a3f6-8deb29daa184" providerId="ADAL" clId="{601D5C68-69BD-4989-8A59-D52EE2D1A4E9}" dt="2023-02-03T20:50:47.958" v="4" actId="478"/>
          <ac:spMkLst>
            <pc:docMk/>
            <pc:sldMk cId="0" sldId="279"/>
            <ac:spMk id="365" creationId="{00000000-0000-0000-0000-000000000000}"/>
          </ac:spMkLst>
        </pc:spChg>
      </pc:sldChg>
      <pc:sldChg chg="modSp mod delCm modNotes">
        <pc:chgData name="Thurston, Taylor L." userId="6cf13253-0ac0-42f9-a3f6-8deb29daa184" providerId="ADAL" clId="{601D5C68-69BD-4989-8A59-D52EE2D1A4E9}" dt="2023-02-03T20:53:56.829" v="25" actId="20577"/>
        <pc:sldMkLst>
          <pc:docMk/>
          <pc:sldMk cId="0" sldId="280"/>
        </pc:sldMkLst>
        <pc:spChg chg="mod">
          <ac:chgData name="Thurston, Taylor L." userId="6cf13253-0ac0-42f9-a3f6-8deb29daa184" providerId="ADAL" clId="{601D5C68-69BD-4989-8A59-D52EE2D1A4E9}" dt="2023-02-03T20:53:56.829" v="25" actId="20577"/>
          <ac:spMkLst>
            <pc:docMk/>
            <pc:sldMk cId="0" sldId="280"/>
            <ac:spMk id="371" creationId="{00000000-0000-0000-0000-000000000000}"/>
          </ac:spMkLst>
        </pc:spChg>
      </pc:sldChg>
      <pc:sldChg chg="modSp mod">
        <pc:chgData name="Thurston, Taylor L." userId="6cf13253-0ac0-42f9-a3f6-8deb29daa184" providerId="ADAL" clId="{601D5C68-69BD-4989-8A59-D52EE2D1A4E9}" dt="2023-02-03T20:54:06.979" v="27" actId="1076"/>
        <pc:sldMkLst>
          <pc:docMk/>
          <pc:sldMk cId="0" sldId="281"/>
        </pc:sldMkLst>
        <pc:spChg chg="mod">
          <ac:chgData name="Thurston, Taylor L." userId="6cf13253-0ac0-42f9-a3f6-8deb29daa184" providerId="ADAL" clId="{601D5C68-69BD-4989-8A59-D52EE2D1A4E9}" dt="2023-02-03T20:54:06.979" v="27" actId="1076"/>
          <ac:spMkLst>
            <pc:docMk/>
            <pc:sldMk cId="0" sldId="281"/>
            <ac:spMk id="377" creationId="{00000000-0000-0000-0000-000000000000}"/>
          </ac:spMkLst>
        </pc:spChg>
      </pc:sldChg>
      <pc:sldChg chg="modSp mod">
        <pc:chgData name="Thurston, Taylor L." userId="6cf13253-0ac0-42f9-a3f6-8deb29daa184" providerId="ADAL" clId="{601D5C68-69BD-4989-8A59-D52EE2D1A4E9}" dt="2023-02-03T21:01:11.332" v="190" actId="20577"/>
        <pc:sldMkLst>
          <pc:docMk/>
          <pc:sldMk cId="0" sldId="282"/>
        </pc:sldMkLst>
        <pc:spChg chg="mod">
          <ac:chgData name="Thurston, Taylor L." userId="6cf13253-0ac0-42f9-a3f6-8deb29daa184" providerId="ADAL" clId="{601D5C68-69BD-4989-8A59-D52EE2D1A4E9}" dt="2023-02-03T21:01:11.332" v="190" actId="20577"/>
          <ac:spMkLst>
            <pc:docMk/>
            <pc:sldMk cId="0" sldId="282"/>
            <ac:spMk id="385" creationId="{00000000-0000-0000-0000-000000000000}"/>
          </ac:spMkLst>
        </pc:spChg>
      </pc:sldChg>
      <pc:sldChg chg="modSp mod">
        <pc:chgData name="Thurston, Taylor L." userId="6cf13253-0ac0-42f9-a3f6-8deb29daa184" providerId="ADAL" clId="{601D5C68-69BD-4989-8A59-D52EE2D1A4E9}" dt="2023-02-07T18:30:01.882" v="386" actId="20577"/>
        <pc:sldMkLst>
          <pc:docMk/>
          <pc:sldMk cId="0" sldId="284"/>
        </pc:sldMkLst>
        <pc:spChg chg="mod">
          <ac:chgData name="Thurston, Taylor L." userId="6cf13253-0ac0-42f9-a3f6-8deb29daa184" providerId="ADAL" clId="{601D5C68-69BD-4989-8A59-D52EE2D1A4E9}" dt="2023-02-03T21:01:47.556" v="198" actId="20577"/>
          <ac:spMkLst>
            <pc:docMk/>
            <pc:sldMk cId="0" sldId="284"/>
            <ac:spMk id="398" creationId="{00000000-0000-0000-0000-000000000000}"/>
          </ac:spMkLst>
        </pc:spChg>
        <pc:graphicFrameChg chg="mod modGraphic">
          <ac:chgData name="Thurston, Taylor L." userId="6cf13253-0ac0-42f9-a3f6-8deb29daa184" providerId="ADAL" clId="{601D5C68-69BD-4989-8A59-D52EE2D1A4E9}" dt="2023-02-07T18:30:01.882" v="386" actId="20577"/>
          <ac:graphicFrameMkLst>
            <pc:docMk/>
            <pc:sldMk cId="0" sldId="284"/>
            <ac:graphicFrameMk id="400" creationId="{00000000-0000-0000-0000-000000000000}"/>
          </ac:graphicFrameMkLst>
        </pc:graphicFrameChg>
      </pc:sldChg>
    </pc:docChg>
  </pc:docChgLst>
  <pc:docChgLst>
    <pc:chgData name="Thurston, Taylor L." userId="6cf13253-0ac0-42f9-a3f6-8deb29daa184" providerId="ADAL" clId="{9A42CFD4-E95B-430F-B04B-2B6D151040A7}"/>
    <pc:docChg chg="undo custSel modSld">
      <pc:chgData name="Thurston, Taylor L." userId="6cf13253-0ac0-42f9-a3f6-8deb29daa184" providerId="ADAL" clId="{9A42CFD4-E95B-430F-B04B-2B6D151040A7}" dt="2023-01-03T20:12:46.221" v="1761" actId="6549"/>
      <pc:docMkLst>
        <pc:docMk/>
      </pc:docMkLst>
      <pc:sldChg chg="modSp mod">
        <pc:chgData name="Thurston, Taylor L." userId="6cf13253-0ac0-42f9-a3f6-8deb29daa184" providerId="ADAL" clId="{9A42CFD4-E95B-430F-B04B-2B6D151040A7}" dt="2023-01-03T17:13:00.354" v="6" actId="20577"/>
        <pc:sldMkLst>
          <pc:docMk/>
          <pc:sldMk cId="0" sldId="266"/>
        </pc:sldMkLst>
        <pc:spChg chg="mod">
          <ac:chgData name="Thurston, Taylor L." userId="6cf13253-0ac0-42f9-a3f6-8deb29daa184" providerId="ADAL" clId="{9A42CFD4-E95B-430F-B04B-2B6D151040A7}" dt="2023-01-03T17:13:00.354" v="6" actId="20577"/>
          <ac:spMkLst>
            <pc:docMk/>
            <pc:sldMk cId="0" sldId="266"/>
            <ac:spMk id="269" creationId="{00000000-0000-0000-0000-000000000000}"/>
          </ac:spMkLst>
        </pc:spChg>
      </pc:sldChg>
      <pc:sldChg chg="modSp mod">
        <pc:chgData name="Thurston, Taylor L." userId="6cf13253-0ac0-42f9-a3f6-8deb29daa184" providerId="ADAL" clId="{9A42CFD4-E95B-430F-B04B-2B6D151040A7}" dt="2023-01-03T17:13:08.379" v="8" actId="20577"/>
        <pc:sldMkLst>
          <pc:docMk/>
          <pc:sldMk cId="0" sldId="267"/>
        </pc:sldMkLst>
        <pc:spChg chg="mod">
          <ac:chgData name="Thurston, Taylor L." userId="6cf13253-0ac0-42f9-a3f6-8deb29daa184" providerId="ADAL" clId="{9A42CFD4-E95B-430F-B04B-2B6D151040A7}" dt="2023-01-03T17:13:08.379" v="8" actId="20577"/>
          <ac:spMkLst>
            <pc:docMk/>
            <pc:sldMk cId="0" sldId="267"/>
            <ac:spMk id="274" creationId="{00000000-0000-0000-0000-000000000000}"/>
          </ac:spMkLst>
        </pc:spChg>
      </pc:sldChg>
      <pc:sldChg chg="modSp mod">
        <pc:chgData name="Thurston, Taylor L." userId="6cf13253-0ac0-42f9-a3f6-8deb29daa184" providerId="ADAL" clId="{9A42CFD4-E95B-430F-B04B-2B6D151040A7}" dt="2023-01-03T17:16:07.842" v="77" actId="20577"/>
        <pc:sldMkLst>
          <pc:docMk/>
          <pc:sldMk cId="0" sldId="268"/>
        </pc:sldMkLst>
        <pc:spChg chg="mod">
          <ac:chgData name="Thurston, Taylor L." userId="6cf13253-0ac0-42f9-a3f6-8deb29daa184" providerId="ADAL" clId="{9A42CFD4-E95B-430F-B04B-2B6D151040A7}" dt="2023-01-03T17:16:07.842" v="77" actId="20577"/>
          <ac:spMkLst>
            <pc:docMk/>
            <pc:sldMk cId="0" sldId="268"/>
            <ac:spMk id="282" creationId="{00000000-0000-0000-0000-000000000000}"/>
          </ac:spMkLst>
        </pc:spChg>
      </pc:sldChg>
      <pc:sldChg chg="modSp mod">
        <pc:chgData name="Thurston, Taylor L." userId="6cf13253-0ac0-42f9-a3f6-8deb29daa184" providerId="ADAL" clId="{9A42CFD4-E95B-430F-B04B-2B6D151040A7}" dt="2023-01-03T18:18:30.332" v="482" actId="20577"/>
        <pc:sldMkLst>
          <pc:docMk/>
          <pc:sldMk cId="0" sldId="271"/>
        </pc:sldMkLst>
        <pc:spChg chg="mod">
          <ac:chgData name="Thurston, Taylor L." userId="6cf13253-0ac0-42f9-a3f6-8deb29daa184" providerId="ADAL" clId="{9A42CFD4-E95B-430F-B04B-2B6D151040A7}" dt="2023-01-03T18:18:30.332" v="482" actId="20577"/>
          <ac:spMkLst>
            <pc:docMk/>
            <pc:sldMk cId="0" sldId="271"/>
            <ac:spMk id="303" creationId="{00000000-0000-0000-0000-000000000000}"/>
          </ac:spMkLst>
        </pc:spChg>
        <pc:spChg chg="mod">
          <ac:chgData name="Thurston, Taylor L." userId="6cf13253-0ac0-42f9-a3f6-8deb29daa184" providerId="ADAL" clId="{9A42CFD4-E95B-430F-B04B-2B6D151040A7}" dt="2023-01-03T18:17:42.759" v="460" actId="20577"/>
          <ac:spMkLst>
            <pc:docMk/>
            <pc:sldMk cId="0" sldId="271"/>
            <ac:spMk id="304" creationId="{00000000-0000-0000-0000-000000000000}"/>
          </ac:spMkLst>
        </pc:spChg>
      </pc:sldChg>
      <pc:sldChg chg="modSp mod">
        <pc:chgData name="Thurston, Taylor L." userId="6cf13253-0ac0-42f9-a3f6-8deb29daa184" providerId="ADAL" clId="{9A42CFD4-E95B-430F-B04B-2B6D151040A7}" dt="2023-01-03T18:25:51.500" v="684" actId="20577"/>
        <pc:sldMkLst>
          <pc:docMk/>
          <pc:sldMk cId="0" sldId="272"/>
        </pc:sldMkLst>
        <pc:spChg chg="mod">
          <ac:chgData name="Thurston, Taylor L." userId="6cf13253-0ac0-42f9-a3f6-8deb29daa184" providerId="ADAL" clId="{9A42CFD4-E95B-430F-B04B-2B6D151040A7}" dt="2023-01-03T18:24:29.575" v="568" actId="20577"/>
          <ac:spMkLst>
            <pc:docMk/>
            <pc:sldMk cId="0" sldId="272"/>
            <ac:spMk id="312" creationId="{00000000-0000-0000-0000-000000000000}"/>
          </ac:spMkLst>
        </pc:spChg>
        <pc:spChg chg="mod">
          <ac:chgData name="Thurston, Taylor L." userId="6cf13253-0ac0-42f9-a3f6-8deb29daa184" providerId="ADAL" clId="{9A42CFD4-E95B-430F-B04B-2B6D151040A7}" dt="2023-01-03T18:25:51.500" v="684" actId="20577"/>
          <ac:spMkLst>
            <pc:docMk/>
            <pc:sldMk cId="0" sldId="272"/>
            <ac:spMk id="313" creationId="{00000000-0000-0000-0000-000000000000}"/>
          </ac:spMkLst>
        </pc:spChg>
      </pc:sldChg>
      <pc:sldChg chg="modSp mod">
        <pc:chgData name="Thurston, Taylor L." userId="6cf13253-0ac0-42f9-a3f6-8deb29daa184" providerId="ADAL" clId="{9A42CFD4-E95B-430F-B04B-2B6D151040A7}" dt="2023-01-03T18:51:55.177" v="1223" actId="6549"/>
        <pc:sldMkLst>
          <pc:docMk/>
          <pc:sldMk cId="0" sldId="273"/>
        </pc:sldMkLst>
        <pc:spChg chg="mod">
          <ac:chgData name="Thurston, Taylor L." userId="6cf13253-0ac0-42f9-a3f6-8deb29daa184" providerId="ADAL" clId="{9A42CFD4-E95B-430F-B04B-2B6D151040A7}" dt="2023-01-03T18:38:46.749" v="717" actId="20577"/>
          <ac:spMkLst>
            <pc:docMk/>
            <pc:sldMk cId="0" sldId="273"/>
            <ac:spMk id="319" creationId="{00000000-0000-0000-0000-000000000000}"/>
          </ac:spMkLst>
        </pc:spChg>
        <pc:spChg chg="mod">
          <ac:chgData name="Thurston, Taylor L." userId="6cf13253-0ac0-42f9-a3f6-8deb29daa184" providerId="ADAL" clId="{9A42CFD4-E95B-430F-B04B-2B6D151040A7}" dt="2023-01-03T18:36:33.242" v="699" actId="20577"/>
          <ac:spMkLst>
            <pc:docMk/>
            <pc:sldMk cId="0" sldId="273"/>
            <ac:spMk id="320" creationId="{00000000-0000-0000-0000-000000000000}"/>
          </ac:spMkLst>
        </pc:spChg>
        <pc:spChg chg="mod">
          <ac:chgData name="Thurston, Taylor L." userId="6cf13253-0ac0-42f9-a3f6-8deb29daa184" providerId="ADAL" clId="{9A42CFD4-E95B-430F-B04B-2B6D151040A7}" dt="2023-01-03T18:36:04.856" v="696" actId="27636"/>
          <ac:spMkLst>
            <pc:docMk/>
            <pc:sldMk cId="0" sldId="273"/>
            <ac:spMk id="321" creationId="{00000000-0000-0000-0000-000000000000}"/>
          </ac:spMkLst>
        </pc:spChg>
        <pc:spChg chg="mod">
          <ac:chgData name="Thurston, Taylor L." userId="6cf13253-0ac0-42f9-a3f6-8deb29daa184" providerId="ADAL" clId="{9A42CFD4-E95B-430F-B04B-2B6D151040A7}" dt="2023-01-03T18:51:55.177" v="1223" actId="6549"/>
          <ac:spMkLst>
            <pc:docMk/>
            <pc:sldMk cId="0" sldId="273"/>
            <ac:spMk id="322" creationId="{00000000-0000-0000-0000-000000000000}"/>
          </ac:spMkLst>
        </pc:spChg>
      </pc:sldChg>
      <pc:sldChg chg="addSp delSp modSp mod">
        <pc:chgData name="Thurston, Taylor L." userId="6cf13253-0ac0-42f9-a3f6-8deb29daa184" providerId="ADAL" clId="{9A42CFD4-E95B-430F-B04B-2B6D151040A7}" dt="2023-01-03T18:53:40.735" v="1297" actId="20577"/>
        <pc:sldMkLst>
          <pc:docMk/>
          <pc:sldMk cId="0" sldId="274"/>
        </pc:sldMkLst>
        <pc:spChg chg="add del mod">
          <ac:chgData name="Thurston, Taylor L." userId="6cf13253-0ac0-42f9-a3f6-8deb29daa184" providerId="ADAL" clId="{9A42CFD4-E95B-430F-B04B-2B6D151040A7}" dt="2023-01-03T18:36:48.744" v="703"/>
          <ac:spMkLst>
            <pc:docMk/>
            <pc:sldMk cId="0" sldId="274"/>
            <ac:spMk id="3" creationId="{B27085DA-7746-73C9-AF1B-C9C071F0BF5B}"/>
          </ac:spMkLst>
        </pc:spChg>
        <pc:spChg chg="add del mod">
          <ac:chgData name="Thurston, Taylor L." userId="6cf13253-0ac0-42f9-a3f6-8deb29daa184" providerId="ADAL" clId="{9A42CFD4-E95B-430F-B04B-2B6D151040A7}" dt="2023-01-03T18:36:47.243" v="702"/>
          <ac:spMkLst>
            <pc:docMk/>
            <pc:sldMk cId="0" sldId="274"/>
            <ac:spMk id="4" creationId="{71DC3C40-D7F9-1EB5-95A5-2BFBF4E3FECC}"/>
          </ac:spMkLst>
        </pc:spChg>
        <pc:spChg chg="add mod">
          <ac:chgData name="Thurston, Taylor L." userId="6cf13253-0ac0-42f9-a3f6-8deb29daa184" providerId="ADAL" clId="{9A42CFD4-E95B-430F-B04B-2B6D151040A7}" dt="2023-01-03T18:36:48.744" v="703"/>
          <ac:spMkLst>
            <pc:docMk/>
            <pc:sldMk cId="0" sldId="274"/>
            <ac:spMk id="5" creationId="{CB4FB677-4153-4DE4-BB97-F2CD6C9C47DF}"/>
          </ac:spMkLst>
        </pc:spChg>
        <pc:spChg chg="del">
          <ac:chgData name="Thurston, Taylor L." userId="6cf13253-0ac0-42f9-a3f6-8deb29daa184" providerId="ADAL" clId="{9A42CFD4-E95B-430F-B04B-2B6D151040A7}" dt="2023-01-03T18:36:45.082" v="700" actId="478"/>
          <ac:spMkLst>
            <pc:docMk/>
            <pc:sldMk cId="0" sldId="274"/>
            <ac:spMk id="329" creationId="{00000000-0000-0000-0000-000000000000}"/>
          </ac:spMkLst>
        </pc:spChg>
        <pc:spChg chg="mod">
          <ac:chgData name="Thurston, Taylor L." userId="6cf13253-0ac0-42f9-a3f6-8deb29daa184" providerId="ADAL" clId="{9A42CFD4-E95B-430F-B04B-2B6D151040A7}" dt="2023-01-03T18:42:01.786" v="772" actId="6549"/>
          <ac:spMkLst>
            <pc:docMk/>
            <pc:sldMk cId="0" sldId="274"/>
            <ac:spMk id="330" creationId="{00000000-0000-0000-0000-000000000000}"/>
          </ac:spMkLst>
        </pc:spChg>
        <pc:spChg chg="mod">
          <ac:chgData name="Thurston, Taylor L." userId="6cf13253-0ac0-42f9-a3f6-8deb29daa184" providerId="ADAL" clId="{9A42CFD4-E95B-430F-B04B-2B6D151040A7}" dt="2023-01-03T18:53:40.735" v="1297" actId="20577"/>
          <ac:spMkLst>
            <pc:docMk/>
            <pc:sldMk cId="0" sldId="274"/>
            <ac:spMk id="331" creationId="{00000000-0000-0000-0000-000000000000}"/>
          </ac:spMkLst>
        </pc:spChg>
      </pc:sldChg>
      <pc:sldChg chg="addSp delSp modSp mod">
        <pc:chgData name="Thurston, Taylor L." userId="6cf13253-0ac0-42f9-a3f6-8deb29daa184" providerId="ADAL" clId="{9A42CFD4-E95B-430F-B04B-2B6D151040A7}" dt="2023-01-03T18:54:42.116" v="1338" actId="20577"/>
        <pc:sldMkLst>
          <pc:docMk/>
          <pc:sldMk cId="0" sldId="275"/>
        </pc:sldMkLst>
        <pc:spChg chg="add del mod">
          <ac:chgData name="Thurston, Taylor L." userId="6cf13253-0ac0-42f9-a3f6-8deb29daa184" providerId="ADAL" clId="{9A42CFD4-E95B-430F-B04B-2B6D151040A7}" dt="2023-01-03T18:36:54.673" v="705"/>
          <ac:spMkLst>
            <pc:docMk/>
            <pc:sldMk cId="0" sldId="275"/>
            <ac:spMk id="2" creationId="{1CB6F9B1-370E-50AF-55C4-B87F2C5BD145}"/>
          </ac:spMkLst>
        </pc:spChg>
        <pc:spChg chg="add del mod">
          <ac:chgData name="Thurston, Taylor L." userId="6cf13253-0ac0-42f9-a3f6-8deb29daa184" providerId="ADAL" clId="{9A42CFD4-E95B-430F-B04B-2B6D151040A7}" dt="2023-01-03T18:37:02.723" v="707"/>
          <ac:spMkLst>
            <pc:docMk/>
            <pc:sldMk cId="0" sldId="275"/>
            <ac:spMk id="3" creationId="{FB1CFD46-C8A0-CCFC-A9F4-6B74503ABBDF}"/>
          </ac:spMkLst>
        </pc:spChg>
        <pc:spChg chg="add mod">
          <ac:chgData name="Thurston, Taylor L." userId="6cf13253-0ac0-42f9-a3f6-8deb29daa184" providerId="ADAL" clId="{9A42CFD4-E95B-430F-B04B-2B6D151040A7}" dt="2023-01-03T18:37:04.136" v="709"/>
          <ac:spMkLst>
            <pc:docMk/>
            <pc:sldMk cId="0" sldId="275"/>
            <ac:spMk id="4" creationId="{CD05400D-3A6F-9F93-29E7-A1458533B358}"/>
          </ac:spMkLst>
        </pc:spChg>
        <pc:spChg chg="del mod">
          <ac:chgData name="Thurston, Taylor L." userId="6cf13253-0ac0-42f9-a3f6-8deb29daa184" providerId="ADAL" clId="{9A42CFD4-E95B-430F-B04B-2B6D151040A7}" dt="2023-01-03T18:37:04.136" v="709"/>
          <ac:spMkLst>
            <pc:docMk/>
            <pc:sldMk cId="0" sldId="275"/>
            <ac:spMk id="338" creationId="{00000000-0000-0000-0000-000000000000}"/>
          </ac:spMkLst>
        </pc:spChg>
        <pc:spChg chg="mod">
          <ac:chgData name="Thurston, Taylor L." userId="6cf13253-0ac0-42f9-a3f6-8deb29daa184" providerId="ADAL" clId="{9A42CFD4-E95B-430F-B04B-2B6D151040A7}" dt="2023-01-03T18:44:36.405" v="864" actId="20577"/>
          <ac:spMkLst>
            <pc:docMk/>
            <pc:sldMk cId="0" sldId="275"/>
            <ac:spMk id="339" creationId="{00000000-0000-0000-0000-000000000000}"/>
          </ac:spMkLst>
        </pc:spChg>
        <pc:spChg chg="mod">
          <ac:chgData name="Thurston, Taylor L." userId="6cf13253-0ac0-42f9-a3f6-8deb29daa184" providerId="ADAL" clId="{9A42CFD4-E95B-430F-B04B-2B6D151040A7}" dt="2023-01-03T18:54:42.116" v="1338" actId="20577"/>
          <ac:spMkLst>
            <pc:docMk/>
            <pc:sldMk cId="0" sldId="275"/>
            <ac:spMk id="340" creationId="{00000000-0000-0000-0000-000000000000}"/>
          </ac:spMkLst>
        </pc:spChg>
      </pc:sldChg>
      <pc:sldChg chg="modSp mod">
        <pc:chgData name="Thurston, Taylor L." userId="6cf13253-0ac0-42f9-a3f6-8deb29daa184" providerId="ADAL" clId="{9A42CFD4-E95B-430F-B04B-2B6D151040A7}" dt="2023-01-03T19:10:21.700" v="1385" actId="1076"/>
        <pc:sldMkLst>
          <pc:docMk/>
          <pc:sldMk cId="0" sldId="276"/>
        </pc:sldMkLst>
        <pc:spChg chg="mod">
          <ac:chgData name="Thurston, Taylor L." userId="6cf13253-0ac0-42f9-a3f6-8deb29daa184" providerId="ADAL" clId="{9A42CFD4-E95B-430F-B04B-2B6D151040A7}" dt="2023-01-03T19:10:14.384" v="1384" actId="20577"/>
          <ac:spMkLst>
            <pc:docMk/>
            <pc:sldMk cId="0" sldId="276"/>
            <ac:spMk id="346" creationId="{00000000-0000-0000-0000-000000000000}"/>
          </ac:spMkLst>
        </pc:spChg>
        <pc:picChg chg="mod">
          <ac:chgData name="Thurston, Taylor L." userId="6cf13253-0ac0-42f9-a3f6-8deb29daa184" providerId="ADAL" clId="{9A42CFD4-E95B-430F-B04B-2B6D151040A7}" dt="2023-01-03T19:10:21.700" v="1385" actId="1076"/>
          <ac:picMkLst>
            <pc:docMk/>
            <pc:sldMk cId="0" sldId="276"/>
            <ac:picMk id="347" creationId="{00000000-0000-0000-0000-000000000000}"/>
          </ac:picMkLst>
        </pc:picChg>
      </pc:sldChg>
      <pc:sldChg chg="modSp mod">
        <pc:chgData name="Thurston, Taylor L." userId="6cf13253-0ac0-42f9-a3f6-8deb29daa184" providerId="ADAL" clId="{9A42CFD4-E95B-430F-B04B-2B6D151040A7}" dt="2023-01-03T20:12:46.221" v="1761" actId="6549"/>
        <pc:sldMkLst>
          <pc:docMk/>
          <pc:sldMk cId="0" sldId="277"/>
        </pc:sldMkLst>
        <pc:spChg chg="mod">
          <ac:chgData name="Thurston, Taylor L." userId="6cf13253-0ac0-42f9-a3f6-8deb29daa184" providerId="ADAL" clId="{9A42CFD4-E95B-430F-B04B-2B6D151040A7}" dt="2023-01-03T20:12:46.221" v="1761" actId="6549"/>
          <ac:spMkLst>
            <pc:docMk/>
            <pc:sldMk cId="0" sldId="277"/>
            <ac:spMk id="35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drive.google.com/file/d/1211UBDRGH93yPYtp9nrqr90IEFXYbi5G/view?usp=sharin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ewsweek.com/simone-biles-walks-out-olympics-arena-bad-landing-gymnastics-161343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ewsweek.com/simone-biles-walks-out-olympics-arena-bad-landing-gymnastics-161343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e791b059a5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3" name="Google Shape;203;ge791b059a5_0_1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b84c2d16be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b84c2d16be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9be676aee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9be676ae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200">
                <a:solidFill>
                  <a:srgbClr val="292929"/>
                </a:solidFill>
                <a:highlight>
                  <a:srgbClr val="FFFFFF"/>
                </a:highlight>
              </a:rPr>
              <a:t>Instruct your students to walk around the room with sticky notes in their hands looking at how other pairs categorized their notes. If they have a question or comment, they can leave one on a sticky note.</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 sz="1200">
                <a:solidFill>
                  <a:srgbClr val="292929"/>
                </a:solidFill>
                <a:highlight>
                  <a:srgbClr val="FFFFFF"/>
                </a:highlight>
              </a:rPr>
              <a:t>When students return to their seats, ask each pair to share a question or comment they received. </a:t>
            </a:r>
            <a:r>
              <a:rPr lang="en" sz="1200" i="1">
                <a:solidFill>
                  <a:srgbClr val="292929"/>
                </a:solidFill>
                <a:highlight>
                  <a:srgbClr val="FFFFFF"/>
                </a:highlight>
              </a:rPr>
              <a:t>Did anyone disagree with your decision? Did anyone agree with you? </a:t>
            </a:r>
            <a:endParaRPr sz="1200" i="1">
              <a:solidFill>
                <a:srgbClr val="292929"/>
              </a:solidFill>
              <a:highlight>
                <a:srgbClr val="FFFFFF"/>
              </a:highlight>
            </a:endParaRPr>
          </a:p>
          <a:p>
            <a:pPr marL="0" lvl="0" indent="0" algn="l" rtl="0">
              <a:spcBef>
                <a:spcPts val="120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b84c2d16be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b84c2d16be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b84c2d16be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b84c2d16b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a:solidFill>
                  <a:schemeClr val="hlink"/>
                </a:solidFill>
                <a:hlinkClick r:id="rId3"/>
              </a:rPr>
              <a:t>https://drive.google.com/file/d/1211UBDRGH93yPYtp9nrqr90IEFXYbi5G/view?usp=sharing</a:t>
            </a:r>
            <a:r>
              <a:rPr lang="en" dirty="0"/>
              <a:t> </a:t>
            </a:r>
            <a:endParaRPr dirty="0"/>
          </a:p>
          <a:p>
            <a:pPr marL="0" lvl="0" indent="0" algn="l" rtl="0">
              <a:spcBef>
                <a:spcPts val="0"/>
              </a:spcBef>
              <a:spcAft>
                <a:spcPts val="0"/>
              </a:spcAft>
              <a:buNone/>
            </a:pPr>
            <a:r>
              <a:rPr lang="en" dirty="0"/>
              <a:t>(download and open in browser)</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b84c2d16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b84c2d16be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e9dd00a39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e9dd00a3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b84c2d16be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b84c2d16be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b84c2d16be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b84c2d16be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b84c2d16be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b84c2d16be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b84c2d16be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b84c2d16be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91b059a5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91b059a5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b84c2d16be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b84c2d16be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b84c2d16be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b84c2d16be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ea33fd948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ea33fd94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e9be676aee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e9be676aee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292929"/>
                </a:solidFill>
                <a:highlight>
                  <a:srgbClr val="FFFFFF"/>
                </a:highlight>
              </a:rPr>
              <a:t>Ask your students to choose the top three ideas from each poster to create classroom discussion norms. You can write these answers on a poster entitled Difficult Conversations Classroom Norms and/or add these norms to this slide.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ea53466a1d_3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ea53466a1d_3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b84c2d16be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b84c2d16be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b84c2d16be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5" name="Google Shape;375;gb84c2d16be_0_2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b84c2d16be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b84c2d16be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ea33fd948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ea33fd948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e9be676ae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e9be676ae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e9be676ae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e9be676ae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0"/>
              </a:spcAft>
              <a:buClr>
                <a:schemeClr val="dk1"/>
              </a:buClr>
              <a:buSzPts val="1100"/>
              <a:buFont typeface="Arial"/>
              <a:buNone/>
            </a:pPr>
            <a:r>
              <a:rPr lang="en-US" b="0" i="0" dirty="0">
                <a:solidFill>
                  <a:srgbClr val="37393C"/>
                </a:solidFill>
                <a:effectLst/>
                <a:latin typeface="Helvetica" panose="020B0604020202020204" pitchFamily="34" charset="0"/>
              </a:rPr>
              <a:t>NBC Sports. (2021, July 27). </a:t>
            </a:r>
            <a:r>
              <a:rPr lang="en-US" b="0" i="1" dirty="0">
                <a:solidFill>
                  <a:srgbClr val="37393C"/>
                </a:solidFill>
                <a:effectLst/>
                <a:latin typeface="Helvetica" panose="020B0604020202020204" pitchFamily="34" charset="0"/>
              </a:rPr>
              <a:t>Simone Biles stumbles on vault before pulling out of team final | Tokyo Live | NBC Sports</a:t>
            </a:r>
            <a:r>
              <a:rPr lang="en-US" b="0" i="0" dirty="0">
                <a:solidFill>
                  <a:srgbClr val="37393C"/>
                </a:solidFill>
                <a:effectLst/>
                <a:latin typeface="Helvetica" panose="020B0604020202020204" pitchFamily="34" charset="0"/>
              </a:rPr>
              <a:t>. YouTube. https://youtu.be/nO-vMUApyJQ</a:t>
            </a: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e9be676aee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e9be676aee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Play the tutorial for the class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b84c2d16b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b84c2d16b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0" i="0" dirty="0">
                <a:solidFill>
                  <a:srgbClr val="37393C"/>
                </a:solidFill>
                <a:effectLst/>
                <a:latin typeface="Helvetica" panose="020B0604020202020204" pitchFamily="34" charset="0"/>
              </a:rPr>
              <a:t>Getty Images. (2021, July 27). </a:t>
            </a:r>
            <a:r>
              <a:rPr lang="en-US" b="0" i="1" dirty="0">
                <a:solidFill>
                  <a:srgbClr val="000000"/>
                </a:solidFill>
                <a:effectLst/>
                <a:latin typeface="Roboto Condensed" panose="02000000000000000000" pitchFamily="2" charset="0"/>
              </a:rPr>
              <a:t>Simone Biles makes bad landing in gymnastics</a:t>
            </a:r>
            <a:r>
              <a:rPr lang="en-US" b="0" i="1" dirty="0">
                <a:solidFill>
                  <a:srgbClr val="37393C"/>
                </a:solidFill>
                <a:effectLst/>
                <a:latin typeface="Helvetica" panose="020B0604020202020204" pitchFamily="34" charset="0"/>
              </a:rPr>
              <a:t>.</a:t>
            </a:r>
            <a:r>
              <a:rPr lang="en-US" b="0" i="0" dirty="0">
                <a:solidFill>
                  <a:srgbClr val="37393C"/>
                </a:solidFill>
                <a:effectLst/>
                <a:latin typeface="Helvetica" panose="020B0604020202020204" pitchFamily="34" charset="0"/>
              </a:rPr>
              <a:t> Newsweek. </a:t>
            </a:r>
            <a:r>
              <a:rPr lang="en" u="sng" dirty="0">
                <a:solidFill>
                  <a:schemeClr val="hlink"/>
                </a:solidFill>
                <a:hlinkClick r:id="rId3"/>
              </a:rPr>
              <a:t>https://www.newsweek.com/simone-biles-walks-out-olympics-arena-bad-landing-gymnastics-1613438</a:t>
            </a:r>
            <a:r>
              <a:rPr lang="en" dirty="0"/>
              <a:t>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84c2d16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b84c2d16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b84c2d16be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b84c2d16b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b84c2d16b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b84c2d16b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0" i="0" dirty="0">
                <a:solidFill>
                  <a:srgbClr val="37393C"/>
                </a:solidFill>
                <a:effectLst/>
                <a:latin typeface="Helvetica" panose="020B0604020202020204" pitchFamily="34" charset="0"/>
              </a:rPr>
              <a:t>Getty Images. (2021, July 27). </a:t>
            </a:r>
            <a:r>
              <a:rPr lang="en-US" b="0" i="1" dirty="0">
                <a:solidFill>
                  <a:srgbClr val="000000"/>
                </a:solidFill>
                <a:effectLst/>
                <a:latin typeface="Roboto Condensed" panose="02000000000000000000" pitchFamily="2" charset="0"/>
              </a:rPr>
              <a:t>Simone Biles makes bad landing in gymnastics</a:t>
            </a:r>
            <a:r>
              <a:rPr lang="en-US" b="0" i="1" dirty="0">
                <a:solidFill>
                  <a:srgbClr val="37393C"/>
                </a:solidFill>
                <a:effectLst/>
                <a:latin typeface="Helvetica" panose="020B0604020202020204" pitchFamily="34" charset="0"/>
              </a:rPr>
              <a:t>.</a:t>
            </a:r>
            <a:r>
              <a:rPr lang="en-US" b="0" i="0" dirty="0">
                <a:solidFill>
                  <a:srgbClr val="37393C"/>
                </a:solidFill>
                <a:effectLst/>
                <a:latin typeface="Helvetica" panose="020B0604020202020204" pitchFamily="34" charset="0"/>
              </a:rPr>
              <a:t> Newsweek. </a:t>
            </a:r>
            <a:r>
              <a:rPr lang="en-US" u="sng" dirty="0">
                <a:solidFill>
                  <a:schemeClr val="hlink"/>
                </a:solidFill>
                <a:hlinkClick r:id="rId3"/>
              </a:rPr>
              <a:t>https://www.newsweek.com/simone-biles-walks-out-olympics-arena-bad-landing-gymnastics-1613438</a:t>
            </a:r>
            <a:r>
              <a:rPr lang="en-US" dirty="0"/>
              <a:t> </a:t>
            </a:r>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e791b059a5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ge791b059a5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b84c2d16b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b84c2d16b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292929"/>
                </a:solidFill>
                <a:highlight>
                  <a:srgbClr val="FFFFFF"/>
                </a:highlight>
              </a:rPr>
              <a:t>Instruct your students to write their rationale for the answer on a small sticky note, using a new one for each new reason. Students should write as many reasons/rationales as they have for the question. </a:t>
            </a:r>
            <a:endParaRPr sz="1200">
              <a:solidFill>
                <a:srgbClr val="292929"/>
              </a:solidFill>
              <a:highlight>
                <a:srgbClr val="FFFFFF"/>
              </a:highlight>
            </a:endParaRPr>
          </a:p>
          <a:p>
            <a:pPr marL="0" lvl="0" indent="0" algn="l" rtl="0">
              <a:spcBef>
                <a:spcPts val="0"/>
              </a:spcBef>
              <a:spcAft>
                <a:spcPts val="0"/>
              </a:spcAft>
              <a:buNone/>
            </a:pPr>
            <a:endParaRPr sz="1200">
              <a:solidFill>
                <a:srgbClr val="292929"/>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 b="1">
                <a:solidFill>
                  <a:srgbClr val="292929"/>
                </a:solidFill>
              </a:rPr>
              <a:t>Sample Student Response</a:t>
            </a:r>
            <a:br>
              <a:rPr lang="en" b="1">
                <a:solidFill>
                  <a:srgbClr val="292929"/>
                </a:solidFill>
              </a:rPr>
            </a:br>
            <a:r>
              <a:rPr lang="en" sz="1200">
                <a:solidFill>
                  <a:srgbClr val="292929"/>
                </a:solidFill>
              </a:rPr>
              <a:t>A HOT DOG IS </a:t>
            </a:r>
            <a:r>
              <a:rPr lang="en" sz="1200" b="1">
                <a:solidFill>
                  <a:srgbClr val="292929"/>
                </a:solidFill>
              </a:rPr>
              <a:t>NOT</a:t>
            </a:r>
            <a:r>
              <a:rPr lang="en" sz="1200">
                <a:solidFill>
                  <a:srgbClr val="292929"/>
                </a:solidFill>
              </a:rPr>
              <a:t> A SANDWICH because sandwiches have two pieces of bread, and buns are just one piece of bread.</a:t>
            </a:r>
            <a:endParaRPr sz="1200">
              <a:solidFill>
                <a:srgbClr val="292929"/>
              </a:solidFill>
            </a:endParaRPr>
          </a:p>
          <a:p>
            <a:pPr marL="0" lvl="0" indent="0" algn="l" rtl="0">
              <a:spcBef>
                <a:spcPts val="0"/>
              </a:spcBef>
              <a:spcAft>
                <a:spcPts val="0"/>
              </a:spcAft>
              <a:buNone/>
            </a:pPr>
            <a:endParaRPr sz="1200">
              <a:solidFill>
                <a:srgbClr val="292929"/>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53"/>
        <p:cNvGrpSpPr/>
        <p:nvPr/>
      </p:nvGrpSpPr>
      <p:grpSpPr>
        <a:xfrm>
          <a:off x="0" y="0"/>
          <a:ext cx="0" cy="0"/>
          <a:chOff x="0" y="0"/>
          <a:chExt cx="0" cy="0"/>
        </a:xfrm>
      </p:grpSpPr>
      <p:pic>
        <p:nvPicPr>
          <p:cNvPr id="54" name="Google Shape;54;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2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6" name="Google Shape;96;p2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7" name="Google Shape;97;p23"/>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8" name="Google Shape;98;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9" name="Google Shape;99;p23"/>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00"/>
        <p:cNvGrpSpPr/>
        <p:nvPr/>
      </p:nvGrpSpPr>
      <p:grpSpPr>
        <a:xfrm>
          <a:off x="0" y="0"/>
          <a:ext cx="0" cy="0"/>
          <a:chOff x="0" y="0"/>
          <a:chExt cx="0" cy="0"/>
        </a:xfrm>
      </p:grpSpPr>
      <p:sp>
        <p:nvSpPr>
          <p:cNvPr id="101" name="Google Shape;101;p24"/>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2" name="Google Shape;102;p24"/>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03" name="Google Shape;10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05"/>
        <p:cNvGrpSpPr/>
        <p:nvPr/>
      </p:nvGrpSpPr>
      <p:grpSpPr>
        <a:xfrm>
          <a:off x="0" y="0"/>
          <a:ext cx="0" cy="0"/>
          <a:chOff x="0" y="0"/>
          <a:chExt cx="0" cy="0"/>
        </a:xfrm>
      </p:grpSpPr>
      <p:pic>
        <p:nvPicPr>
          <p:cNvPr id="106" name="Google Shape;10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7" name="Google Shape;107;p2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08" name="Google Shape;108;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09"/>
        <p:cNvGrpSpPr/>
        <p:nvPr/>
      </p:nvGrpSpPr>
      <p:grpSpPr>
        <a:xfrm>
          <a:off x="0" y="0"/>
          <a:ext cx="0" cy="0"/>
          <a:chOff x="0" y="0"/>
          <a:chExt cx="0" cy="0"/>
        </a:xfrm>
      </p:grpSpPr>
      <p:pic>
        <p:nvPicPr>
          <p:cNvPr id="110" name="Google Shape;11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1" name="Google Shape;111;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2"/>
        <p:cNvGrpSpPr/>
        <p:nvPr/>
      </p:nvGrpSpPr>
      <p:grpSpPr>
        <a:xfrm>
          <a:off x="0" y="0"/>
          <a:ext cx="0" cy="0"/>
          <a:chOff x="0" y="0"/>
          <a:chExt cx="0" cy="0"/>
        </a:xfrm>
      </p:grpSpPr>
      <p:pic>
        <p:nvPicPr>
          <p:cNvPr id="113" name="Google Shape;113;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4" name="Google Shape;114;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15"/>
        <p:cNvGrpSpPr/>
        <p:nvPr/>
      </p:nvGrpSpPr>
      <p:grpSpPr>
        <a:xfrm>
          <a:off x="0" y="0"/>
          <a:ext cx="0" cy="0"/>
          <a:chOff x="0" y="0"/>
          <a:chExt cx="0" cy="0"/>
        </a:xfrm>
      </p:grpSpPr>
      <p:pic>
        <p:nvPicPr>
          <p:cNvPr id="116" name="Google Shape;116;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17"/>
        <p:cNvGrpSpPr/>
        <p:nvPr/>
      </p:nvGrpSpPr>
      <p:grpSpPr>
        <a:xfrm>
          <a:off x="0" y="0"/>
          <a:ext cx="0" cy="0"/>
          <a:chOff x="0" y="0"/>
          <a:chExt cx="0" cy="0"/>
        </a:xfrm>
      </p:grpSpPr>
      <p:pic>
        <p:nvPicPr>
          <p:cNvPr id="118" name="Google Shape;118;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19"/>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23"/>
        <p:cNvGrpSpPr/>
        <p:nvPr/>
      </p:nvGrpSpPr>
      <p:grpSpPr>
        <a:xfrm>
          <a:off x="0" y="0"/>
          <a:ext cx="0" cy="0"/>
          <a:chOff x="0" y="0"/>
          <a:chExt cx="0" cy="0"/>
        </a:xfrm>
      </p:grpSpPr>
      <p:sp>
        <p:nvSpPr>
          <p:cNvPr id="124" name="Google Shape;124;p3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p3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26" name="Google Shape;126;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0" name="Google Shape;130;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7" name="Google Shape;5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134"/>
        <p:cNvGrpSpPr/>
        <p:nvPr/>
      </p:nvGrpSpPr>
      <p:grpSpPr>
        <a:xfrm>
          <a:off x="0" y="0"/>
          <a:ext cx="0" cy="0"/>
          <a:chOff x="0" y="0"/>
          <a:chExt cx="0" cy="0"/>
        </a:xfrm>
      </p:grpSpPr>
      <p:pic>
        <p:nvPicPr>
          <p:cNvPr id="135" name="Google Shape;135;p35"/>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6"/>
        <p:cNvGrpSpPr/>
        <p:nvPr/>
      </p:nvGrpSpPr>
      <p:grpSpPr>
        <a:xfrm>
          <a:off x="0" y="0"/>
          <a:ext cx="0" cy="0"/>
          <a:chOff x="0" y="0"/>
          <a:chExt cx="0" cy="0"/>
        </a:xfrm>
      </p:grpSpPr>
      <p:sp>
        <p:nvSpPr>
          <p:cNvPr id="137" name="Google Shape;137;p36"/>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8" name="Google Shape;138;p3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9" name="Google Shape;139;p3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0"/>
        <p:cNvGrpSpPr/>
        <p:nvPr/>
      </p:nvGrpSpPr>
      <p:grpSpPr>
        <a:xfrm>
          <a:off x="0" y="0"/>
          <a:ext cx="0" cy="0"/>
          <a:chOff x="0" y="0"/>
          <a:chExt cx="0" cy="0"/>
        </a:xfrm>
      </p:grpSpPr>
      <p:pic>
        <p:nvPicPr>
          <p:cNvPr id="141" name="Google Shape;141;p3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42" name="Google Shape;142;p3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 name="Google Shape;143;p3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44" name="Google Shape;144;p37"/>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45"/>
        <p:cNvGrpSpPr/>
        <p:nvPr/>
      </p:nvGrpSpPr>
      <p:grpSpPr>
        <a:xfrm>
          <a:off x="0" y="0"/>
          <a:ext cx="0" cy="0"/>
          <a:chOff x="0" y="0"/>
          <a:chExt cx="0" cy="0"/>
        </a:xfrm>
      </p:grpSpPr>
      <p:pic>
        <p:nvPicPr>
          <p:cNvPr id="146" name="Google Shape;146;p3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47" name="Google Shape;147;p3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8" name="Google Shape;148;p38"/>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49" name="Google Shape;149;p38"/>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150"/>
        <p:cNvGrpSpPr/>
        <p:nvPr/>
      </p:nvGrpSpPr>
      <p:grpSpPr>
        <a:xfrm>
          <a:off x="0" y="0"/>
          <a:ext cx="0" cy="0"/>
          <a:chOff x="0" y="0"/>
          <a:chExt cx="0" cy="0"/>
        </a:xfrm>
      </p:grpSpPr>
      <p:sp>
        <p:nvSpPr>
          <p:cNvPr id="151" name="Google Shape;151;p39"/>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52" name="Google Shape;152;p3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53" name="Google Shape;153;p3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4" name="Google Shape;154;p39"/>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55" name="Google Shape;155;p39"/>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156" name="Google Shape;156;p39"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57"/>
        <p:cNvGrpSpPr/>
        <p:nvPr/>
      </p:nvGrpSpPr>
      <p:grpSpPr>
        <a:xfrm>
          <a:off x="0" y="0"/>
          <a:ext cx="0" cy="0"/>
          <a:chOff x="0" y="0"/>
          <a:chExt cx="0" cy="0"/>
        </a:xfrm>
      </p:grpSpPr>
      <p:sp>
        <p:nvSpPr>
          <p:cNvPr id="158" name="Google Shape;158;p40"/>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9" name="Google Shape;159;p40"/>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60" name="Google Shape;160;p4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61"/>
        <p:cNvGrpSpPr/>
        <p:nvPr/>
      </p:nvGrpSpPr>
      <p:grpSpPr>
        <a:xfrm>
          <a:off x="0" y="0"/>
          <a:ext cx="0" cy="0"/>
          <a:chOff x="0" y="0"/>
          <a:chExt cx="0" cy="0"/>
        </a:xfrm>
      </p:grpSpPr>
      <p:sp>
        <p:nvSpPr>
          <p:cNvPr id="162" name="Google Shape;162;p41"/>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63" name="Google Shape;163;p4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4" name="Google Shape;164;p4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65"/>
        <p:cNvGrpSpPr/>
        <p:nvPr/>
      </p:nvGrpSpPr>
      <p:grpSpPr>
        <a:xfrm>
          <a:off x="0" y="0"/>
          <a:ext cx="0" cy="0"/>
          <a:chOff x="0" y="0"/>
          <a:chExt cx="0" cy="0"/>
        </a:xfrm>
      </p:grpSpPr>
      <p:sp>
        <p:nvSpPr>
          <p:cNvPr id="166" name="Google Shape;166;p42"/>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7" name="Google Shape;167;p42"/>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68" name="Google Shape;168;p4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69"/>
        <p:cNvGrpSpPr/>
        <p:nvPr/>
      </p:nvGrpSpPr>
      <p:grpSpPr>
        <a:xfrm>
          <a:off x="0" y="0"/>
          <a:ext cx="0" cy="0"/>
          <a:chOff x="0" y="0"/>
          <a:chExt cx="0" cy="0"/>
        </a:xfrm>
      </p:grpSpPr>
      <p:sp>
        <p:nvSpPr>
          <p:cNvPr id="170" name="Google Shape;170;p43"/>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1" name="Google Shape;171;p43"/>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72" name="Google Shape;172;p4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73" name="Google Shape;173;p43"/>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74"/>
        <p:cNvGrpSpPr/>
        <p:nvPr/>
      </p:nvGrpSpPr>
      <p:grpSpPr>
        <a:xfrm>
          <a:off x="0" y="0"/>
          <a:ext cx="0" cy="0"/>
          <a:chOff x="0" y="0"/>
          <a:chExt cx="0" cy="0"/>
        </a:xfrm>
      </p:grpSpPr>
      <p:sp>
        <p:nvSpPr>
          <p:cNvPr id="175" name="Google Shape;175;p4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6" name="Google Shape;176;p44"/>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77" name="Google Shape;177;p44"/>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78" name="Google Shape;178;p44"/>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79" name="Google Shape;179;p4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0" name="Google Shape;180;p44"/>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9"/>
        <p:cNvGrpSpPr/>
        <p:nvPr/>
      </p:nvGrpSpPr>
      <p:grpSpPr>
        <a:xfrm>
          <a:off x="0" y="0"/>
          <a:ext cx="0" cy="0"/>
          <a:chOff x="0" y="0"/>
          <a:chExt cx="0" cy="0"/>
        </a:xfrm>
      </p:grpSpPr>
      <p:pic>
        <p:nvPicPr>
          <p:cNvPr id="60" name="Google Shape;60;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1" name="Google Shape;61;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3" name="Google Shape;63;p16"/>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81"/>
        <p:cNvGrpSpPr/>
        <p:nvPr/>
      </p:nvGrpSpPr>
      <p:grpSpPr>
        <a:xfrm>
          <a:off x="0" y="0"/>
          <a:ext cx="0" cy="0"/>
          <a:chOff x="0" y="0"/>
          <a:chExt cx="0" cy="0"/>
        </a:xfrm>
      </p:grpSpPr>
      <p:sp>
        <p:nvSpPr>
          <p:cNvPr id="182" name="Google Shape;182;p45"/>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83" name="Google Shape;183;p45"/>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84" name="Google Shape;184;p4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5" name="Google Shape;185;p4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86"/>
        <p:cNvGrpSpPr/>
        <p:nvPr/>
      </p:nvGrpSpPr>
      <p:grpSpPr>
        <a:xfrm>
          <a:off x="0" y="0"/>
          <a:ext cx="0" cy="0"/>
          <a:chOff x="0" y="0"/>
          <a:chExt cx="0" cy="0"/>
        </a:xfrm>
      </p:grpSpPr>
      <p:pic>
        <p:nvPicPr>
          <p:cNvPr id="187" name="Google Shape;187;p4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8" name="Google Shape;188;p46"/>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89" name="Google Shape;189;p4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90"/>
        <p:cNvGrpSpPr/>
        <p:nvPr/>
      </p:nvGrpSpPr>
      <p:grpSpPr>
        <a:xfrm>
          <a:off x="0" y="0"/>
          <a:ext cx="0" cy="0"/>
          <a:chOff x="0" y="0"/>
          <a:chExt cx="0" cy="0"/>
        </a:xfrm>
      </p:grpSpPr>
      <p:pic>
        <p:nvPicPr>
          <p:cNvPr id="191" name="Google Shape;191;p4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92" name="Google Shape;192;p4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93"/>
        <p:cNvGrpSpPr/>
        <p:nvPr/>
      </p:nvGrpSpPr>
      <p:grpSpPr>
        <a:xfrm>
          <a:off x="0" y="0"/>
          <a:ext cx="0" cy="0"/>
          <a:chOff x="0" y="0"/>
          <a:chExt cx="0" cy="0"/>
        </a:xfrm>
      </p:grpSpPr>
      <p:pic>
        <p:nvPicPr>
          <p:cNvPr id="194" name="Google Shape;194;p4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95" name="Google Shape;195;p4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96"/>
        <p:cNvGrpSpPr/>
        <p:nvPr/>
      </p:nvGrpSpPr>
      <p:grpSpPr>
        <a:xfrm>
          <a:off x="0" y="0"/>
          <a:ext cx="0" cy="0"/>
          <a:chOff x="0" y="0"/>
          <a:chExt cx="0" cy="0"/>
        </a:xfrm>
      </p:grpSpPr>
      <p:pic>
        <p:nvPicPr>
          <p:cNvPr id="197" name="Google Shape;197;p4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98"/>
        <p:cNvGrpSpPr/>
        <p:nvPr/>
      </p:nvGrpSpPr>
      <p:grpSpPr>
        <a:xfrm>
          <a:off x="0" y="0"/>
          <a:ext cx="0" cy="0"/>
          <a:chOff x="0" y="0"/>
          <a:chExt cx="0" cy="0"/>
        </a:xfrm>
      </p:grpSpPr>
      <p:pic>
        <p:nvPicPr>
          <p:cNvPr id="199" name="Google Shape;199;p5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20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64"/>
        <p:cNvGrpSpPr/>
        <p:nvPr/>
      </p:nvGrpSpPr>
      <p:grpSpPr>
        <a:xfrm>
          <a:off x="0" y="0"/>
          <a:ext cx="0" cy="0"/>
          <a:chOff x="0" y="0"/>
          <a:chExt cx="0" cy="0"/>
        </a:xfrm>
      </p:grpSpPr>
      <p:pic>
        <p:nvPicPr>
          <p:cNvPr id="65" name="Google Shape;65;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7"/>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8" name="Google Shape;68;p17"/>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9"/>
        <p:cNvGrpSpPr/>
        <p:nvPr/>
      </p:nvGrpSpPr>
      <p:grpSpPr>
        <a:xfrm>
          <a:off x="0" y="0"/>
          <a:ext cx="0" cy="0"/>
          <a:chOff x="0" y="0"/>
          <a:chExt cx="0" cy="0"/>
        </a:xfrm>
      </p:grpSpPr>
      <p:sp>
        <p:nvSpPr>
          <p:cNvPr id="70" name="Google Shape;70;p18"/>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1" name="Google Shape;7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4" name="Google Shape;74;p18"/>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75" name="Google Shape;75;p18"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76"/>
        <p:cNvGrpSpPr/>
        <p:nvPr/>
      </p:nvGrpSpPr>
      <p:grpSpPr>
        <a:xfrm>
          <a:off x="0" y="0"/>
          <a:ext cx="0" cy="0"/>
          <a:chOff x="0" y="0"/>
          <a:chExt cx="0" cy="0"/>
        </a:xfrm>
      </p:grpSpPr>
      <p:sp>
        <p:nvSpPr>
          <p:cNvPr id="77" name="Google Shape;77;p19"/>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79" name="Google Shape;79;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80"/>
        <p:cNvGrpSpPr/>
        <p:nvPr/>
      </p:nvGrpSpPr>
      <p:grpSpPr>
        <a:xfrm>
          <a:off x="0" y="0"/>
          <a:ext cx="0" cy="0"/>
          <a:chOff x="0" y="0"/>
          <a:chExt cx="0" cy="0"/>
        </a:xfrm>
      </p:grpSpPr>
      <p:sp>
        <p:nvSpPr>
          <p:cNvPr id="81" name="Google Shape;81;p2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7" name="Google Shape;87;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1" name="Google Shape;9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2" name="Google Shape;92;p22"/>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 name="Google Shape;122;p3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131"/>
        <p:cNvGrpSpPr/>
        <p:nvPr/>
      </p:nvGrpSpPr>
      <p:grpSpPr>
        <a:xfrm>
          <a:off x="0" y="0"/>
          <a:ext cx="0" cy="0"/>
          <a:chOff x="0" y="0"/>
          <a:chExt cx="0" cy="0"/>
        </a:xfrm>
      </p:grpSpPr>
      <p:sp>
        <p:nvSpPr>
          <p:cNvPr id="132" name="Google Shape;132;p34"/>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3" name="Google Shape;133;p34"/>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k20center.ou.edu/e-learning/food-fight/"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3" Type="http://schemas.openxmlformats.org/officeDocument/2006/relationships/hyperlink" Target="https://ior.ad/7RX6" TargetMode="External"/><Relationship Id="rId2" Type="http://schemas.openxmlformats.org/officeDocument/2006/relationships/notesSlide" Target="../notesSlides/notesSlide30.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nO-vMUApyJQ"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1638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6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Is a hot dog a sandwich?</a:t>
            </a:r>
            <a:endParaRPr dirty="0"/>
          </a:p>
        </p:txBody>
      </p:sp>
      <p:sp>
        <p:nvSpPr>
          <p:cNvPr id="255" name="Google Shape;255;p60"/>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 dirty="0"/>
              <a:t>On a sticky note:</a:t>
            </a:r>
            <a:endParaRPr dirty="0"/>
          </a:p>
          <a:p>
            <a:pPr marL="457200" lvl="0" indent="-393700" algn="l" rtl="0">
              <a:spcBef>
                <a:spcPts val="1000"/>
              </a:spcBef>
              <a:spcAft>
                <a:spcPts val="0"/>
              </a:spcAft>
              <a:buSzPts val="2600"/>
              <a:buChar char="•"/>
            </a:pPr>
            <a:r>
              <a:rPr lang="en" dirty="0"/>
              <a:t>Answer the question, “Is a hot dog a sandwich?” with your reasoning.</a:t>
            </a:r>
            <a:endParaRPr dirty="0"/>
          </a:p>
          <a:p>
            <a:pPr marL="457200" lvl="0" indent="-393700" algn="l" rtl="0">
              <a:spcBef>
                <a:spcPts val="1000"/>
              </a:spcBef>
              <a:spcAft>
                <a:spcPts val="1000"/>
              </a:spcAft>
              <a:buSzPts val="2600"/>
              <a:buChar char="•"/>
            </a:pPr>
            <a:r>
              <a:rPr lang="en" dirty="0"/>
              <a:t>Each separate answer or reason should have its own sticky note.</a:t>
            </a:r>
            <a:endParaRPr dirty="0"/>
          </a:p>
        </p:txBody>
      </p:sp>
      <p:pic>
        <p:nvPicPr>
          <p:cNvPr id="256" name="Google Shape;256;p60"/>
          <p:cNvPicPr preferRelativeResize="0"/>
          <p:nvPr/>
        </p:nvPicPr>
        <p:blipFill>
          <a:blip r:embed="rId3">
            <a:alphaModFix/>
          </a:blip>
          <a:stretch>
            <a:fillRect/>
          </a:stretch>
        </p:blipFill>
        <p:spPr>
          <a:xfrm>
            <a:off x="5630100" y="1317047"/>
            <a:ext cx="2657475" cy="2276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6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Affinity Process</a:t>
            </a:r>
            <a:endParaRPr/>
          </a:p>
        </p:txBody>
      </p:sp>
      <p:sp>
        <p:nvSpPr>
          <p:cNvPr id="262" name="Google Shape;262;p61"/>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 dirty="0"/>
              <a:t>With your partner:</a:t>
            </a:r>
            <a:endParaRPr dirty="0"/>
          </a:p>
          <a:p>
            <a:pPr marL="457200" lvl="0" indent="-393700" algn="l" rtl="0">
              <a:spcBef>
                <a:spcPts val="1000"/>
              </a:spcBef>
              <a:spcAft>
                <a:spcPts val="0"/>
              </a:spcAft>
              <a:buSzPts val="2600"/>
              <a:buChar char="•"/>
            </a:pPr>
            <a:r>
              <a:rPr lang="en" dirty="0"/>
              <a:t>Read through your sticky notes.</a:t>
            </a:r>
            <a:endParaRPr dirty="0"/>
          </a:p>
          <a:p>
            <a:pPr marL="457200" lvl="0" indent="-393700" algn="l" rtl="0">
              <a:spcBef>
                <a:spcPts val="1000"/>
              </a:spcBef>
              <a:spcAft>
                <a:spcPts val="1000"/>
              </a:spcAft>
              <a:buSzPts val="2600"/>
              <a:buChar char="•"/>
            </a:pPr>
            <a:r>
              <a:rPr lang="en" dirty="0"/>
              <a:t>Group similar sticky notes into categories. Label each category.</a:t>
            </a:r>
            <a:endParaRPr dirty="0"/>
          </a:p>
        </p:txBody>
      </p:sp>
      <p:pic>
        <p:nvPicPr>
          <p:cNvPr id="263" name="Google Shape;263;p61"/>
          <p:cNvPicPr preferRelativeResize="0"/>
          <p:nvPr/>
        </p:nvPicPr>
        <p:blipFill>
          <a:blip r:embed="rId3">
            <a:alphaModFix/>
          </a:blip>
          <a:stretch>
            <a:fillRect/>
          </a:stretch>
        </p:blipFill>
        <p:spPr>
          <a:xfrm>
            <a:off x="5630100" y="1317047"/>
            <a:ext cx="2657475" cy="2276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6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Gallery Walk</a:t>
            </a:r>
            <a:endParaRPr/>
          </a:p>
        </p:txBody>
      </p:sp>
      <p:sp>
        <p:nvSpPr>
          <p:cNvPr id="269" name="Google Shape;269;p62"/>
          <p:cNvSpPr txBox="1">
            <a:spLocks noGrp="1"/>
          </p:cNvSpPr>
          <p:nvPr>
            <p:ph type="body" idx="1"/>
          </p:nvPr>
        </p:nvSpPr>
        <p:spPr>
          <a:xfrm>
            <a:off x="457200" y="1305059"/>
            <a:ext cx="3994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Take your sticky note pad and look at your peers’ categories.</a:t>
            </a:r>
            <a:endParaRPr dirty="0"/>
          </a:p>
          <a:p>
            <a:pPr marL="457200" lvl="0" indent="-393700" algn="l" rtl="0">
              <a:spcBef>
                <a:spcPts val="0"/>
              </a:spcBef>
              <a:spcAft>
                <a:spcPts val="0"/>
              </a:spcAft>
              <a:buSzPts val="2600"/>
              <a:buChar char="•"/>
            </a:pPr>
            <a:r>
              <a:rPr lang="en" dirty="0"/>
              <a:t>Leave written comments or questions beside the categories on your peers’ desks.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6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How Am I Feeling?  What Am I Thinking?</a:t>
            </a:r>
            <a:endParaRPr dirty="0"/>
          </a:p>
        </p:txBody>
      </p:sp>
      <p:sp>
        <p:nvSpPr>
          <p:cNvPr id="275" name="Google Shape;275;p63"/>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fontScale="92500" lnSpcReduction="20000"/>
          </a:bodyPr>
          <a:lstStyle/>
          <a:p>
            <a:pPr marL="0" lvl="0" indent="0" algn="l" rtl="0">
              <a:spcBef>
                <a:spcPts val="520"/>
              </a:spcBef>
              <a:spcAft>
                <a:spcPts val="0"/>
              </a:spcAft>
              <a:buNone/>
            </a:pPr>
            <a:r>
              <a:rPr lang="en" dirty="0"/>
              <a:t>Sticky Note 1:</a:t>
            </a:r>
            <a:endParaRPr dirty="0"/>
          </a:p>
          <a:p>
            <a:pPr marL="457200" lvl="0" indent="-381317" algn="l" rtl="0">
              <a:spcBef>
                <a:spcPts val="1000"/>
              </a:spcBef>
              <a:spcAft>
                <a:spcPts val="0"/>
              </a:spcAft>
              <a:buSzPct val="100000"/>
              <a:buChar char="•"/>
            </a:pPr>
            <a:r>
              <a:rPr lang="en" dirty="0"/>
              <a:t>If someone offered you a hot dog and gave you a sandwich, how would you feel? What would you think?</a:t>
            </a:r>
            <a:endParaRPr dirty="0"/>
          </a:p>
          <a:p>
            <a:pPr marL="0" lvl="0" indent="0" algn="l" rtl="0">
              <a:spcBef>
                <a:spcPts val="1000"/>
              </a:spcBef>
              <a:spcAft>
                <a:spcPts val="0"/>
              </a:spcAft>
              <a:buNone/>
            </a:pPr>
            <a:r>
              <a:rPr lang="en" dirty="0"/>
              <a:t>Sticky Note 2:</a:t>
            </a:r>
            <a:endParaRPr dirty="0"/>
          </a:p>
          <a:p>
            <a:pPr marL="457200" lvl="0" indent="-381317" algn="l" rtl="0">
              <a:spcBef>
                <a:spcPts val="1000"/>
              </a:spcBef>
              <a:spcAft>
                <a:spcPts val="0"/>
              </a:spcAft>
              <a:buSzPct val="100000"/>
              <a:buChar char="•"/>
            </a:pPr>
            <a:r>
              <a:rPr lang="en" dirty="0"/>
              <a:t>If someone offered you a sandwich and gave you a hot dog, how would you feel? What would you think?</a:t>
            </a:r>
            <a:endParaRPr dirty="0"/>
          </a:p>
        </p:txBody>
      </p:sp>
      <p:pic>
        <p:nvPicPr>
          <p:cNvPr id="276" name="Google Shape;276;p63"/>
          <p:cNvPicPr preferRelativeResize="0"/>
          <p:nvPr/>
        </p:nvPicPr>
        <p:blipFill>
          <a:blip r:embed="rId3">
            <a:alphaModFix/>
          </a:blip>
          <a:stretch>
            <a:fillRect/>
          </a:stretch>
        </p:blipFill>
        <p:spPr>
          <a:xfrm>
            <a:off x="5630100" y="1514472"/>
            <a:ext cx="2771775" cy="21145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64"/>
          <p:cNvSpPr txBox="1">
            <a:spLocks noGrp="1"/>
          </p:cNvSpPr>
          <p:nvPr>
            <p:ph type="title"/>
          </p:nvPr>
        </p:nvSpPr>
        <p:spPr>
          <a:xfrm>
            <a:off x="530352" y="987552"/>
            <a:ext cx="7772400" cy="1021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Is a hot dog a sandwich?</a:t>
            </a:r>
            <a:endParaRPr/>
          </a:p>
        </p:txBody>
      </p:sp>
      <p:sp>
        <p:nvSpPr>
          <p:cNvPr id="282" name="Google Shape;282;p64"/>
          <p:cNvSpPr txBox="1">
            <a:spLocks noGrp="1"/>
          </p:cNvSpPr>
          <p:nvPr>
            <p:ph type="body" idx="1"/>
          </p:nvPr>
        </p:nvSpPr>
        <p:spPr>
          <a:xfrm>
            <a:off x="530352" y="2028498"/>
            <a:ext cx="7772400" cy="1132200"/>
          </a:xfrm>
          <a:prstGeom prst="rect">
            <a:avLst/>
          </a:prstGeom>
        </p:spPr>
        <p:txBody>
          <a:bodyPr spcFirstLastPara="1" wrap="square" lIns="45700" tIns="45700" rIns="45700" bIns="45700" anchor="t" anchorCtr="0">
            <a:normAutofit/>
          </a:bodyPr>
          <a:lstStyle/>
          <a:p>
            <a:pPr marL="0" lvl="0" indent="0" algn="l" rtl="0">
              <a:spcBef>
                <a:spcPts val="520"/>
              </a:spcBef>
              <a:spcAft>
                <a:spcPts val="0"/>
              </a:spcAft>
              <a:buNone/>
            </a:pPr>
            <a:r>
              <a:rPr lang="en" dirty="0"/>
              <a:t>Play the Twine: </a:t>
            </a:r>
            <a:endParaRPr dirty="0"/>
          </a:p>
          <a:p>
            <a:pPr marL="0" lvl="0" indent="0" algn="l" rtl="0">
              <a:spcBef>
                <a:spcPts val="520"/>
              </a:spcBef>
              <a:spcAft>
                <a:spcPts val="0"/>
              </a:spcAft>
              <a:buNone/>
            </a:pPr>
            <a:r>
              <a:rPr lang="en" u="sng" dirty="0">
                <a:solidFill>
                  <a:schemeClr val="hlink"/>
                </a:solidFill>
                <a:hlinkClick r:id="rId3"/>
              </a:rPr>
              <a:t>https://k20center.ou.edu/e-learning/food-fight/</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6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Is a hot dog a sandwich?</a:t>
            </a:r>
            <a:endParaRPr/>
          </a:p>
        </p:txBody>
      </p:sp>
      <p:sp>
        <p:nvSpPr>
          <p:cNvPr id="288" name="Google Shape;288;p65"/>
          <p:cNvSpPr txBox="1">
            <a:spLocks noGrp="1"/>
          </p:cNvSpPr>
          <p:nvPr>
            <p:ph type="body" idx="1"/>
          </p:nvPr>
        </p:nvSpPr>
        <p:spPr>
          <a:xfrm>
            <a:off x="457199" y="1305059"/>
            <a:ext cx="5557375" cy="3621000"/>
          </a:xfrm>
          <a:prstGeom prst="rect">
            <a:avLst/>
          </a:prstGeom>
        </p:spPr>
        <p:txBody>
          <a:bodyPr spcFirstLastPara="1" wrap="square" lIns="91400" tIns="91400" rIns="91400" bIns="91400" anchor="t" anchorCtr="0">
            <a:normAutofit fontScale="92500"/>
          </a:bodyPr>
          <a:lstStyle/>
          <a:p>
            <a:pPr marL="457200" lvl="0" indent="-393700" algn="l" rtl="0">
              <a:lnSpc>
                <a:spcPct val="100000"/>
              </a:lnSpc>
              <a:spcBef>
                <a:spcPts val="520"/>
              </a:spcBef>
              <a:spcAft>
                <a:spcPts val="0"/>
              </a:spcAft>
              <a:buSzPts val="2600"/>
              <a:buChar char="•"/>
            </a:pPr>
            <a:r>
              <a:rPr lang="en" dirty="0"/>
              <a:t>What did you notice about the choices you made?</a:t>
            </a:r>
            <a:endParaRPr dirty="0"/>
          </a:p>
          <a:p>
            <a:pPr marL="457200" lvl="0" indent="-393700" algn="l" rtl="0">
              <a:lnSpc>
                <a:spcPct val="100000"/>
              </a:lnSpc>
              <a:spcBef>
                <a:spcPts val="1000"/>
              </a:spcBef>
              <a:spcAft>
                <a:spcPts val="0"/>
              </a:spcAft>
              <a:buSzPts val="2600"/>
              <a:buChar char="•"/>
            </a:pPr>
            <a:r>
              <a:rPr lang="en" dirty="0"/>
              <a:t>What promoted positive conversation?</a:t>
            </a:r>
            <a:endParaRPr dirty="0"/>
          </a:p>
          <a:p>
            <a:pPr marL="457200" lvl="0" indent="-393700" algn="l" rtl="0">
              <a:lnSpc>
                <a:spcPct val="100000"/>
              </a:lnSpc>
              <a:spcBef>
                <a:spcPts val="1000"/>
              </a:spcBef>
              <a:spcAft>
                <a:spcPts val="0"/>
              </a:spcAft>
              <a:buSzPts val="2600"/>
              <a:buChar char="•"/>
            </a:pPr>
            <a:r>
              <a:rPr lang="en" dirty="0"/>
              <a:t>What did you notice that was negative?</a:t>
            </a:r>
            <a:endParaRPr dirty="0"/>
          </a:p>
          <a:p>
            <a:pPr marL="457200" lvl="0" indent="-393700" algn="l" rtl="0">
              <a:lnSpc>
                <a:spcPct val="100000"/>
              </a:lnSpc>
              <a:spcBef>
                <a:spcPts val="1000"/>
              </a:spcBef>
              <a:spcAft>
                <a:spcPts val="1000"/>
              </a:spcAft>
              <a:buSzPts val="2600"/>
              <a:buChar char="•"/>
            </a:pPr>
            <a:r>
              <a:rPr lang="en" dirty="0"/>
              <a:t>How could you take what was negative and approach it differently?</a:t>
            </a:r>
            <a:endParaRPr dirty="0"/>
          </a:p>
        </p:txBody>
      </p:sp>
      <p:pic>
        <p:nvPicPr>
          <p:cNvPr id="289" name="Google Shape;289;p65"/>
          <p:cNvPicPr preferRelativeResize="0"/>
          <p:nvPr/>
        </p:nvPicPr>
        <p:blipFill>
          <a:blip r:embed="rId3">
            <a:alphaModFix/>
          </a:blip>
          <a:stretch>
            <a:fillRect/>
          </a:stretch>
        </p:blipFill>
        <p:spPr>
          <a:xfrm>
            <a:off x="6593125" y="1524912"/>
            <a:ext cx="2093675" cy="2093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66"/>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a:t>Which type of </a:t>
            </a:r>
            <a:br>
              <a:rPr lang="en"/>
            </a:br>
            <a:r>
              <a:rPr lang="en"/>
              <a:t>communicator are you?</a:t>
            </a:r>
            <a:endParaRPr/>
          </a:p>
        </p:txBody>
      </p:sp>
      <p:sp>
        <p:nvSpPr>
          <p:cNvPr id="295" name="Google Shape;295;p66"/>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Autofit/>
          </a:bodyPr>
          <a:lstStyle/>
          <a:p>
            <a:pPr marL="457200" lvl="0" indent="-375602" algn="l" rtl="0">
              <a:spcBef>
                <a:spcPts val="520"/>
              </a:spcBef>
              <a:spcAft>
                <a:spcPts val="0"/>
              </a:spcAft>
              <a:buClr>
                <a:srgbClr val="FFFFFF"/>
              </a:buClr>
              <a:buSzPts val="2315"/>
              <a:buChar char="●"/>
            </a:pPr>
            <a:r>
              <a:rPr lang="en" sz="2315"/>
              <a:t>Why do you think you communicate in this way?</a:t>
            </a:r>
            <a:endParaRPr sz="2315"/>
          </a:p>
          <a:p>
            <a:pPr marL="457200" lvl="0" indent="-375602" algn="l" rtl="0">
              <a:spcBef>
                <a:spcPts val="1000"/>
              </a:spcBef>
              <a:spcAft>
                <a:spcPts val="0"/>
              </a:spcAft>
              <a:buClr>
                <a:srgbClr val="FFFFFF"/>
              </a:buClr>
              <a:buSzPts val="2315"/>
              <a:buChar char="●"/>
            </a:pPr>
            <a:r>
              <a:rPr lang="en" sz="2315"/>
              <a:t>Which way do you normally approach other people in a conversation?</a:t>
            </a:r>
            <a:endParaRPr sz="2315"/>
          </a:p>
          <a:p>
            <a:pPr marL="457200" lvl="0" indent="-375602" algn="l" rtl="0">
              <a:spcBef>
                <a:spcPts val="1000"/>
              </a:spcBef>
              <a:spcAft>
                <a:spcPts val="1000"/>
              </a:spcAft>
              <a:buClr>
                <a:srgbClr val="FFFFFF"/>
              </a:buClr>
              <a:buSzPts val="2315"/>
              <a:buChar char="●"/>
            </a:pPr>
            <a:r>
              <a:rPr lang="en" sz="2315"/>
              <a:t>Do our classroom norms accommodate for all of these styles?</a:t>
            </a:r>
            <a:endParaRPr sz="2315"/>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67"/>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dirty="0"/>
              <a:t>Ask-Oriented</a:t>
            </a:r>
            <a:endParaRPr dirty="0"/>
          </a:p>
        </p:txBody>
      </p:sp>
      <p:sp>
        <p:nvSpPr>
          <p:cNvPr id="301" name="Google Shape;301;p6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Ask-Oriented vs. Tell-Oriented</a:t>
            </a:r>
            <a:endParaRPr/>
          </a:p>
        </p:txBody>
      </p:sp>
      <p:sp>
        <p:nvSpPr>
          <p:cNvPr id="302" name="Google Shape;302;p67"/>
          <p:cNvSpPr txBox="1">
            <a:spLocks noGrp="1"/>
          </p:cNvSpPr>
          <p:nvPr>
            <p:ph type="body" idx="2"/>
          </p:nvPr>
        </p:nvSpPr>
        <p:spPr>
          <a:xfrm>
            <a:off x="4645027" y="1394820"/>
            <a:ext cx="4041900" cy="491100"/>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a:t>Tell-Oriented</a:t>
            </a:r>
            <a:endParaRPr/>
          </a:p>
        </p:txBody>
      </p:sp>
      <p:sp>
        <p:nvSpPr>
          <p:cNvPr id="303" name="Google Shape;303;p67"/>
          <p:cNvSpPr txBox="1">
            <a:spLocks noGrp="1"/>
          </p:cNvSpPr>
          <p:nvPr>
            <p:ph type="body" idx="4"/>
          </p:nvPr>
        </p:nvSpPr>
        <p:spPr>
          <a:xfrm>
            <a:off x="4649798" y="1974753"/>
            <a:ext cx="3231300" cy="20286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US" dirty="0"/>
              <a:t>Direct in their approach</a:t>
            </a:r>
          </a:p>
          <a:p>
            <a:pPr marL="457200" lvl="0" indent="-342900" algn="l" rtl="0">
              <a:spcBef>
                <a:spcPts val="360"/>
              </a:spcBef>
              <a:spcAft>
                <a:spcPts val="0"/>
              </a:spcAft>
              <a:buSzPts val="1800"/>
              <a:buChar char="•"/>
            </a:pPr>
            <a:r>
              <a:rPr lang="en" dirty="0"/>
              <a:t>Asks fewer questions</a:t>
            </a:r>
          </a:p>
          <a:p>
            <a:pPr marL="457200" lvl="0" indent="-342900" algn="l" rtl="0">
              <a:spcBef>
                <a:spcPts val="360"/>
              </a:spcBef>
              <a:spcAft>
                <a:spcPts val="0"/>
              </a:spcAft>
              <a:buSzPts val="1800"/>
              <a:buChar char="•"/>
            </a:pPr>
            <a:r>
              <a:rPr lang="en" dirty="0"/>
              <a:t>Might speak loudly</a:t>
            </a:r>
          </a:p>
          <a:p>
            <a:pPr marL="457200" lvl="0" indent="-342900" algn="l" rtl="0">
              <a:spcBef>
                <a:spcPts val="360"/>
              </a:spcBef>
              <a:spcAft>
                <a:spcPts val="0"/>
              </a:spcAft>
              <a:buSzPts val="1800"/>
              <a:buChar char="•"/>
            </a:pPr>
            <a:r>
              <a:rPr lang="en" dirty="0"/>
              <a:t>Responds more quickly</a:t>
            </a:r>
            <a:endParaRPr dirty="0"/>
          </a:p>
        </p:txBody>
      </p:sp>
      <p:sp>
        <p:nvSpPr>
          <p:cNvPr id="304" name="Google Shape;304;p67"/>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 dirty="0"/>
              <a:t>Indirect and discussion-oriented in their approach</a:t>
            </a:r>
          </a:p>
          <a:p>
            <a:pPr marL="457200" lvl="0" indent="-342900" algn="l" rtl="0">
              <a:spcBef>
                <a:spcPts val="360"/>
              </a:spcBef>
              <a:spcAft>
                <a:spcPts val="0"/>
              </a:spcAft>
              <a:buSzPts val="1800"/>
              <a:buChar char="•"/>
            </a:pPr>
            <a:r>
              <a:rPr lang="en" dirty="0"/>
              <a:t>Asks many questions</a:t>
            </a:r>
          </a:p>
          <a:p>
            <a:pPr marL="457200" lvl="0" indent="-342900" algn="l" rtl="0">
              <a:spcBef>
                <a:spcPts val="360"/>
              </a:spcBef>
              <a:spcAft>
                <a:spcPts val="0"/>
              </a:spcAft>
              <a:buSzPts val="1800"/>
              <a:buChar char="•"/>
            </a:pPr>
            <a:r>
              <a:rPr lang="en" dirty="0"/>
              <a:t>Might speak more quietly </a:t>
            </a:r>
          </a:p>
          <a:p>
            <a:pPr marL="457200" lvl="0" indent="-342900" algn="l" rtl="0">
              <a:spcBef>
                <a:spcPts val="360"/>
              </a:spcBef>
              <a:spcAft>
                <a:spcPts val="0"/>
              </a:spcAft>
              <a:buSzPts val="1800"/>
              <a:buChar char="•"/>
            </a:pPr>
            <a:r>
              <a:rPr lang="en" dirty="0"/>
              <a:t>Takes more time to communicate and listen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6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Task-Directed vs. People-Directed</a:t>
            </a:r>
            <a:endParaRPr/>
          </a:p>
        </p:txBody>
      </p:sp>
      <p:sp>
        <p:nvSpPr>
          <p:cNvPr id="310" name="Google Shape;310;p68"/>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a:t>Task-Directed</a:t>
            </a:r>
            <a:endParaRPr/>
          </a:p>
        </p:txBody>
      </p:sp>
      <p:sp>
        <p:nvSpPr>
          <p:cNvPr id="311" name="Google Shape;311;p68"/>
          <p:cNvSpPr txBox="1">
            <a:spLocks noGrp="1"/>
          </p:cNvSpPr>
          <p:nvPr>
            <p:ph type="body" idx="2"/>
          </p:nvPr>
        </p:nvSpPr>
        <p:spPr>
          <a:xfrm>
            <a:off x="4645027" y="1394820"/>
            <a:ext cx="4041900" cy="491100"/>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a:t>People-Directed</a:t>
            </a:r>
            <a:endParaRPr/>
          </a:p>
        </p:txBody>
      </p:sp>
      <p:sp>
        <p:nvSpPr>
          <p:cNvPr id="312" name="Google Shape;312;p68"/>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 dirty="0"/>
              <a:t>Talks about tasks first, then considers relationships later</a:t>
            </a:r>
            <a:endParaRPr dirty="0"/>
          </a:p>
          <a:p>
            <a:pPr marL="457200" lvl="0" indent="-342900" algn="l" rtl="0">
              <a:spcBef>
                <a:spcPts val="0"/>
              </a:spcBef>
              <a:spcAft>
                <a:spcPts val="0"/>
              </a:spcAft>
              <a:buSzPts val="1800"/>
              <a:buChar char="•"/>
            </a:pPr>
            <a:r>
              <a:rPr lang="en" dirty="0"/>
              <a:t>Shares few feelings</a:t>
            </a:r>
            <a:endParaRPr dirty="0"/>
          </a:p>
          <a:p>
            <a:pPr marL="457200" lvl="0" indent="-342900" algn="l" rtl="0">
              <a:spcBef>
                <a:spcPts val="0"/>
              </a:spcBef>
              <a:spcAft>
                <a:spcPts val="0"/>
              </a:spcAft>
              <a:buSzPts val="1800"/>
              <a:buChar char="•"/>
            </a:pPr>
            <a:r>
              <a:rPr lang="en" dirty="0"/>
              <a:t>Tries to be more objective in decision-making</a:t>
            </a:r>
            <a:endParaRPr dirty="0"/>
          </a:p>
          <a:p>
            <a:pPr marL="457200" lvl="0" indent="-342900" algn="l" rtl="0">
              <a:spcBef>
                <a:spcPts val="0"/>
              </a:spcBef>
              <a:spcAft>
                <a:spcPts val="0"/>
              </a:spcAft>
              <a:buSzPts val="1800"/>
              <a:buChar char="•"/>
            </a:pPr>
            <a:r>
              <a:rPr lang="en" dirty="0"/>
              <a:t>Tries to rely on logic</a:t>
            </a:r>
            <a:endParaRPr dirty="0"/>
          </a:p>
        </p:txBody>
      </p:sp>
      <p:sp>
        <p:nvSpPr>
          <p:cNvPr id="313" name="Google Shape;313;p68"/>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 dirty="0"/>
              <a:t>Considers relationships first, then moves to tasks</a:t>
            </a:r>
            <a:endParaRPr dirty="0"/>
          </a:p>
          <a:p>
            <a:pPr marL="457200" lvl="0" indent="-342900" algn="l" rtl="0">
              <a:spcBef>
                <a:spcPts val="0"/>
              </a:spcBef>
              <a:spcAft>
                <a:spcPts val="0"/>
              </a:spcAft>
              <a:buSzPts val="1800"/>
              <a:buChar char="•"/>
            </a:pPr>
            <a:r>
              <a:rPr lang="en" dirty="0"/>
              <a:t>Shares feelings to support the discussion</a:t>
            </a:r>
            <a:endParaRPr dirty="0"/>
          </a:p>
          <a:p>
            <a:pPr marL="457200" lvl="0" indent="-342900" algn="l" rtl="0">
              <a:spcBef>
                <a:spcPts val="0"/>
              </a:spcBef>
              <a:spcAft>
                <a:spcPts val="0"/>
              </a:spcAft>
              <a:buSzPts val="1800"/>
              <a:buChar char="•"/>
            </a:pPr>
            <a:r>
              <a:rPr lang="en" dirty="0"/>
              <a:t>Subjective approach to decision-making</a:t>
            </a:r>
            <a:endParaRPr dirty="0"/>
          </a:p>
          <a:p>
            <a:pPr marL="457200" lvl="0" indent="-342900" algn="l" rtl="0">
              <a:spcBef>
                <a:spcPts val="0"/>
              </a:spcBef>
              <a:spcAft>
                <a:spcPts val="0"/>
              </a:spcAft>
              <a:buSzPts val="1800"/>
              <a:buChar char="•"/>
            </a:pPr>
            <a:r>
              <a:rPr lang="en" dirty="0"/>
              <a:t>Relies on intuition</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6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Amiable</a:t>
            </a:r>
            <a:endParaRPr/>
          </a:p>
        </p:txBody>
      </p:sp>
      <p:sp>
        <p:nvSpPr>
          <p:cNvPr id="319" name="Google Shape;319;p69"/>
          <p:cNvSpPr txBox="1">
            <a:spLocks noGrp="1"/>
          </p:cNvSpPr>
          <p:nvPr>
            <p:ph type="body" idx="1"/>
          </p:nvPr>
        </p:nvSpPr>
        <p:spPr>
          <a:xfrm>
            <a:off x="457200" y="1391425"/>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sz="2300" dirty="0"/>
              <a:t>People-Directed &amp; Ask-Oriented</a:t>
            </a:r>
            <a:endParaRPr sz="2300" dirty="0"/>
          </a:p>
        </p:txBody>
      </p:sp>
      <p:sp>
        <p:nvSpPr>
          <p:cNvPr id="320" name="Google Shape;320;p69"/>
          <p:cNvSpPr txBox="1">
            <a:spLocks noGrp="1"/>
          </p:cNvSpPr>
          <p:nvPr>
            <p:ph type="body" idx="2"/>
          </p:nvPr>
        </p:nvSpPr>
        <p:spPr>
          <a:xfrm>
            <a:off x="4645027" y="1394820"/>
            <a:ext cx="4041900" cy="491100"/>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sz="2300" dirty="0"/>
              <a:t>How to Approach This Person:</a:t>
            </a:r>
            <a:endParaRPr sz="2300" dirty="0"/>
          </a:p>
        </p:txBody>
      </p:sp>
      <p:sp>
        <p:nvSpPr>
          <p:cNvPr id="321" name="Google Shape;321;p69"/>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fontScale="92500" lnSpcReduction="10000"/>
          </a:bodyPr>
          <a:lstStyle/>
          <a:p>
            <a:pPr marL="457200" lvl="0" indent="-342900" algn="l" rtl="0">
              <a:spcBef>
                <a:spcPts val="360"/>
              </a:spcBef>
              <a:spcAft>
                <a:spcPts val="0"/>
              </a:spcAft>
              <a:buSzPts val="1800"/>
              <a:buChar char="•"/>
            </a:pPr>
            <a:r>
              <a:rPr lang="en-US" dirty="0"/>
              <a:t>Indirect and discussion-oriented in their approach</a:t>
            </a:r>
          </a:p>
          <a:p>
            <a:pPr marL="457200" lvl="0" indent="-342900" algn="l" rtl="0">
              <a:spcBef>
                <a:spcPts val="360"/>
              </a:spcBef>
              <a:spcAft>
                <a:spcPts val="0"/>
              </a:spcAft>
              <a:buSzPts val="1800"/>
              <a:buChar char="•"/>
            </a:pPr>
            <a:r>
              <a:rPr lang="en-US" dirty="0"/>
              <a:t>Asks many questions</a:t>
            </a:r>
          </a:p>
          <a:p>
            <a:pPr marL="457200" lvl="0" indent="-342900" algn="l" rtl="0">
              <a:spcBef>
                <a:spcPts val="360"/>
              </a:spcBef>
              <a:spcAft>
                <a:spcPts val="0"/>
              </a:spcAft>
              <a:buSzPts val="1800"/>
              <a:buChar char="•"/>
            </a:pPr>
            <a:r>
              <a:rPr lang="en-US" dirty="0"/>
              <a:t>Might speak more quietly </a:t>
            </a:r>
          </a:p>
          <a:p>
            <a:pPr marL="457200" lvl="0" indent="-342900" algn="l" rtl="0">
              <a:spcBef>
                <a:spcPts val="360"/>
              </a:spcBef>
              <a:spcAft>
                <a:spcPts val="0"/>
              </a:spcAft>
              <a:buSzPts val="1800"/>
              <a:buChar char="•"/>
            </a:pPr>
            <a:r>
              <a:rPr lang="en-US" dirty="0"/>
              <a:t>Takes more time to communicate and listen </a:t>
            </a:r>
          </a:p>
          <a:p>
            <a:pPr marL="457200" lvl="0" indent="-342900" algn="l" rtl="0">
              <a:spcBef>
                <a:spcPts val="0"/>
              </a:spcBef>
              <a:spcAft>
                <a:spcPts val="0"/>
              </a:spcAft>
              <a:buSzPts val="1800"/>
              <a:buChar char="•"/>
            </a:pPr>
            <a:r>
              <a:rPr lang="en-US" dirty="0"/>
              <a:t>Shares feelings to support the discussion</a:t>
            </a:r>
          </a:p>
          <a:p>
            <a:pPr marL="457200" lvl="0" indent="-342900" algn="l" rtl="0">
              <a:spcBef>
                <a:spcPts val="0"/>
              </a:spcBef>
              <a:spcAft>
                <a:spcPts val="0"/>
              </a:spcAft>
              <a:buSzPts val="1800"/>
              <a:buChar char="•"/>
            </a:pPr>
            <a:r>
              <a:rPr lang="en" dirty="0"/>
              <a:t>More subjective and intuitive when making decisions</a:t>
            </a:r>
            <a:endParaRPr dirty="0"/>
          </a:p>
        </p:txBody>
      </p:sp>
      <p:sp>
        <p:nvSpPr>
          <p:cNvPr id="322" name="Google Shape;322;p69"/>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rmAutofit fontScale="92500" lnSpcReduction="10000"/>
          </a:bodyPr>
          <a:lstStyle/>
          <a:p>
            <a:pPr marL="457200" lvl="0" indent="-342900" algn="l" rtl="0">
              <a:spcBef>
                <a:spcPts val="360"/>
              </a:spcBef>
              <a:spcAft>
                <a:spcPts val="0"/>
              </a:spcAft>
              <a:buSzPts val="1800"/>
              <a:buChar char="•"/>
            </a:pPr>
            <a:r>
              <a:rPr lang="en" dirty="0"/>
              <a:t>Appreciate their efforts to be coooperative</a:t>
            </a:r>
          </a:p>
          <a:p>
            <a:pPr marL="457200" lvl="0" indent="-342900" algn="l" rtl="0">
              <a:spcBef>
                <a:spcPts val="360"/>
              </a:spcBef>
              <a:spcAft>
                <a:spcPts val="0"/>
              </a:spcAft>
              <a:buSzPts val="1800"/>
              <a:buChar char="•"/>
            </a:pPr>
            <a:r>
              <a:rPr lang="en" dirty="0"/>
              <a:t>Make an effort to cooperate in kind</a:t>
            </a:r>
          </a:p>
          <a:p>
            <a:pPr marL="457200" lvl="0" indent="-342900" algn="l" rtl="0">
              <a:spcBef>
                <a:spcPts val="360"/>
              </a:spcBef>
              <a:spcAft>
                <a:spcPts val="0"/>
              </a:spcAft>
              <a:buSzPts val="1800"/>
              <a:buChar char="•"/>
            </a:pPr>
            <a:r>
              <a:rPr lang="en" dirty="0"/>
              <a:t>Give them time to think before expecting an answer</a:t>
            </a:r>
          </a:p>
          <a:p>
            <a:pPr marL="457200" lvl="0" indent="-342900" algn="l" rtl="0">
              <a:spcBef>
                <a:spcPts val="360"/>
              </a:spcBef>
              <a:spcAft>
                <a:spcPts val="0"/>
              </a:spcAft>
              <a:buSzPts val="1800"/>
              <a:buChar char="•"/>
            </a:pPr>
            <a:r>
              <a:rPr lang="en" dirty="0"/>
              <a:t>Support the relationship between you and consider their feelings</a:t>
            </a:r>
          </a:p>
          <a:p>
            <a:pPr marL="457200" lvl="0" indent="-342900" algn="l" rtl="0">
              <a:spcBef>
                <a:spcPts val="360"/>
              </a:spcBef>
              <a:spcAft>
                <a:spcPts val="0"/>
              </a:spcAft>
              <a:buSzPts val="1800"/>
              <a:buChar char="•"/>
            </a:pPr>
            <a:r>
              <a:rPr lang="en" dirty="0"/>
              <a:t>Give reassurance </a:t>
            </a:r>
            <a:endParaRPr dirty="0"/>
          </a:p>
          <a:p>
            <a:pPr marL="457200" lvl="0" indent="-342900" algn="l" rtl="0">
              <a:spcBef>
                <a:spcPts val="0"/>
              </a:spcBef>
              <a:spcAft>
                <a:spcPts val="0"/>
              </a:spcAft>
              <a:buSzPts val="1800"/>
              <a:buChar char="•"/>
            </a:pPr>
            <a:r>
              <a:rPr lang="en" dirty="0"/>
              <a:t>Remember: they are concerned about the “why”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5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
              <a:t>Food Fight</a:t>
            </a:r>
            <a:endParaRPr/>
          </a:p>
        </p:txBody>
      </p:sp>
      <p:sp>
        <p:nvSpPr>
          <p:cNvPr id="206" name="Google Shape;206;p5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p>
            <a:pPr marL="0" marR="34288" lvl="0" indent="0" algn="l" rtl="0">
              <a:spcBef>
                <a:spcPts val="0"/>
              </a:spcBef>
              <a:spcAft>
                <a:spcPts val="0"/>
              </a:spcAft>
              <a:buSzPts val="2600"/>
              <a:buNone/>
            </a:pPr>
            <a:r>
              <a:rPr lang="en" dirty="0"/>
              <a:t>Difficult Conversations in the Classroom</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7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Expressive</a:t>
            </a:r>
            <a:endParaRPr/>
          </a:p>
        </p:txBody>
      </p:sp>
      <p:sp>
        <p:nvSpPr>
          <p:cNvPr id="328" name="Google Shape;328;p70"/>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sz="2300"/>
              <a:t>People-Directed &amp; Tell-Oriented</a:t>
            </a:r>
            <a:endParaRPr sz="2300"/>
          </a:p>
        </p:txBody>
      </p:sp>
      <p:sp>
        <p:nvSpPr>
          <p:cNvPr id="330" name="Google Shape;330;p70"/>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0"/>
              </a:spcBef>
              <a:spcAft>
                <a:spcPts val="0"/>
              </a:spcAft>
              <a:buSzPts val="1800"/>
              <a:buChar char="•"/>
            </a:pPr>
            <a:r>
              <a:rPr lang="en-US" dirty="0"/>
              <a:t>Shares feelings to support the discussion</a:t>
            </a:r>
          </a:p>
          <a:p>
            <a:pPr marL="457200" lvl="0" indent="-342900" algn="l" rtl="0">
              <a:spcBef>
                <a:spcPts val="0"/>
              </a:spcBef>
              <a:spcAft>
                <a:spcPts val="0"/>
              </a:spcAft>
              <a:buSzPts val="1800"/>
              <a:buChar char="•"/>
            </a:pPr>
            <a:r>
              <a:rPr lang="en-US" dirty="0"/>
              <a:t>More subjective and intuitive when making decisions</a:t>
            </a:r>
          </a:p>
          <a:p>
            <a:pPr marL="457200" lvl="0" indent="-342900" algn="l" rtl="0">
              <a:spcBef>
                <a:spcPts val="0"/>
              </a:spcBef>
              <a:spcAft>
                <a:spcPts val="0"/>
              </a:spcAft>
              <a:buSzPts val="1800"/>
              <a:buChar char="•"/>
            </a:pPr>
            <a:r>
              <a:rPr lang="en-US" dirty="0"/>
              <a:t>Direct in their approach</a:t>
            </a:r>
          </a:p>
          <a:p>
            <a:pPr>
              <a:spcBef>
                <a:spcPts val="0"/>
              </a:spcBef>
            </a:pPr>
            <a:r>
              <a:rPr lang="en-US" dirty="0"/>
              <a:t>Asks fewer questions</a:t>
            </a:r>
          </a:p>
          <a:p>
            <a:pPr>
              <a:spcBef>
                <a:spcPts val="0"/>
              </a:spcBef>
            </a:pPr>
            <a:r>
              <a:rPr lang="en-US" dirty="0"/>
              <a:t>Responds more quickly</a:t>
            </a:r>
          </a:p>
          <a:p>
            <a:pPr marL="457200" lvl="0" indent="-342900" algn="l" rtl="0">
              <a:spcBef>
                <a:spcPts val="0"/>
              </a:spcBef>
              <a:spcAft>
                <a:spcPts val="0"/>
              </a:spcAft>
              <a:buSzPts val="1800"/>
              <a:buChar char="•"/>
            </a:pPr>
            <a:endParaRPr lang="en-US" dirty="0"/>
          </a:p>
        </p:txBody>
      </p:sp>
      <p:sp>
        <p:nvSpPr>
          <p:cNvPr id="331" name="Google Shape;331;p70"/>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 dirty="0"/>
              <a:t>Be collaborative to make it easier for </a:t>
            </a:r>
            <a:r>
              <a:rPr lang="en-US" dirty="0"/>
              <a:t>both of you to find a solution</a:t>
            </a:r>
            <a:endParaRPr dirty="0"/>
          </a:p>
          <a:p>
            <a:pPr marL="457200" lvl="0" indent="-342900" algn="l" rtl="0">
              <a:spcBef>
                <a:spcPts val="0"/>
              </a:spcBef>
              <a:spcAft>
                <a:spcPts val="0"/>
              </a:spcAft>
              <a:buSzPts val="1800"/>
              <a:buChar char="•"/>
            </a:pPr>
            <a:r>
              <a:rPr lang="en" dirty="0"/>
              <a:t>Share thoughts of interest </a:t>
            </a:r>
            <a:endParaRPr dirty="0"/>
          </a:p>
          <a:p>
            <a:pPr marL="457200" lvl="0" indent="-342900" algn="l" rtl="0">
              <a:spcBef>
                <a:spcPts val="0"/>
              </a:spcBef>
              <a:spcAft>
                <a:spcPts val="0"/>
              </a:spcAft>
              <a:buSzPts val="1800"/>
              <a:buChar char="•"/>
            </a:pPr>
            <a:r>
              <a:rPr lang="en" dirty="0"/>
              <a:t>Support their vision and intuition</a:t>
            </a:r>
            <a:endParaRPr dirty="0"/>
          </a:p>
          <a:p>
            <a:pPr marL="457200" lvl="0" indent="-342900" algn="l" rtl="0">
              <a:spcBef>
                <a:spcPts val="0"/>
              </a:spcBef>
              <a:spcAft>
                <a:spcPts val="0"/>
              </a:spcAft>
              <a:buSzPts val="1800"/>
              <a:buChar char="•"/>
            </a:pPr>
            <a:r>
              <a:rPr lang="en" dirty="0"/>
              <a:t>Remember: they are most interested in the “who”</a:t>
            </a:r>
            <a:r>
              <a:rPr lang="en-US" dirty="0"/>
              <a:t>—who </a:t>
            </a:r>
            <a:r>
              <a:rPr lang="en" dirty="0"/>
              <a:t>is involved in the solution</a:t>
            </a:r>
            <a:endParaRPr dirty="0"/>
          </a:p>
        </p:txBody>
      </p:sp>
      <p:sp>
        <p:nvSpPr>
          <p:cNvPr id="5" name="Google Shape;320;p69">
            <a:extLst>
              <a:ext uri="{FF2B5EF4-FFF2-40B4-BE49-F238E27FC236}">
                <a16:creationId xmlns:a16="http://schemas.microsoft.com/office/drawing/2014/main" id="{CB4FB677-4153-4DE4-BB97-F2CD6C9C47DF}"/>
              </a:ext>
            </a:extLst>
          </p:cNvPr>
          <p:cNvSpPr txBox="1">
            <a:spLocks noGrp="1"/>
          </p:cNvSpPr>
          <p:nvPr>
            <p:ph type="body" idx="2"/>
          </p:nvPr>
        </p:nvSpPr>
        <p:spPr>
          <a:xfrm>
            <a:off x="4645025" y="1395413"/>
            <a:ext cx="4041775" cy="490537"/>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sz="2300" dirty="0"/>
              <a:t>How to Approach This Person:</a:t>
            </a:r>
            <a:endParaRPr sz="2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7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Driver</a:t>
            </a:r>
            <a:endParaRPr/>
          </a:p>
        </p:txBody>
      </p:sp>
      <p:sp>
        <p:nvSpPr>
          <p:cNvPr id="337" name="Google Shape;337;p71"/>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
              <a:t>Task-Directed &amp; Tell-Oriented</a:t>
            </a:r>
            <a:endParaRPr/>
          </a:p>
        </p:txBody>
      </p:sp>
      <p:sp>
        <p:nvSpPr>
          <p:cNvPr id="339" name="Google Shape;339;p71"/>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rmAutofit/>
          </a:bodyPr>
          <a:lstStyle/>
          <a:p>
            <a:pPr marL="457200" lvl="0" indent="-342900" algn="l" rtl="0">
              <a:spcBef>
                <a:spcPts val="360"/>
              </a:spcBef>
              <a:spcAft>
                <a:spcPts val="0"/>
              </a:spcAft>
              <a:buSzPts val="1800"/>
              <a:buChar char="•"/>
            </a:pPr>
            <a:r>
              <a:rPr lang="en-US" dirty="0"/>
              <a:t>Talks about tasks first, then considers relationships later</a:t>
            </a:r>
          </a:p>
          <a:p>
            <a:pPr marL="457200" lvl="0" indent="-342900" algn="l" rtl="0">
              <a:spcBef>
                <a:spcPts val="0"/>
              </a:spcBef>
              <a:spcAft>
                <a:spcPts val="0"/>
              </a:spcAft>
              <a:buSzPts val="1800"/>
              <a:buChar char="•"/>
            </a:pPr>
            <a:r>
              <a:rPr lang="en-US" dirty="0"/>
              <a:t>Shares few feelings</a:t>
            </a:r>
          </a:p>
          <a:p>
            <a:pPr marL="457200" lvl="0" indent="-342900" algn="l" rtl="0">
              <a:spcBef>
                <a:spcPts val="0"/>
              </a:spcBef>
              <a:spcAft>
                <a:spcPts val="0"/>
              </a:spcAft>
              <a:buSzPts val="1800"/>
              <a:buChar char="•"/>
            </a:pPr>
            <a:r>
              <a:rPr lang="en-US" dirty="0"/>
              <a:t>Tries to be more logical and objective in decision-making</a:t>
            </a:r>
          </a:p>
          <a:p>
            <a:pPr marL="457200" lvl="0" indent="-342900" algn="l" rtl="0">
              <a:spcBef>
                <a:spcPts val="0"/>
              </a:spcBef>
              <a:spcAft>
                <a:spcPts val="0"/>
              </a:spcAft>
              <a:buSzPts val="1800"/>
              <a:buChar char="•"/>
            </a:pPr>
            <a:r>
              <a:rPr lang="en-US" dirty="0"/>
              <a:t>Direct in their approach, and may speak loudly and quickly</a:t>
            </a:r>
          </a:p>
          <a:p>
            <a:pPr marL="457200" lvl="0" indent="-342900" algn="l" rtl="0">
              <a:spcBef>
                <a:spcPts val="0"/>
              </a:spcBef>
              <a:spcAft>
                <a:spcPts val="0"/>
              </a:spcAft>
              <a:buSzPts val="1800"/>
              <a:buChar char="•"/>
            </a:pPr>
            <a:r>
              <a:rPr lang="en-US" dirty="0"/>
              <a:t>Asks fewer questions</a:t>
            </a:r>
          </a:p>
          <a:p>
            <a:pPr marL="457200" lvl="0" indent="-342900" algn="l" rtl="0">
              <a:spcBef>
                <a:spcPts val="0"/>
              </a:spcBef>
              <a:spcAft>
                <a:spcPts val="0"/>
              </a:spcAft>
              <a:buSzPts val="1800"/>
              <a:buChar char="•"/>
            </a:pPr>
            <a:r>
              <a:rPr lang="en" dirty="0"/>
              <a:t>Cares most about results</a:t>
            </a:r>
            <a:endParaRPr dirty="0"/>
          </a:p>
        </p:txBody>
      </p:sp>
      <p:sp>
        <p:nvSpPr>
          <p:cNvPr id="340" name="Google Shape;340;p71"/>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rmAutofit lnSpcReduction="10000"/>
          </a:bodyPr>
          <a:lstStyle/>
          <a:p>
            <a:pPr marL="457200" lvl="0" indent="-342900" algn="l" rtl="0">
              <a:spcBef>
                <a:spcPts val="360"/>
              </a:spcBef>
              <a:spcAft>
                <a:spcPts val="0"/>
              </a:spcAft>
              <a:buSzPts val="1800"/>
              <a:buChar char="•"/>
            </a:pPr>
            <a:r>
              <a:rPr lang="en" dirty="0"/>
              <a:t>Listen carefully and thoroughly before responding</a:t>
            </a:r>
            <a:endParaRPr dirty="0"/>
          </a:p>
          <a:p>
            <a:pPr marL="457200" lvl="0" indent="-342900" algn="l" rtl="0">
              <a:spcBef>
                <a:spcPts val="0"/>
              </a:spcBef>
              <a:spcAft>
                <a:spcPts val="0"/>
              </a:spcAft>
              <a:buSzPts val="1800"/>
              <a:buChar char="•"/>
            </a:pPr>
            <a:r>
              <a:rPr lang="en" dirty="0"/>
              <a:t>Keep your communication concise and </a:t>
            </a:r>
            <a:r>
              <a:rPr lang="en-US" dirty="0"/>
              <a:t>on-topic</a:t>
            </a:r>
            <a:endParaRPr dirty="0"/>
          </a:p>
          <a:p>
            <a:pPr marL="457200" lvl="0" indent="-342900" algn="l" rtl="0">
              <a:spcBef>
                <a:spcPts val="0"/>
              </a:spcBef>
              <a:spcAft>
                <a:spcPts val="0"/>
              </a:spcAft>
              <a:buSzPts val="1800"/>
              <a:buChar char="•"/>
            </a:pPr>
            <a:r>
              <a:rPr lang="en" dirty="0"/>
              <a:t>Support their conclusions and actions</a:t>
            </a:r>
            <a:endParaRPr dirty="0"/>
          </a:p>
          <a:p>
            <a:pPr marL="457200" lvl="0" indent="-342900" algn="l" rtl="0">
              <a:spcBef>
                <a:spcPts val="0"/>
              </a:spcBef>
              <a:spcAft>
                <a:spcPts val="0"/>
              </a:spcAft>
              <a:buSzPts val="1800"/>
              <a:buChar char="•"/>
            </a:pPr>
            <a:r>
              <a:rPr lang="en" dirty="0"/>
              <a:t>Remember: they are interested in your ideas, and they are and concerned about the “what”</a:t>
            </a:r>
            <a:r>
              <a:rPr lang="en-US" dirty="0"/>
              <a:t>—what </a:t>
            </a:r>
            <a:r>
              <a:rPr lang="en" dirty="0"/>
              <a:t>the solution will accomplish</a:t>
            </a:r>
            <a:endParaRPr dirty="0"/>
          </a:p>
        </p:txBody>
      </p:sp>
      <p:sp>
        <p:nvSpPr>
          <p:cNvPr id="4" name="Google Shape;320;p69">
            <a:extLst>
              <a:ext uri="{FF2B5EF4-FFF2-40B4-BE49-F238E27FC236}">
                <a16:creationId xmlns:a16="http://schemas.microsoft.com/office/drawing/2014/main" id="{CD05400D-3A6F-9F93-29E7-A1458533B358}"/>
              </a:ext>
            </a:extLst>
          </p:cNvPr>
          <p:cNvSpPr txBox="1">
            <a:spLocks noGrp="1"/>
          </p:cNvSpPr>
          <p:nvPr>
            <p:ph type="body" idx="2"/>
          </p:nvPr>
        </p:nvSpPr>
        <p:spPr>
          <a:xfrm>
            <a:off x="4645025" y="1395413"/>
            <a:ext cx="4041775" cy="490537"/>
          </a:xfrm>
          <a:prstGeom prst="rect">
            <a:avLst/>
          </a:prstGeom>
        </p:spPr>
        <p:txBody>
          <a:bodyPr spcFirstLastPara="1" wrap="square" lIns="45700" tIns="0" rIns="45700" bIns="0" anchor="ctr" anchorCtr="0">
            <a:normAutofit/>
          </a:bodyPr>
          <a:lstStyle/>
          <a:p>
            <a:pPr marL="0" lvl="0" indent="0" algn="l" rtl="0">
              <a:spcBef>
                <a:spcPts val="480"/>
              </a:spcBef>
              <a:spcAft>
                <a:spcPts val="0"/>
              </a:spcAft>
              <a:buNone/>
            </a:pPr>
            <a:r>
              <a:rPr lang="en" sz="2300" dirty="0"/>
              <a:t>How to Approach This Person:</a:t>
            </a:r>
            <a:endParaRPr sz="23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7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Establishing Norms</a:t>
            </a:r>
            <a:endParaRPr/>
          </a:p>
        </p:txBody>
      </p:sp>
      <p:sp>
        <p:nvSpPr>
          <p:cNvPr id="346" name="Google Shape;346;p72"/>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fontScale="85000" lnSpcReduction="20000"/>
          </a:bodyPr>
          <a:lstStyle/>
          <a:p>
            <a:pPr marL="457200" lvl="0" indent="-356552" algn="l" rtl="0">
              <a:spcBef>
                <a:spcPts val="520"/>
              </a:spcBef>
              <a:spcAft>
                <a:spcPts val="0"/>
              </a:spcAft>
              <a:buSzPct val="100000"/>
              <a:buChar char="•"/>
            </a:pPr>
            <a:r>
              <a:rPr lang="en" dirty="0"/>
              <a:t>Think back to the question, “Is a hot dog a sandwich?”</a:t>
            </a:r>
            <a:endParaRPr dirty="0"/>
          </a:p>
          <a:p>
            <a:pPr marL="457200" lvl="0" indent="-356552" algn="l" rtl="0">
              <a:spcBef>
                <a:spcPts val="1000"/>
              </a:spcBef>
              <a:spcAft>
                <a:spcPts val="0"/>
              </a:spcAft>
              <a:buSzPct val="100000"/>
              <a:buChar char="•"/>
            </a:pPr>
            <a:r>
              <a:rPr lang="en" dirty="0"/>
              <a:t>Discuss how the conversation with your partner went compared to the Twine.</a:t>
            </a:r>
            <a:endParaRPr dirty="0"/>
          </a:p>
          <a:p>
            <a:pPr marL="457200" lvl="0" indent="-356552" algn="l" rtl="0">
              <a:spcBef>
                <a:spcPts val="1000"/>
              </a:spcBef>
              <a:spcAft>
                <a:spcPts val="1000"/>
              </a:spcAft>
              <a:buSzPct val="100000"/>
              <a:buChar char="•"/>
            </a:pPr>
            <a:r>
              <a:rPr lang="en" dirty="0"/>
              <a:t>Take out a sheet of paper and list the ways we should speak to one another during a difficult conversation. You may use sentence stems, nonverbal cues, positive conversation cues, or any other ideas that come to mind.</a:t>
            </a:r>
            <a:endParaRPr dirty="0"/>
          </a:p>
        </p:txBody>
      </p:sp>
      <p:pic>
        <p:nvPicPr>
          <p:cNvPr id="347" name="Google Shape;347;p72"/>
          <p:cNvPicPr preferRelativeResize="0"/>
          <p:nvPr/>
        </p:nvPicPr>
        <p:blipFill>
          <a:blip r:embed="rId3">
            <a:alphaModFix/>
          </a:blip>
          <a:stretch>
            <a:fillRect/>
          </a:stretch>
        </p:blipFill>
        <p:spPr>
          <a:xfrm>
            <a:off x="6032858" y="1548062"/>
            <a:ext cx="2214025" cy="20473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7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Conversation Elements</a:t>
            </a:r>
            <a:endParaRPr/>
          </a:p>
        </p:txBody>
      </p:sp>
      <p:sp>
        <p:nvSpPr>
          <p:cNvPr id="353" name="Google Shape;353;p73"/>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lnSpcReduction="10000"/>
          </a:bodyPr>
          <a:lstStyle/>
          <a:p>
            <a:pPr marL="0" lvl="0" indent="0" algn="l" rtl="0">
              <a:spcBef>
                <a:spcPts val="520"/>
              </a:spcBef>
              <a:spcAft>
                <a:spcPts val="0"/>
              </a:spcAft>
              <a:buNone/>
            </a:pPr>
            <a:r>
              <a:rPr lang="en" dirty="0"/>
              <a:t>Find an idea from your brainstorming list that would make a good classroom norm for each category:</a:t>
            </a:r>
          </a:p>
          <a:p>
            <a:pPr marL="520700" lvl="0" indent="-457200" algn="l" rtl="0">
              <a:spcBef>
                <a:spcPts val="520"/>
              </a:spcBef>
              <a:spcAft>
                <a:spcPts val="0"/>
              </a:spcAft>
              <a:buSzPts val="2600"/>
              <a:buFont typeface="Arial" panose="020B0604020202020204" pitchFamily="34" charset="0"/>
              <a:buChar char="•"/>
            </a:pPr>
            <a:r>
              <a:rPr lang="en" dirty="0"/>
              <a:t>Sentence Stems</a:t>
            </a:r>
            <a:endParaRPr dirty="0"/>
          </a:p>
          <a:p>
            <a:pPr marL="520700" lvl="0" indent="-457200" algn="l" rtl="0">
              <a:spcBef>
                <a:spcPts val="0"/>
              </a:spcBef>
              <a:spcAft>
                <a:spcPts val="0"/>
              </a:spcAft>
              <a:buSzPts val="2600"/>
              <a:buFont typeface="Arial" panose="020B0604020202020204" pitchFamily="34" charset="0"/>
              <a:buChar char="•"/>
            </a:pPr>
            <a:r>
              <a:rPr lang="en" dirty="0"/>
              <a:t>Nonverbal Cues</a:t>
            </a:r>
            <a:endParaRPr dirty="0"/>
          </a:p>
          <a:p>
            <a:pPr marL="520700" lvl="0" indent="-457200" algn="l" rtl="0">
              <a:spcBef>
                <a:spcPts val="0"/>
              </a:spcBef>
              <a:spcAft>
                <a:spcPts val="0"/>
              </a:spcAft>
              <a:buSzPts val="2600"/>
              <a:buFont typeface="Arial" panose="020B0604020202020204" pitchFamily="34" charset="0"/>
              <a:buChar char="•"/>
            </a:pPr>
            <a:r>
              <a:rPr lang="en" dirty="0"/>
              <a:t>Positive Conversation Cues</a:t>
            </a:r>
            <a:endParaRPr dirty="0"/>
          </a:p>
          <a:p>
            <a:pPr marL="520700" lvl="0" indent="-457200" algn="l" rtl="0">
              <a:spcBef>
                <a:spcPts val="0"/>
              </a:spcBef>
              <a:spcAft>
                <a:spcPts val="0"/>
              </a:spcAft>
              <a:buSzPts val="2600"/>
              <a:buFont typeface="Arial" panose="020B0604020202020204" pitchFamily="34" charset="0"/>
              <a:buChar char="•"/>
            </a:pPr>
            <a:r>
              <a:rPr lang="en" dirty="0"/>
              <a:t>Other Ideas</a:t>
            </a:r>
          </a:p>
          <a:p>
            <a:pPr marL="63500" indent="0">
              <a:spcBef>
                <a:spcPts val="0"/>
              </a:spcBef>
              <a:buNone/>
            </a:pPr>
            <a:r>
              <a:rPr lang="en-US" dirty="0"/>
              <a:t>Write one idea down for each category, one idea per sticky note. Place your sticky notes on the correct conversation </a:t>
            </a:r>
            <a:r>
              <a:rPr lang="en-US"/>
              <a:t>element posters.</a:t>
            </a:r>
            <a:endParaRPr lang="e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74"/>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Classroom Norms for Difficult Conversations</a:t>
            </a:r>
            <a:endParaRPr/>
          </a:p>
        </p:txBody>
      </p:sp>
      <p:sp>
        <p:nvSpPr>
          <p:cNvPr id="359" name="Google Shape;359;p7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lvl="0" indent="-457200" algn="l" rtl="0">
              <a:spcBef>
                <a:spcPts val="520"/>
              </a:spcBef>
              <a:spcAft>
                <a:spcPts val="0"/>
              </a:spcAft>
              <a:buFont typeface="Arial" panose="020B0604020202020204" pitchFamily="34" charset="0"/>
              <a:buChar char="•"/>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75"/>
          <p:cNvSpPr txBox="1">
            <a:spLocks noGrp="1"/>
          </p:cNvSpPr>
          <p:nvPr>
            <p:ph type="title"/>
          </p:nvPr>
        </p:nvSpPr>
        <p:spPr>
          <a:xfrm>
            <a:off x="530352" y="987552"/>
            <a:ext cx="7772400" cy="2923266"/>
          </a:xfrm>
          <a:prstGeom prst="rect">
            <a:avLst/>
          </a:prstGeom>
        </p:spPr>
        <p:txBody>
          <a:bodyPr spcFirstLastPara="1" wrap="square" lIns="0" tIns="0" rIns="0" bIns="0" anchor="b" anchorCtr="0">
            <a:noAutofit/>
          </a:bodyPr>
          <a:lstStyle/>
          <a:p>
            <a:pPr marL="0" lvl="0" indent="0" algn="l" rtl="0">
              <a:spcBef>
                <a:spcPts val="520"/>
              </a:spcBef>
              <a:spcAft>
                <a:spcPts val="0"/>
              </a:spcAft>
              <a:buNone/>
            </a:pPr>
            <a:r>
              <a:rPr lang="en-US" dirty="0"/>
              <a:t>Should governments limit the number of children families are allowed to have?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7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Why-Lighting</a:t>
            </a:r>
            <a:endParaRPr/>
          </a:p>
        </p:txBody>
      </p:sp>
      <p:sp>
        <p:nvSpPr>
          <p:cNvPr id="371" name="Google Shape;371;p76"/>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Clr>
                <a:schemeClr val="dk1"/>
              </a:buClr>
              <a:buSzPts val="2600"/>
              <a:buFont typeface="Arial"/>
              <a:buNone/>
            </a:pPr>
            <a:r>
              <a:rPr lang="en" dirty="0"/>
              <a:t>While reading the article: </a:t>
            </a:r>
            <a:endParaRPr dirty="0"/>
          </a:p>
          <a:p>
            <a:pPr marL="457200" lvl="0" indent="-393700" algn="l" rtl="0">
              <a:spcBef>
                <a:spcPts val="0"/>
              </a:spcBef>
              <a:spcAft>
                <a:spcPts val="0"/>
              </a:spcAft>
              <a:buSzPts val="2600"/>
              <a:buChar char="•"/>
            </a:pPr>
            <a:r>
              <a:rPr lang="en" dirty="0"/>
              <a:t>Highlight information in the passage that you believe to be important.  </a:t>
            </a:r>
            <a:endParaRPr dirty="0"/>
          </a:p>
          <a:p>
            <a:pPr marL="457200" lvl="0" indent="-393700" algn="l" rtl="0">
              <a:spcBef>
                <a:spcPts val="0"/>
              </a:spcBef>
              <a:spcAft>
                <a:spcPts val="0"/>
              </a:spcAft>
              <a:buSzPts val="2600"/>
              <a:buChar char="•"/>
            </a:pPr>
            <a:r>
              <a:rPr lang="en" dirty="0"/>
              <a:t>Annotate in the margins why you highlighted the information.</a:t>
            </a:r>
            <a:endParaRPr dirty="0"/>
          </a:p>
        </p:txBody>
      </p:sp>
      <p:pic>
        <p:nvPicPr>
          <p:cNvPr id="372" name="Google Shape;372;p76"/>
          <p:cNvPicPr preferRelativeResize="0"/>
          <p:nvPr/>
        </p:nvPicPr>
        <p:blipFill>
          <a:blip r:embed="rId3">
            <a:alphaModFix/>
          </a:blip>
          <a:stretch>
            <a:fillRect/>
          </a:stretch>
        </p:blipFill>
        <p:spPr>
          <a:xfrm>
            <a:off x="5037199" y="1599513"/>
            <a:ext cx="3815825" cy="19444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7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Socratic Seminar</a:t>
            </a:r>
            <a:endParaRPr/>
          </a:p>
        </p:txBody>
      </p:sp>
      <p:sp>
        <p:nvSpPr>
          <p:cNvPr id="378" name="Google Shape;378;p7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ctr" anchorCtr="0">
            <a:noAutofit/>
          </a:bodyPr>
          <a:lstStyle/>
          <a:p>
            <a:pPr marL="457200" lvl="0" indent="-393700" algn="l" rtl="0">
              <a:spcBef>
                <a:spcPts val="520"/>
              </a:spcBef>
              <a:spcAft>
                <a:spcPts val="0"/>
              </a:spcAft>
              <a:buSzPts val="2600"/>
              <a:buChar char="•"/>
            </a:pPr>
            <a:r>
              <a:rPr lang="en" dirty="0"/>
              <a:t>What are some lingering questions you have about the topic of government involvement in family planning? </a:t>
            </a:r>
            <a:endParaRPr dirty="0"/>
          </a:p>
          <a:p>
            <a:pPr marL="457200" lvl="0" indent="-393700" algn="l" rtl="0">
              <a:spcBef>
                <a:spcPts val="0"/>
              </a:spcBef>
              <a:spcAft>
                <a:spcPts val="0"/>
              </a:spcAft>
              <a:buSzPts val="2600"/>
              <a:buChar char="•"/>
            </a:pPr>
            <a:r>
              <a:rPr lang="en" dirty="0"/>
              <a:t>Come to class with three to five questions you have about government involvement in family planning. </a:t>
            </a:r>
            <a:endParaRPr dirty="0"/>
          </a:p>
        </p:txBody>
      </p:sp>
      <p:pic>
        <p:nvPicPr>
          <p:cNvPr id="379" name="Google Shape;379;p77"/>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78"/>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Socratic Seminar</a:t>
            </a:r>
            <a:endParaRPr/>
          </a:p>
        </p:txBody>
      </p:sp>
      <p:sp>
        <p:nvSpPr>
          <p:cNvPr id="385" name="Google Shape;385;p78"/>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US" dirty="0"/>
              <a:t>Form two groups.</a:t>
            </a:r>
            <a:endParaRPr dirty="0"/>
          </a:p>
          <a:p>
            <a:pPr marL="457200" lvl="0" indent="-393700" algn="l" rtl="0">
              <a:spcBef>
                <a:spcPts val="520"/>
              </a:spcBef>
              <a:spcAft>
                <a:spcPts val="0"/>
              </a:spcAft>
              <a:buSzPts val="2600"/>
              <a:buChar char="•"/>
            </a:pPr>
            <a:r>
              <a:rPr lang="en" dirty="0"/>
              <a:t>Inner circle: Discuss the question and your thoughts. </a:t>
            </a:r>
            <a:endParaRPr dirty="0"/>
          </a:p>
          <a:p>
            <a:pPr marL="457200" lvl="0" indent="-393700" algn="l" rtl="0">
              <a:spcBef>
                <a:spcPts val="0"/>
              </a:spcBef>
              <a:spcAft>
                <a:spcPts val="0"/>
              </a:spcAft>
              <a:buSzPts val="2600"/>
              <a:buChar char="•"/>
            </a:pPr>
            <a:r>
              <a:rPr lang="en" dirty="0"/>
              <a:t>Outer circle: Quietly observe and record what you notice about the inner circle. Are they following class norms?</a:t>
            </a:r>
            <a:endParaRPr dirty="0"/>
          </a:p>
        </p:txBody>
      </p:sp>
      <p:pic>
        <p:nvPicPr>
          <p:cNvPr id="386" name="Google Shape;386;p78"/>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79"/>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Classroom Norms</a:t>
            </a:r>
            <a:endParaRPr/>
          </a:p>
        </p:txBody>
      </p:sp>
      <p:sp>
        <p:nvSpPr>
          <p:cNvPr id="392" name="Google Shape;392;p79"/>
          <p:cNvSpPr txBox="1">
            <a:spLocks noGrp="1"/>
          </p:cNvSpPr>
          <p:nvPr>
            <p:ph type="body" idx="1"/>
          </p:nvPr>
        </p:nvSpPr>
        <p:spPr>
          <a:xfrm>
            <a:off x="457200" y="1305059"/>
            <a:ext cx="5020500" cy="3621000"/>
          </a:xfrm>
          <a:prstGeom prst="rect">
            <a:avLst/>
          </a:prstGeom>
        </p:spPr>
        <p:txBody>
          <a:bodyPr spcFirstLastPara="1" wrap="square" lIns="91400" tIns="91400" rIns="91400" bIns="91400" anchor="ctr" anchorCtr="0">
            <a:noAutofit/>
          </a:bodyPr>
          <a:lstStyle/>
          <a:p>
            <a:pPr marL="0" lvl="0" indent="0" algn="l" rtl="0">
              <a:spcBef>
                <a:spcPts val="520"/>
              </a:spcBef>
              <a:spcAft>
                <a:spcPts val="0"/>
              </a:spcAft>
              <a:buNone/>
            </a:pPr>
            <a:r>
              <a:rPr lang="en" dirty="0"/>
              <a:t>How well were the classroom norms followed during the Socratic Seminar?</a:t>
            </a:r>
            <a:endParaRPr dirty="0"/>
          </a:p>
        </p:txBody>
      </p:sp>
      <p:pic>
        <p:nvPicPr>
          <p:cNvPr id="393" name="Google Shape;393;p79"/>
          <p:cNvPicPr preferRelativeResize="0"/>
          <p:nvPr/>
        </p:nvPicPr>
        <p:blipFill>
          <a:blip r:embed="rId3">
            <a:alphaModFix/>
          </a:blip>
          <a:stretch>
            <a:fillRect/>
          </a:stretch>
        </p:blipFill>
        <p:spPr>
          <a:xfrm>
            <a:off x="5599225" y="2048151"/>
            <a:ext cx="2214025" cy="2047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5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Essential Question</a:t>
            </a:r>
            <a:endParaRPr/>
          </a:p>
        </p:txBody>
      </p:sp>
      <p:sp>
        <p:nvSpPr>
          <p:cNvPr id="212" name="Google Shape;212;p5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p>
            <a:pPr marL="55562" lvl="0" indent="0" algn="l" rtl="0">
              <a:spcBef>
                <a:spcPts val="0"/>
              </a:spcBef>
              <a:spcAft>
                <a:spcPts val="0"/>
              </a:spcAft>
              <a:buSzPts val="2600"/>
              <a:buNone/>
            </a:pPr>
            <a:r>
              <a:rPr lang="en"/>
              <a:t>What do productive discussions about difficult topics look like, sound like, and feel like?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80"/>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dirty="0"/>
              <a:t>Create Your Own Twine: Choose a Topic</a:t>
            </a:r>
            <a:endParaRPr dirty="0"/>
          </a:p>
        </p:txBody>
      </p:sp>
      <p:sp>
        <p:nvSpPr>
          <p:cNvPr id="399" name="Google Shape;399;p80"/>
          <p:cNvSpPr txBox="1">
            <a:spLocks noGrp="1"/>
          </p:cNvSpPr>
          <p:nvPr>
            <p:ph type="body" idx="1"/>
          </p:nvPr>
        </p:nvSpPr>
        <p:spPr>
          <a:xfrm>
            <a:off x="394825" y="1164650"/>
            <a:ext cx="8229600" cy="41028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r>
              <a:rPr lang="en" sz="2400" dirty="0"/>
              <a:t>Start with a difficult topic from one of your classes </a:t>
            </a:r>
            <a:br>
              <a:rPr lang="en" sz="2400" dirty="0"/>
            </a:br>
            <a:r>
              <a:rPr lang="en" sz="2400" dirty="0"/>
              <a:t>or suggest one of your own. </a:t>
            </a:r>
            <a:endParaRPr sz="2400" dirty="0"/>
          </a:p>
          <a:p>
            <a:pPr marL="914400" lvl="0" indent="0" algn="l" rtl="0">
              <a:spcBef>
                <a:spcPts val="520"/>
              </a:spcBef>
              <a:spcAft>
                <a:spcPts val="0"/>
              </a:spcAft>
              <a:buNone/>
            </a:pPr>
            <a:endParaRPr dirty="0"/>
          </a:p>
        </p:txBody>
      </p:sp>
      <p:graphicFrame>
        <p:nvGraphicFramePr>
          <p:cNvPr id="400" name="Google Shape;400;p80"/>
          <p:cNvGraphicFramePr/>
          <p:nvPr>
            <p:extLst>
              <p:ext uri="{D42A27DB-BD31-4B8C-83A1-F6EECF244321}">
                <p14:modId xmlns:p14="http://schemas.microsoft.com/office/powerpoint/2010/main" val="1621200686"/>
              </p:ext>
            </p:extLst>
          </p:nvPr>
        </p:nvGraphicFramePr>
        <p:xfrm>
          <a:off x="553300" y="2084375"/>
          <a:ext cx="7239000" cy="2895450"/>
        </p:xfrm>
        <a:graphic>
          <a:graphicData uri="http://schemas.openxmlformats.org/drawingml/2006/table">
            <a:tbl>
              <a:tblPr>
                <a:noFill/>
                <a:tableStyleId>{54487F74-B3F6-4093-B83C-EEC9ABD4B55B}</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246500">
                <a:tc>
                  <a:txBody>
                    <a:bodyPr/>
                    <a:lstStyle/>
                    <a:p>
                      <a:pPr marL="0" lvl="0" indent="0" algn="ctr" rtl="0">
                        <a:spcBef>
                          <a:spcPts val="0"/>
                        </a:spcBef>
                        <a:spcAft>
                          <a:spcPts val="0"/>
                        </a:spcAft>
                        <a:buNone/>
                      </a:pPr>
                      <a:r>
                        <a:rPr lang="en" sz="1000"/>
                        <a:t>ELA</a:t>
                      </a:r>
                      <a:endParaRPr sz="1000"/>
                    </a:p>
                  </a:txBody>
                  <a:tcPr marL="91425" marR="91425" marT="91425" marB="91425"/>
                </a:tc>
                <a:tc>
                  <a:txBody>
                    <a:bodyPr/>
                    <a:lstStyle/>
                    <a:p>
                      <a:pPr marL="0" lvl="0" indent="0" algn="ctr" rtl="0">
                        <a:spcBef>
                          <a:spcPts val="0"/>
                        </a:spcBef>
                        <a:spcAft>
                          <a:spcPts val="0"/>
                        </a:spcAft>
                        <a:buNone/>
                      </a:pPr>
                      <a:r>
                        <a:rPr lang="en" sz="1000"/>
                        <a:t>Science</a:t>
                      </a:r>
                      <a:endParaRPr sz="1000"/>
                    </a:p>
                  </a:txBody>
                  <a:tcPr marL="91425" marR="91425" marT="91425" marB="91425"/>
                </a:tc>
                <a:tc>
                  <a:txBody>
                    <a:bodyPr/>
                    <a:lstStyle/>
                    <a:p>
                      <a:pPr marL="0" lvl="0" indent="0" algn="ctr" rtl="0">
                        <a:spcBef>
                          <a:spcPts val="0"/>
                        </a:spcBef>
                        <a:spcAft>
                          <a:spcPts val="0"/>
                        </a:spcAft>
                        <a:buNone/>
                      </a:pPr>
                      <a:r>
                        <a:rPr lang="en" sz="1000"/>
                        <a:t>History</a:t>
                      </a:r>
                      <a:endParaRPr sz="1000"/>
                    </a:p>
                  </a:txBody>
                  <a:tcPr marL="91425" marR="91425" marT="91425" marB="91425"/>
                </a:tc>
                <a:tc>
                  <a:txBody>
                    <a:bodyPr/>
                    <a:lstStyle/>
                    <a:p>
                      <a:pPr marL="0" lvl="0" indent="0" algn="ctr" rtl="0">
                        <a:spcBef>
                          <a:spcPts val="0"/>
                        </a:spcBef>
                        <a:spcAft>
                          <a:spcPts val="0"/>
                        </a:spcAft>
                        <a:buNone/>
                      </a:pPr>
                      <a:r>
                        <a:rPr lang="en" sz="1000"/>
                        <a:t>Math</a:t>
                      </a:r>
                      <a:endParaRPr sz="10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1000" dirty="0"/>
                        <a:t>Should the US reduce restrictions on legal immigration?</a:t>
                      </a:r>
                    </a:p>
                  </a:txBody>
                  <a:tcPr marL="91425" marR="91425" marT="91425" marB="91425"/>
                </a:tc>
                <a:tc>
                  <a:txBody>
                    <a:bodyPr/>
                    <a:lstStyle/>
                    <a:p>
                      <a:pPr marL="0" lvl="0" indent="0" algn="l" rtl="0">
                        <a:spcBef>
                          <a:spcPts val="0"/>
                        </a:spcBef>
                        <a:spcAft>
                          <a:spcPts val="0"/>
                        </a:spcAft>
                        <a:buNone/>
                      </a:pPr>
                      <a:r>
                        <a:rPr lang="en-US" sz="1000" dirty="0"/>
                        <a:t>Should it be legal to clone human beings?</a:t>
                      </a:r>
                    </a:p>
                  </a:txBody>
                  <a:tcPr marL="91425" marR="91425" marT="91425" marB="91425"/>
                </a:tc>
                <a:tc>
                  <a:txBody>
                    <a:bodyPr/>
                    <a:lstStyle/>
                    <a:p>
                      <a:pPr marL="0" lvl="0" indent="0" algn="l" rtl="0">
                        <a:spcBef>
                          <a:spcPts val="0"/>
                        </a:spcBef>
                        <a:spcAft>
                          <a:spcPts val="0"/>
                        </a:spcAft>
                        <a:buNone/>
                      </a:pPr>
                      <a:r>
                        <a:rPr lang="en" sz="1000" dirty="0"/>
                        <a:t>Should COVID-19 vaccines be required by the government?</a:t>
                      </a:r>
                      <a:endParaRPr sz="1000" dirty="0"/>
                    </a:p>
                  </a:txBody>
                  <a:tcPr marL="91425" marR="91425" marT="91425" marB="91425"/>
                </a:tc>
                <a:tc>
                  <a:txBody>
                    <a:bodyPr/>
                    <a:lstStyle/>
                    <a:p>
                      <a:pPr marL="0" lvl="0" indent="0" algn="l" rtl="0">
                        <a:spcBef>
                          <a:spcPts val="0"/>
                        </a:spcBef>
                        <a:spcAft>
                          <a:spcPts val="0"/>
                        </a:spcAft>
                        <a:buNone/>
                      </a:pPr>
                      <a:r>
                        <a:rPr lang="en-US" sz="1000"/>
                        <a:t>Should the </a:t>
                      </a:r>
                      <a:r>
                        <a:rPr lang="en-US" sz="1000" dirty="0"/>
                        <a:t>electoral college be abolished?</a:t>
                      </a:r>
                      <a:endParaRPr sz="1000" dirty="0">
                        <a:highlight>
                          <a:srgbClr val="00FFFF"/>
                        </a:highlight>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000" dirty="0"/>
                        <a:t>Should bullying be censored on social media?</a:t>
                      </a:r>
                      <a:endParaRPr sz="1000" dirty="0"/>
                    </a:p>
                  </a:txBody>
                  <a:tcPr marL="91425" marR="91425" marT="91425" marB="91425"/>
                </a:tc>
                <a:tc>
                  <a:txBody>
                    <a:bodyPr/>
                    <a:lstStyle/>
                    <a:p>
                      <a:pPr marL="0" lvl="0" indent="0" algn="l" rtl="0">
                        <a:spcBef>
                          <a:spcPts val="0"/>
                        </a:spcBef>
                        <a:spcAft>
                          <a:spcPts val="0"/>
                        </a:spcAft>
                        <a:buNone/>
                      </a:pPr>
                      <a:r>
                        <a:rPr lang="en-US" sz="1000" dirty="0"/>
                        <a:t>Should people be required to wear masks? Alternatively, should people be prohibited from wearing masks?</a:t>
                      </a:r>
                      <a:endParaRPr sz="1000" dirty="0">
                        <a:highlight>
                          <a:srgbClr val="00FFFF"/>
                        </a:highlight>
                      </a:endParaRPr>
                    </a:p>
                  </a:txBody>
                  <a:tcPr marL="91425" marR="91425" marT="91425" marB="91425"/>
                </a:tc>
                <a:tc>
                  <a:txBody>
                    <a:bodyPr/>
                    <a:lstStyle/>
                    <a:p>
                      <a:pPr marL="0" lvl="0" indent="0" algn="l" rtl="0">
                        <a:spcBef>
                          <a:spcPts val="0"/>
                        </a:spcBef>
                        <a:spcAft>
                          <a:spcPts val="0"/>
                        </a:spcAft>
                        <a:buNone/>
                      </a:pPr>
                      <a:r>
                        <a:rPr lang="en" sz="1000" dirty="0"/>
                        <a:t>Should marijuana be legalized?</a:t>
                      </a:r>
                      <a:endParaRPr sz="1000" dirty="0"/>
                    </a:p>
                  </a:txBody>
                  <a:tcPr marL="91425" marR="91425" marT="91425" marB="91425"/>
                </a:tc>
                <a:tc>
                  <a:txBody>
                    <a:bodyPr/>
                    <a:lstStyle/>
                    <a:p>
                      <a:pPr marL="0" lvl="0" indent="0" algn="l" rtl="0">
                        <a:spcBef>
                          <a:spcPts val="0"/>
                        </a:spcBef>
                        <a:spcAft>
                          <a:spcPts val="0"/>
                        </a:spcAft>
                        <a:buNone/>
                      </a:pPr>
                      <a:r>
                        <a:rPr lang="en" sz="1000" dirty="0"/>
                        <a:t>Should minimum wage be raised to $15 an hour?</a:t>
                      </a:r>
                      <a:endParaRPr sz="1000"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000"/>
                        <a:t>Should traditional justice be replaced by restorative justice?</a:t>
                      </a:r>
                      <a:endParaRPr sz="1000"/>
                    </a:p>
                  </a:txBody>
                  <a:tcPr marL="91425" marR="91425" marT="91425" marB="91425"/>
                </a:tc>
                <a:tc>
                  <a:txBody>
                    <a:bodyPr/>
                    <a:lstStyle/>
                    <a:p>
                      <a:pPr marL="0" lvl="0" indent="0" algn="l" rtl="0">
                        <a:spcBef>
                          <a:spcPts val="0"/>
                        </a:spcBef>
                        <a:spcAft>
                          <a:spcPts val="0"/>
                        </a:spcAft>
                        <a:buNone/>
                      </a:pPr>
                      <a:r>
                        <a:rPr lang="en" sz="1000"/>
                        <a:t>Should fracking be illegal?</a:t>
                      </a:r>
                      <a:endParaRPr sz="1000"/>
                    </a:p>
                  </a:txBody>
                  <a:tcPr marL="91425" marR="91425" marT="91425" marB="91425"/>
                </a:tc>
                <a:tc>
                  <a:txBody>
                    <a:bodyPr/>
                    <a:lstStyle/>
                    <a:p>
                      <a:pPr marL="0" lvl="0" indent="0" algn="l" rtl="0">
                        <a:spcBef>
                          <a:spcPts val="0"/>
                        </a:spcBef>
                        <a:spcAft>
                          <a:spcPts val="0"/>
                        </a:spcAft>
                        <a:buNone/>
                      </a:pPr>
                      <a:r>
                        <a:rPr lang="en" sz="1000" dirty="0"/>
                        <a:t>Should the government authorize reparations for the Tulsa Race Massacre?</a:t>
                      </a:r>
                      <a:endParaRPr sz="1000" dirty="0"/>
                    </a:p>
                  </a:txBody>
                  <a:tcPr marL="91425" marR="91425" marT="91425" marB="91425"/>
                </a:tc>
                <a:tc>
                  <a:txBody>
                    <a:bodyPr/>
                    <a:lstStyle/>
                    <a:p>
                      <a:pPr marL="0" lvl="0" indent="0" algn="l" rtl="0">
                        <a:spcBef>
                          <a:spcPts val="0"/>
                        </a:spcBef>
                        <a:spcAft>
                          <a:spcPts val="0"/>
                        </a:spcAft>
                        <a:buNone/>
                      </a:pPr>
                      <a:r>
                        <a:rPr lang="en" sz="1000"/>
                        <a:t>Should public college be tuition-free?</a:t>
                      </a:r>
                      <a:endParaRPr sz="10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000"/>
                        <a:t>Should people be legally required to get vaccines?</a:t>
                      </a:r>
                      <a:endParaRPr sz="1000"/>
                    </a:p>
                  </a:txBody>
                  <a:tcPr marL="91425" marR="91425" marT="91425" marB="91425"/>
                </a:tc>
                <a:tc>
                  <a:txBody>
                    <a:bodyPr/>
                    <a:lstStyle/>
                    <a:p>
                      <a:pPr marL="0" lvl="0" indent="0" algn="l" rtl="0">
                        <a:spcBef>
                          <a:spcPts val="0"/>
                        </a:spcBef>
                        <a:spcAft>
                          <a:spcPts val="0"/>
                        </a:spcAft>
                        <a:buNone/>
                      </a:pPr>
                      <a:r>
                        <a:rPr lang="en-US" sz="1000" dirty="0"/>
                        <a:t>Does reforestation solve the issue of deforestation?</a:t>
                      </a:r>
                      <a:endParaRPr sz="1000" dirty="0">
                        <a:highlight>
                          <a:srgbClr val="00FFFF"/>
                        </a:highlight>
                      </a:endParaRPr>
                    </a:p>
                  </a:txBody>
                  <a:tcPr marL="91425" marR="91425" marT="91425" marB="91425"/>
                </a:tc>
                <a:tc>
                  <a:txBody>
                    <a:bodyPr/>
                    <a:lstStyle/>
                    <a:p>
                      <a:pPr marL="0" lvl="0" indent="0" algn="l" rtl="0">
                        <a:spcBef>
                          <a:spcPts val="0"/>
                        </a:spcBef>
                        <a:spcAft>
                          <a:spcPts val="0"/>
                        </a:spcAft>
                        <a:buNone/>
                      </a:pPr>
                      <a:r>
                        <a:rPr lang="en" sz="1000"/>
                        <a:t>Should nuclear weapons be banned?</a:t>
                      </a:r>
                      <a:endParaRPr sz="1000"/>
                    </a:p>
                  </a:txBody>
                  <a:tcPr marL="91425" marR="91425" marT="91425" marB="91425"/>
                </a:tc>
                <a:tc>
                  <a:txBody>
                    <a:bodyPr/>
                    <a:lstStyle/>
                    <a:p>
                      <a:pPr marL="0" lvl="0" indent="0" algn="l" rtl="0">
                        <a:spcBef>
                          <a:spcPts val="0"/>
                        </a:spcBef>
                        <a:spcAft>
                          <a:spcPts val="0"/>
                        </a:spcAft>
                        <a:buNone/>
                      </a:pPr>
                      <a:r>
                        <a:rPr lang="en" sz="1000" dirty="0"/>
                        <a:t>Should wealthy people pay higher taxes than the poor?</a:t>
                      </a:r>
                      <a:endParaRPr sz="1000"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8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457200" lvl="0" indent="-393700" algn="l" rtl="0">
              <a:spcBef>
                <a:spcPts val="520"/>
              </a:spcBef>
              <a:spcAft>
                <a:spcPts val="0"/>
              </a:spcAft>
              <a:buSzPts val="2600"/>
              <a:buAutoNum type="arabicPeriod"/>
            </a:pPr>
            <a:r>
              <a:rPr lang="en" dirty="0"/>
              <a:t>Navigate to twinery.org. </a:t>
            </a:r>
            <a:endParaRPr dirty="0"/>
          </a:p>
          <a:p>
            <a:pPr marL="457200" lvl="0" indent="-393700" algn="l" rtl="0">
              <a:spcBef>
                <a:spcPts val="0"/>
              </a:spcBef>
              <a:spcAft>
                <a:spcPts val="0"/>
              </a:spcAft>
              <a:buSzPts val="2600"/>
              <a:buAutoNum type="arabicPeriod"/>
            </a:pPr>
            <a:r>
              <a:rPr lang="en" dirty="0"/>
              <a:t>Follow along with this tutorial: </a:t>
            </a:r>
            <a:endParaRPr dirty="0"/>
          </a:p>
          <a:p>
            <a:pPr marL="457200" lvl="0" indent="0" algn="l" rtl="0">
              <a:spcBef>
                <a:spcPts val="520"/>
              </a:spcBef>
              <a:spcAft>
                <a:spcPts val="0"/>
              </a:spcAft>
              <a:buNone/>
            </a:pPr>
            <a:r>
              <a:rPr lang="en" u="sng" dirty="0">
                <a:solidFill>
                  <a:srgbClr val="0000FF"/>
                </a:solidFill>
                <a:hlinkClick r:id="rId3">
                  <a:extLst>
                    <a:ext uri="{A12FA001-AC4F-418D-AE19-62706E023703}">
                      <ahyp:hlinkClr xmlns:ahyp="http://schemas.microsoft.com/office/drawing/2018/hyperlinkcolor" val="tx"/>
                    </a:ext>
                  </a:extLst>
                </a:hlinkClick>
              </a:rPr>
              <a:t>https://ior.ad/7RX6</a:t>
            </a:r>
            <a:endParaRPr dirty="0">
              <a:solidFill>
                <a:srgbClr val="0000FF"/>
              </a:solidFill>
            </a:endParaRPr>
          </a:p>
          <a:p>
            <a:pPr marL="457200" lvl="0" indent="0" algn="l" rtl="0">
              <a:spcBef>
                <a:spcPts val="520"/>
              </a:spcBef>
              <a:spcAft>
                <a:spcPts val="0"/>
              </a:spcAft>
              <a:buNone/>
            </a:pPr>
            <a:endParaRPr dirty="0"/>
          </a:p>
          <a:p>
            <a:pPr marL="0" lvl="0" indent="0" algn="l" rtl="0">
              <a:spcBef>
                <a:spcPts val="520"/>
              </a:spcBef>
              <a:spcAft>
                <a:spcPts val="0"/>
              </a:spcAft>
              <a:buNone/>
            </a:pPr>
            <a:endParaRPr dirty="0"/>
          </a:p>
          <a:p>
            <a:pPr marL="457200" lvl="0" indent="0" algn="l" rtl="0">
              <a:spcBef>
                <a:spcPts val="520"/>
              </a:spcBef>
              <a:spcAft>
                <a:spcPts val="0"/>
              </a:spcAft>
              <a:buNone/>
            </a:pPr>
            <a:endParaRPr dirty="0"/>
          </a:p>
        </p:txBody>
      </p:sp>
      <p:sp>
        <p:nvSpPr>
          <p:cNvPr id="406" name="Google Shape;406;p81"/>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Create Your Own Twine: Tutorial</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54" descr="Simone Biles gets lost in the air during her vault, failing to complete her full rotations and stumbling on her landing. She would then leave with a trainer and withdraw from the women's team final. #NBCOlympics #Tokyo2020 #SimoneBiles&#10;» Subscribe to NBC Sports: https://www.youtube.com/nbcsports?sub_confirmation=1&#10;» Watch live Olympic coverage on NBCOlympics.com: https://www.nbcolympics.com/schedule&#10;&#10;Stay up to date on Gymnastics in Tokyo: https://www.nbcolympics.com/gymnastics&#10;&#10;Visit NBCOlympics.com,: https://www.nbcolympics.com&#10;Watch the Tokyo Olympics on Peacock: https://pck.tv/3eA5RJk&#10;Download the NBC Olympics App: https://apps.apple.com/us/app/nbc-sports/id542511686&#10;Find NBC Olympics on Facebook: https://www.facebook.com/nbcolympics&#10;Follow NBC Olympics on Twitter: https://twitter.com/NBCOlympics&#10;Follow NBC Olympics on Instagram: https://www.instagram.com/nbcolympics&#10;&#10;12 men's teams and 12 women's teams (with a maximum of five athletes per team) compete in the Olympic artistic gymnastics competition.&#10;&#10;In addition, 76 individual competitors (38 men and 38 women) from other countries may compete, for a maximum of 98 men and 98 women. Competitors must turn 16 by Dec. 31, 2016. &#10;&#10;Over four phases of competition, fourteen gold medals will be awarded.&#10;&#10;NBC Olympics is responsible for producing, programming and promoting NBCUniversal’s coverage of the Olympic and Paralympic Games. NBC Olympics is renowned for its unsurpassed Olympic heritage, award-winning production, and ability to aggregate the largest audiences in U.S. television history. NBCUniversal owns the U.S. media rights on all platforms to all Olympic Games through 2032. NBC Olympics also produces thousands of hours of Olympic sports programming throughout the year, which is presented on NBC, NBCSN, Olympic Channel: Home of Team USA, Peacock and NBC Sports digital platforms.&#10;&#10;Simone Biles stumbles on vault before pulling out of team final | Tokyo Live | NBC Sports&#10;https://www.youtube.com/nbcsports" title="Simone Biles stumbles on vault before pulling out of team final | Tokyo Live | NBC Sports">
            <a:hlinkClick r:id="rId3"/>
          </p:cNvPr>
          <p:cNvPicPr preferRelativeResize="0"/>
          <p:nvPr/>
        </p:nvPicPr>
        <p:blipFill>
          <a:blip r:embed="rId4">
            <a:alphaModFix/>
          </a:blip>
          <a:stretch>
            <a:fillRect/>
          </a:stretch>
        </p:blipFill>
        <p:spPr>
          <a:xfrm>
            <a:off x="1363425" y="165300"/>
            <a:ext cx="6417150" cy="4812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animEffect transition="in" filter="fade">
                                      <p:cBhvr>
                                        <p:cTn id="7" dur="1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5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I Think/We Think</a:t>
            </a:r>
            <a:endParaRPr dirty="0"/>
          </a:p>
        </p:txBody>
      </p:sp>
      <p:pic>
        <p:nvPicPr>
          <p:cNvPr id="223" name="Google Shape;223;p55"/>
          <p:cNvPicPr preferRelativeResize="0"/>
          <p:nvPr/>
        </p:nvPicPr>
        <p:blipFill>
          <a:blip r:embed="rId3">
            <a:alphaModFix/>
          </a:blip>
          <a:stretch>
            <a:fillRect/>
          </a:stretch>
        </p:blipFill>
        <p:spPr>
          <a:xfrm>
            <a:off x="4572000" y="1952375"/>
            <a:ext cx="3421099" cy="2326350"/>
          </a:xfrm>
          <a:prstGeom prst="rect">
            <a:avLst/>
          </a:prstGeom>
          <a:noFill/>
          <a:ln>
            <a:noFill/>
          </a:ln>
        </p:spPr>
      </p:pic>
      <p:sp>
        <p:nvSpPr>
          <p:cNvPr id="224" name="Google Shape;224;p55"/>
          <p:cNvSpPr txBox="1">
            <a:spLocks noGrp="1"/>
          </p:cNvSpPr>
          <p:nvPr>
            <p:ph type="body" idx="1"/>
          </p:nvPr>
        </p:nvSpPr>
        <p:spPr>
          <a:xfrm>
            <a:off x="457200" y="1305059"/>
            <a:ext cx="3994500" cy="3621000"/>
          </a:xfrm>
          <a:prstGeom prst="rect">
            <a:avLst/>
          </a:prstGeom>
        </p:spPr>
        <p:txBody>
          <a:bodyPr spcFirstLastPara="1" wrap="square" lIns="91400" tIns="91400" rIns="91400" bIns="91400" anchor="t" anchorCtr="0">
            <a:normAutofit fontScale="85000" lnSpcReduction="10000"/>
          </a:bodyPr>
          <a:lstStyle/>
          <a:p>
            <a:pPr marL="457200" lvl="0" indent="-381317" algn="l" rtl="0">
              <a:lnSpc>
                <a:spcPct val="100000"/>
              </a:lnSpc>
              <a:spcBef>
                <a:spcPts val="520"/>
              </a:spcBef>
              <a:spcAft>
                <a:spcPts val="0"/>
              </a:spcAft>
              <a:buSzPct val="100000"/>
              <a:buChar char="•"/>
            </a:pPr>
            <a:r>
              <a:rPr lang="en"/>
              <a:t>What is happening in this photo?</a:t>
            </a:r>
            <a:endParaRPr/>
          </a:p>
          <a:p>
            <a:pPr marL="457200" lvl="0" indent="-381317" algn="l" rtl="0">
              <a:lnSpc>
                <a:spcPct val="100000"/>
              </a:lnSpc>
              <a:spcBef>
                <a:spcPts val="1000"/>
              </a:spcBef>
              <a:spcAft>
                <a:spcPts val="0"/>
              </a:spcAft>
              <a:buSzPct val="100000"/>
              <a:buChar char="•"/>
            </a:pPr>
            <a:r>
              <a:rPr lang="en"/>
              <a:t>What happened just before this photo was taken?</a:t>
            </a:r>
            <a:endParaRPr/>
          </a:p>
          <a:p>
            <a:pPr marL="457200" lvl="0" indent="-381317" algn="l" rtl="0">
              <a:lnSpc>
                <a:spcPct val="100000"/>
              </a:lnSpc>
              <a:spcBef>
                <a:spcPts val="1000"/>
              </a:spcBef>
              <a:spcAft>
                <a:spcPts val="0"/>
              </a:spcAft>
              <a:buSzPct val="100000"/>
              <a:buChar char="•"/>
            </a:pPr>
            <a:r>
              <a:rPr lang="en"/>
              <a:t>What happened immediately after this photo was taken?</a:t>
            </a:r>
            <a:endParaRPr/>
          </a:p>
          <a:p>
            <a:pPr marL="457200" lvl="0" indent="-381317" algn="l" rtl="0">
              <a:lnSpc>
                <a:spcPct val="100000"/>
              </a:lnSpc>
              <a:spcBef>
                <a:spcPts val="1000"/>
              </a:spcBef>
              <a:spcAft>
                <a:spcPts val="1000"/>
              </a:spcAft>
              <a:buSzPct val="100000"/>
              <a:buChar char="•"/>
            </a:pPr>
            <a:r>
              <a:rPr lang="en"/>
              <a:t>What theme or main idea can you take from this?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5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Window and Mirrors</a:t>
            </a:r>
            <a:endParaRPr/>
          </a:p>
        </p:txBody>
      </p:sp>
      <p:sp>
        <p:nvSpPr>
          <p:cNvPr id="230" name="Google Shape;230;p56"/>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fontScale="92500" lnSpcReduction="20000"/>
          </a:bodyPr>
          <a:lstStyle/>
          <a:p>
            <a:pPr marL="457200" lvl="0" indent="-381317" algn="l" rtl="0">
              <a:lnSpc>
                <a:spcPct val="100000"/>
              </a:lnSpc>
              <a:spcBef>
                <a:spcPts val="520"/>
              </a:spcBef>
              <a:spcAft>
                <a:spcPts val="0"/>
              </a:spcAft>
              <a:buSzPct val="100000"/>
              <a:buChar char="•"/>
            </a:pPr>
            <a:r>
              <a:rPr lang="en" b="1" dirty="0"/>
              <a:t>Window:</a:t>
            </a:r>
            <a:r>
              <a:rPr lang="en" dirty="0"/>
              <a:t> What you observe in the image does not reflect your experiences or identities. It is a “window” into the experiences and identities that are different from your own.</a:t>
            </a:r>
            <a:endParaRPr dirty="0"/>
          </a:p>
          <a:p>
            <a:pPr marL="457200" lvl="0" indent="-381317" algn="l" rtl="0">
              <a:lnSpc>
                <a:spcPct val="100000"/>
              </a:lnSpc>
              <a:spcBef>
                <a:spcPts val="1000"/>
              </a:spcBef>
              <a:spcAft>
                <a:spcPts val="1000"/>
              </a:spcAft>
              <a:buSzPct val="100000"/>
              <a:buChar char="•"/>
            </a:pPr>
            <a:r>
              <a:rPr lang="en" b="1" dirty="0"/>
              <a:t>Mirror: </a:t>
            </a:r>
            <a:r>
              <a:rPr lang="en" dirty="0"/>
              <a:t>What you observe reflects some of your experiences and identities. It is a “mirror” of some aspects of your own life.</a:t>
            </a:r>
            <a:endParaRPr dirty="0"/>
          </a:p>
        </p:txBody>
      </p:sp>
      <p:pic>
        <p:nvPicPr>
          <p:cNvPr id="231" name="Google Shape;231;p56"/>
          <p:cNvPicPr preferRelativeResize="0"/>
          <p:nvPr/>
        </p:nvPicPr>
        <p:blipFill>
          <a:blip r:embed="rId3">
            <a:alphaModFix/>
          </a:blip>
          <a:stretch>
            <a:fillRect/>
          </a:stretch>
        </p:blipFill>
        <p:spPr>
          <a:xfrm>
            <a:off x="5630100" y="1317047"/>
            <a:ext cx="3361499" cy="202345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57"/>
          <p:cNvPicPr preferRelativeResize="0"/>
          <p:nvPr/>
        </p:nvPicPr>
        <p:blipFill>
          <a:blip r:embed="rId3">
            <a:alphaModFix/>
          </a:blip>
          <a:stretch>
            <a:fillRect/>
          </a:stretch>
        </p:blipFill>
        <p:spPr>
          <a:xfrm>
            <a:off x="1558574" y="522613"/>
            <a:ext cx="6026850" cy="4098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5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Windows and Mirrors </a:t>
            </a:r>
            <a:endParaRPr/>
          </a:p>
        </p:txBody>
      </p:sp>
      <p:pic>
        <p:nvPicPr>
          <p:cNvPr id="242" name="Google Shape;242;p58"/>
          <p:cNvPicPr preferRelativeResize="0"/>
          <p:nvPr/>
        </p:nvPicPr>
        <p:blipFill>
          <a:blip r:embed="rId3">
            <a:alphaModFix/>
          </a:blip>
          <a:stretch>
            <a:fillRect/>
          </a:stretch>
        </p:blipFill>
        <p:spPr>
          <a:xfrm>
            <a:off x="4572002" y="1704299"/>
            <a:ext cx="4150725" cy="2822500"/>
          </a:xfrm>
          <a:prstGeom prst="rect">
            <a:avLst/>
          </a:prstGeom>
          <a:noFill/>
          <a:ln>
            <a:noFill/>
          </a:ln>
        </p:spPr>
      </p:pic>
      <p:sp>
        <p:nvSpPr>
          <p:cNvPr id="243" name="Google Shape;243;p58"/>
          <p:cNvSpPr txBox="1">
            <a:spLocks noGrp="1"/>
          </p:cNvSpPr>
          <p:nvPr>
            <p:ph type="body" idx="1"/>
          </p:nvPr>
        </p:nvSpPr>
        <p:spPr>
          <a:xfrm>
            <a:off x="457200" y="1305059"/>
            <a:ext cx="3994500" cy="3621000"/>
          </a:xfrm>
          <a:prstGeom prst="rect">
            <a:avLst/>
          </a:prstGeom>
        </p:spPr>
        <p:txBody>
          <a:bodyPr spcFirstLastPara="1" wrap="square" lIns="91400" tIns="91400" rIns="91400" bIns="91400" anchor="t" anchorCtr="0">
            <a:normAutofit fontScale="85000" lnSpcReduction="20000"/>
          </a:bodyPr>
          <a:lstStyle/>
          <a:p>
            <a:pPr marL="0" lvl="0" indent="0" algn="l" rtl="0">
              <a:spcBef>
                <a:spcPts val="520"/>
              </a:spcBef>
              <a:spcAft>
                <a:spcPts val="0"/>
              </a:spcAft>
              <a:buNone/>
            </a:pPr>
            <a:r>
              <a:rPr lang="en" dirty="0"/>
              <a:t>Simone Biles aka The GOAT</a:t>
            </a:r>
            <a:endParaRPr dirty="0"/>
          </a:p>
          <a:p>
            <a:pPr marL="457200" lvl="0" indent="-356552" algn="l" rtl="0">
              <a:spcBef>
                <a:spcPts val="520"/>
              </a:spcBef>
              <a:spcAft>
                <a:spcPts val="0"/>
              </a:spcAft>
              <a:buSzPct val="100000"/>
              <a:buChar char="•"/>
            </a:pPr>
            <a:r>
              <a:rPr lang="en" dirty="0"/>
              <a:t>Four-time Olympic gold winner.</a:t>
            </a:r>
            <a:endParaRPr dirty="0"/>
          </a:p>
          <a:p>
            <a:pPr marL="457200" lvl="0" indent="-356552" algn="l" rtl="0">
              <a:spcBef>
                <a:spcPts val="0"/>
              </a:spcBef>
              <a:spcAft>
                <a:spcPts val="0"/>
              </a:spcAft>
              <a:buSzPct val="100000"/>
              <a:buChar char="•"/>
            </a:pPr>
            <a:r>
              <a:rPr lang="en" dirty="0"/>
              <a:t>On July 28, 2021, as the most successful U.S. gymnast ever, Biles was going for her first of a possible six gold medals in the 2020 Tokyo Olympics. </a:t>
            </a:r>
          </a:p>
          <a:p>
            <a:pPr marL="457200" lvl="0" indent="-356552" algn="l" rtl="0">
              <a:spcBef>
                <a:spcPts val="0"/>
              </a:spcBef>
              <a:spcAft>
                <a:spcPts val="0"/>
              </a:spcAft>
              <a:buSzPct val="100000"/>
              <a:buChar char="•"/>
            </a:pPr>
            <a:r>
              <a:rPr lang="en" dirty="0"/>
              <a:t>She suffered what is known as “twisties” on the vault.</a:t>
            </a:r>
            <a:endParaRPr dirty="0"/>
          </a:p>
          <a:p>
            <a:pPr marL="457200" lvl="0" indent="-356552" algn="l" rtl="0">
              <a:spcBef>
                <a:spcPts val="0"/>
              </a:spcBef>
              <a:spcAft>
                <a:spcPts val="0"/>
              </a:spcAft>
              <a:buSzPct val="100000"/>
              <a:buChar char="•"/>
            </a:pPr>
            <a:r>
              <a:rPr lang="en" dirty="0"/>
              <a:t>She later withdrew from the competition.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5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Lesson Objectives</a:t>
            </a:r>
            <a:endParaRPr/>
          </a:p>
        </p:txBody>
      </p:sp>
      <p:sp>
        <p:nvSpPr>
          <p:cNvPr id="249" name="Google Shape;249;p59"/>
          <p:cNvSpPr txBox="1">
            <a:spLocks noGrp="1"/>
          </p:cNvSpPr>
          <p:nvPr>
            <p:ph type="body" idx="1"/>
          </p:nvPr>
        </p:nvSpPr>
        <p:spPr>
          <a:xfrm>
            <a:off x="530350" y="2028501"/>
            <a:ext cx="7772400" cy="1754400"/>
          </a:xfrm>
          <a:prstGeom prst="rect">
            <a:avLst/>
          </a:prstGeom>
          <a:noFill/>
          <a:ln>
            <a:noFill/>
          </a:ln>
        </p:spPr>
        <p:txBody>
          <a:bodyPr spcFirstLastPara="1" wrap="square" lIns="45700" tIns="45700" rIns="45700" bIns="45700" anchor="t" anchorCtr="0">
            <a:normAutofit fontScale="92500" lnSpcReduction="10000"/>
          </a:bodyPr>
          <a:lstStyle/>
          <a:p>
            <a:pPr marL="457200" lvl="0" indent="-393700" algn="l" rtl="0">
              <a:spcBef>
                <a:spcPts val="0"/>
              </a:spcBef>
              <a:spcAft>
                <a:spcPts val="0"/>
              </a:spcAft>
              <a:buSzPts val="2600"/>
              <a:buAutoNum type="arabicPeriod"/>
            </a:pPr>
            <a:r>
              <a:rPr lang="en" dirty="0"/>
              <a:t>We will be able to identify what type of communicator they are speaking with and how to appropriately communicate with them.</a:t>
            </a:r>
            <a:endParaRPr dirty="0"/>
          </a:p>
          <a:p>
            <a:pPr marL="457200" lvl="0" indent="-393700" algn="l" rtl="0">
              <a:spcBef>
                <a:spcPts val="0"/>
              </a:spcBef>
              <a:spcAft>
                <a:spcPts val="0"/>
              </a:spcAft>
              <a:buSzPts val="2600"/>
              <a:buAutoNum type="arabicPeriod"/>
            </a:pPr>
            <a:r>
              <a:rPr lang="en" dirty="0"/>
              <a:t>We will be able to debate difficult topics in a respectful manner.</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5776</TotalTime>
  <Words>1598</Words>
  <Application>Microsoft Macintosh PowerPoint</Application>
  <PresentationFormat>On-screen Show (16:9)</PresentationFormat>
  <Paragraphs>176</Paragraphs>
  <Slides>31</Slides>
  <Notes>30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Calibri</vt:lpstr>
      <vt:lpstr>Helvetica</vt:lpstr>
      <vt:lpstr>Noto Sans Symbols</vt:lpstr>
      <vt:lpstr>Roboto Condensed</vt:lpstr>
      <vt:lpstr>LEARN theme</vt:lpstr>
      <vt:lpstr>LEARN theme</vt:lpstr>
      <vt:lpstr>LEARN theme</vt:lpstr>
      <vt:lpstr>PowerPoint Presentation</vt:lpstr>
      <vt:lpstr>Food Fight</vt:lpstr>
      <vt:lpstr>Essential Question</vt:lpstr>
      <vt:lpstr>PowerPoint Presentation</vt:lpstr>
      <vt:lpstr>I Think/We Think</vt:lpstr>
      <vt:lpstr>Window and Mirrors</vt:lpstr>
      <vt:lpstr>PowerPoint Presentation</vt:lpstr>
      <vt:lpstr>Windows and Mirrors </vt:lpstr>
      <vt:lpstr>Lesson Objectives</vt:lpstr>
      <vt:lpstr>Is a hot dog a sandwich?</vt:lpstr>
      <vt:lpstr>Affinity Process</vt:lpstr>
      <vt:lpstr>Gallery Walk</vt:lpstr>
      <vt:lpstr>How Am I Feeling?  What Am I Thinking?</vt:lpstr>
      <vt:lpstr>Is a hot dog a sandwich?</vt:lpstr>
      <vt:lpstr>Is a hot dog a sandwich?</vt:lpstr>
      <vt:lpstr>Which type of  communicator are you?</vt:lpstr>
      <vt:lpstr>Ask-Oriented vs. Tell-Oriented</vt:lpstr>
      <vt:lpstr>Task-Directed vs. People-Directed</vt:lpstr>
      <vt:lpstr>Amiable</vt:lpstr>
      <vt:lpstr>Expressive</vt:lpstr>
      <vt:lpstr>Driver</vt:lpstr>
      <vt:lpstr>Establishing Norms</vt:lpstr>
      <vt:lpstr>Conversation Elements</vt:lpstr>
      <vt:lpstr>Classroom Norms for Difficult Conversations</vt:lpstr>
      <vt:lpstr>Should governments limit the number of children families are allowed to have?</vt:lpstr>
      <vt:lpstr>Why-Lighting</vt:lpstr>
      <vt:lpstr>Socratic Seminar</vt:lpstr>
      <vt:lpstr>Socratic Seminar</vt:lpstr>
      <vt:lpstr>Classroom Norms</vt:lpstr>
      <vt:lpstr>Create Your Own Twine: Choose a Topic</vt:lpstr>
      <vt:lpstr>Create Your Own Twine: Tutorial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Fight</dc:title>
  <dc:creator>Taylor Thurston</dc:creator>
  <cp:lastModifiedBy>Shogren, Caitlin E.</cp:lastModifiedBy>
  <cp:revision>3</cp:revision>
  <dcterms:modified xsi:type="dcterms:W3CDTF">2023-03-27T15:10:50Z</dcterms:modified>
</cp:coreProperties>
</file>