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4"/>
    <p:sldMasterId id="2147483681" r:id="rId5"/>
    <p:sldMasterId id="2147483682" r:id="rId6"/>
  </p:sldMasterIdLst>
  <p:notesMasterIdLst>
    <p:notesMasterId r:id="rId3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80" r:id="rId14"/>
    <p:sldId id="264" r:id="rId15"/>
    <p:sldId id="265" r:id="rId16"/>
    <p:sldId id="266" r:id="rId17"/>
    <p:sldId id="267" r:id="rId18"/>
    <p:sldId id="268" r:id="rId19"/>
    <p:sldId id="281" r:id="rId20"/>
    <p:sldId id="269" r:id="rId21"/>
    <p:sldId id="270" r:id="rId22"/>
    <p:sldId id="282" r:id="rId23"/>
    <p:sldId id="283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3A355-0A48-4105-B54B-71700AF39232}" v="30" dt="2021-10-21T13:49:37.578"/>
  </p1510:revLst>
</p1510:revInfo>
</file>

<file path=ppt/tableStyles.xml><?xml version="1.0" encoding="utf-8"?>
<a:tblStyleLst xmlns:a="http://schemas.openxmlformats.org/drawingml/2006/main" def="{3EAB931B-08D2-4FA7-ADD8-15398BADDC24}">
  <a:tblStyle styleId="{3EAB931B-08D2-4FA7-ADD8-15398BADDC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1fb393fd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ed1fb393fd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d1fb393fd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d1fb393fd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d1fb393fd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d1fb393fd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d1fb393f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d1fb393fd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d1fb393fd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d1fb393fd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d1fb393fd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d1fb393fd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d1fb393fd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d1fb393fd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d1fb393fd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d1fb393fd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d1fb393fd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ed1fb393f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d1fb393fd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ed1fb393fd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d1fb393fd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d1fb393fd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Penn State Special Collections. (1963). </a:t>
            </a:r>
            <a:r>
              <a:rPr lang="en" i="1">
                <a:solidFill>
                  <a:schemeClr val="dk1"/>
                </a:solidFill>
              </a:rPr>
              <a:t>March on Washington for Jobs and Freedom, Washington, D.C.</a:t>
            </a:r>
            <a:r>
              <a:rPr lang="en">
                <a:solidFill>
                  <a:schemeClr val="dk1"/>
                </a:solidFill>
              </a:rPr>
              <a:t> https://www.flickr.com/photos/pennstatespecial/7365129630. </a:t>
            </a: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Saba, T. (2003). </a:t>
            </a:r>
            <a:r>
              <a:rPr lang="en" i="1">
                <a:solidFill>
                  <a:schemeClr val="dk1"/>
                </a:solidFill>
              </a:rPr>
              <a:t>Dr. Martin Luther King, Jr. delivers his famous "I Have a Dream" speech in front of the Lincoln Memorial during the Freedom March on Washington in 1963.</a:t>
            </a:r>
            <a:r>
              <a:rPr lang="en">
                <a:solidFill>
                  <a:schemeClr val="dk1"/>
                </a:solidFill>
              </a:rPr>
              <a:t> https://www.flickr.com/photos/97453745@N02/9276897012.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d1fb393fd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ed1fb393fd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d1fb393fd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King, M. L. (1963). I Have a Dream. NPR</a:t>
            </a:r>
            <a:r>
              <a:rPr lang="en"/>
              <a:t>. </a:t>
            </a:r>
            <a:endParaRPr lang="en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</a:t>
            </a:r>
            <a:r>
              <a:rPr lang="en-US" dirty="0"/>
              <a:t>Center. (n.d.) Categorical Highlighting. Strategies. https://learn.k20center.ou.edu/strategy/192</a:t>
            </a:r>
            <a:endParaRPr dirty="0"/>
          </a:p>
        </p:txBody>
      </p:sp>
      <p:sp>
        <p:nvSpPr>
          <p:cNvPr id="315" name="Google Shape;315;ged1fb393fd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e8582771b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Card Sort. Strategies. https://learn.k20center.ou.edu/strategy/147</a:t>
            </a:r>
            <a:endParaRPr dirty="0"/>
          </a:p>
        </p:txBody>
      </p:sp>
      <p:sp>
        <p:nvSpPr>
          <p:cNvPr id="323" name="Google Shape;323;gee8582771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d1fb393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d1fb393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9497bbd7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e9497bbd7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d1fb393fd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Card Sort. Strategies. https://learn.k20center.ou.edu/strategy/147</a:t>
            </a:r>
            <a:endParaRPr dirty="0"/>
          </a:p>
        </p:txBody>
      </p:sp>
      <p:sp>
        <p:nvSpPr>
          <p:cNvPr id="163" name="Google Shape;163;ged1fb393fd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1fb393f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1fb393fd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d1fb393fd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d1fb393fd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d1fb393f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d1fb393fd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d1fb393fd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d1fb393fd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2" name="Google Shape;82;p2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7" name="Google Shape;87;p2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94" name="Google Shape;94;p2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hyperlink" Target="http://drive.google.com/file/d/1e4Iud7LG9SzdExMubj8uc_4IRKrCdFNt/view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EVS_yYQoLJ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>
            <a:off x="457200" y="155897"/>
            <a:ext cx="4114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Appositive Phrase  </a:t>
            </a:r>
            <a:endParaRPr b="1" dirty="0"/>
          </a:p>
        </p:txBody>
      </p:sp>
      <p:sp>
        <p:nvSpPr>
          <p:cNvPr id="213" name="Google Shape;213;p45"/>
          <p:cNvSpPr txBox="1">
            <a:spLocks noGrp="1"/>
          </p:cNvSpPr>
          <p:nvPr>
            <p:ph type="body" idx="3"/>
          </p:nvPr>
        </p:nvSpPr>
        <p:spPr>
          <a:xfrm>
            <a:off x="406751" y="1146455"/>
            <a:ext cx="7160697" cy="359581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 group of words consisting of an appositive and its modifiers.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appositive adds a more detailed description to a noun or pronoun.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appositive phrase follows the noun it modifies.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appositive and its noun can be switched without changing meaning of the sentence.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Appositives are usually set off with commas.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Phrases do not have subjects and predicates.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Pronouns, rarely, if ever, function as appositives.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lvl="1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dirty="0"/>
              <a:t>Maria, </a:t>
            </a:r>
            <a:r>
              <a:rPr lang="en" u="sng" dirty="0"/>
              <a:t>my childhood friend</a:t>
            </a:r>
            <a:r>
              <a:rPr lang="en" dirty="0"/>
              <a:t>, opened a bakery down the street.</a:t>
            </a:r>
          </a:p>
          <a:p>
            <a:pPr lvl="1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dirty="0"/>
              <a:t>My childhood friend, </a:t>
            </a:r>
            <a:r>
              <a:rPr lang="en" u="sng" dirty="0"/>
              <a:t>Maria</a:t>
            </a:r>
            <a:r>
              <a:rPr lang="en" dirty="0"/>
              <a:t>, opened a bakery down the street. </a:t>
            </a:r>
          </a:p>
          <a:p>
            <a:pPr lvl="1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dirty="0"/>
              <a:t>I gave you, </a:t>
            </a:r>
            <a:r>
              <a:rPr lang="en" u="sng" dirty="0"/>
              <a:t>my oldest friend</a:t>
            </a:r>
            <a:r>
              <a:rPr lang="en" dirty="0"/>
              <a:t>, a gold bracelet.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>
            <a:spLocks noGrp="1"/>
          </p:cNvSpPr>
          <p:nvPr>
            <p:ph type="title"/>
          </p:nvPr>
        </p:nvSpPr>
        <p:spPr>
          <a:xfrm>
            <a:off x="460353" y="133826"/>
            <a:ext cx="399498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Participial Phrase  </a:t>
            </a:r>
            <a:endParaRPr b="1" dirty="0"/>
          </a:p>
        </p:txBody>
      </p:sp>
      <p:sp>
        <p:nvSpPr>
          <p:cNvPr id="220" name="Google Shape;220;p46"/>
          <p:cNvSpPr txBox="1">
            <a:spLocks noGrp="1"/>
          </p:cNvSpPr>
          <p:nvPr>
            <p:ph type="body" idx="3"/>
          </p:nvPr>
        </p:nvSpPr>
        <p:spPr>
          <a:xfrm>
            <a:off x="460353" y="991226"/>
            <a:ext cx="7573755" cy="274204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dirty="0"/>
              <a:t>A group of words consisting of a participle, any modifiers, and pronouns or nouns.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dirty="0"/>
              <a:t>Phrases do not have subjects and predicates. </a:t>
            </a:r>
            <a:endParaRPr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u="sng" dirty="0"/>
              <a:t>Having been a doctor for twenty years</a:t>
            </a:r>
            <a:r>
              <a:rPr lang="en" dirty="0"/>
              <a:t>, Jamal knew his child’s tonsils needed to be removed.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dirty="0"/>
              <a:t>Zion noticed her younger sister </a:t>
            </a:r>
            <a:r>
              <a:rPr lang="en" u="sng" dirty="0"/>
              <a:t>walking along the river</a:t>
            </a:r>
            <a:r>
              <a:rPr lang="en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dirty="0"/>
              <a:t>We walked along the river on </a:t>
            </a:r>
            <a:r>
              <a:rPr lang="en" u="sng" dirty="0"/>
              <a:t>shattered and broken </a:t>
            </a:r>
            <a:r>
              <a:rPr lang="en" dirty="0"/>
              <a:t>streets.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dirty="0"/>
              <a:t>The plate, </a:t>
            </a:r>
            <a:r>
              <a:rPr lang="en" u="sng" dirty="0"/>
              <a:t>thrown against the wall</a:t>
            </a:r>
            <a:r>
              <a:rPr lang="en" dirty="0"/>
              <a:t>, broke into a hundred pieces.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dirty="0"/>
              <a:t>We ate </a:t>
            </a:r>
            <a:r>
              <a:rPr lang="en" u="sng" dirty="0"/>
              <a:t>burnt</a:t>
            </a:r>
            <a:r>
              <a:rPr lang="en" dirty="0"/>
              <a:t> toast and </a:t>
            </a:r>
            <a:r>
              <a:rPr lang="en" u="sng" dirty="0"/>
              <a:t>fried</a:t>
            </a:r>
            <a:r>
              <a:rPr lang="en" dirty="0"/>
              <a:t> eggs for breakfast.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747A7-3396-4BE6-9153-EE5ABFB0AF81}"/>
              </a:ext>
            </a:extLst>
          </p:cNvPr>
          <p:cNvSpPr txBox="1"/>
          <p:nvPr/>
        </p:nvSpPr>
        <p:spPr>
          <a:xfrm>
            <a:off x="955390" y="4152274"/>
            <a:ext cx="6315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a participle? A participle is a verb functioning as an adjective. It most often ends in </a:t>
            </a:r>
            <a:r>
              <a:rPr lang="en-US" u="sng" dirty="0"/>
              <a:t>-</a:t>
            </a:r>
            <a:r>
              <a:rPr lang="en-US" u="sng" dirty="0" err="1"/>
              <a:t>ing</a:t>
            </a:r>
            <a:r>
              <a:rPr lang="en-US" u="sng" dirty="0"/>
              <a:t> </a:t>
            </a:r>
            <a:r>
              <a:rPr lang="en-US" dirty="0"/>
              <a:t>or </a:t>
            </a:r>
            <a:r>
              <a:rPr lang="en-US" u="sng" dirty="0"/>
              <a:t>–ed</a:t>
            </a:r>
            <a:r>
              <a:rPr lang="en-US" dirty="0"/>
              <a:t>/</a:t>
            </a:r>
            <a:r>
              <a:rPr lang="en-US" u="sng" dirty="0"/>
              <a:t>-d</a:t>
            </a:r>
            <a:r>
              <a:rPr lang="en-US" dirty="0"/>
              <a:t>/</a:t>
            </a:r>
            <a:r>
              <a:rPr lang="en-US" u="sng" dirty="0"/>
              <a:t>-t</a:t>
            </a:r>
            <a:r>
              <a:rPr lang="en-US" dirty="0"/>
              <a:t>/</a:t>
            </a:r>
            <a:r>
              <a:rPr lang="en-US" u="sng" dirty="0"/>
              <a:t>-</a:t>
            </a:r>
            <a:r>
              <a:rPr lang="en-US" u="sng" dirty="0" err="1"/>
              <a:t>en</a:t>
            </a:r>
            <a:r>
              <a:rPr lang="en-US" dirty="0"/>
              <a:t>.  A participle can come before or after the noun it modifies.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27C2-D76D-42E8-A336-C16464D7BE36}"/>
              </a:ext>
            </a:extLst>
          </p:cNvPr>
          <p:cNvSpPr/>
          <p:nvPr/>
        </p:nvSpPr>
        <p:spPr>
          <a:xfrm>
            <a:off x="955389" y="4152274"/>
            <a:ext cx="6287289" cy="7386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>
            <a:spLocks noGrp="1"/>
          </p:cNvSpPr>
          <p:nvPr>
            <p:ph type="title"/>
          </p:nvPr>
        </p:nvSpPr>
        <p:spPr>
          <a:xfrm>
            <a:off x="457200" y="95989"/>
            <a:ext cx="195177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Adverb</a:t>
            </a:r>
            <a:endParaRPr b="1" dirty="0"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3"/>
          </p:nvPr>
        </p:nvSpPr>
        <p:spPr>
          <a:xfrm>
            <a:off x="457200" y="1036096"/>
            <a:ext cx="7680960" cy="2977805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</a:t>
            </a:r>
            <a:r>
              <a:rPr lang="en" dirty="0"/>
              <a:t>An</a:t>
            </a:r>
            <a:r>
              <a:rPr lang="en" b="1" dirty="0"/>
              <a:t> </a:t>
            </a:r>
            <a:r>
              <a:rPr lang="en" b="1" u="sng" dirty="0"/>
              <a:t>adverb</a:t>
            </a:r>
            <a:r>
              <a:rPr lang="en" b="1" dirty="0"/>
              <a:t> </a:t>
            </a:r>
            <a:r>
              <a:rPr lang="en" dirty="0"/>
              <a:t>is a word that modifies (describes) a verb, an adjective, another adverb, or a whole sentence.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Adverbs modifying verbs: He talks </a:t>
            </a:r>
            <a:r>
              <a:rPr lang="en" u="sng" dirty="0"/>
              <a:t>loudly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Adverbs modifying adjectives: The girl is </a:t>
            </a:r>
            <a:r>
              <a:rPr lang="en" u="sng" dirty="0"/>
              <a:t>very </a:t>
            </a:r>
            <a:r>
              <a:rPr lang="en" dirty="0"/>
              <a:t>tall.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Adverbs modifying another adverb: The concert ended </a:t>
            </a:r>
            <a:r>
              <a:rPr lang="en" i="1" u="sng" dirty="0"/>
              <a:t>too</a:t>
            </a:r>
            <a:r>
              <a:rPr lang="en" u="sng" dirty="0"/>
              <a:t> </a:t>
            </a:r>
            <a:r>
              <a:rPr lang="en" dirty="0"/>
              <a:t>quickly.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Adverbs modifying a whole sentence: </a:t>
            </a:r>
            <a:r>
              <a:rPr lang="en" u="sng" dirty="0"/>
              <a:t>Fortunately</a:t>
            </a:r>
            <a:r>
              <a:rPr lang="en" dirty="0"/>
              <a:t>, I remembered to bring a coat.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0000"/>
                </a:solidFill>
              </a:rPr>
              <a:t>Adverbs answer the following questions: </a:t>
            </a:r>
            <a:r>
              <a:rPr lang="en" i="1" dirty="0">
                <a:solidFill>
                  <a:srgbClr val="990000"/>
                </a:solidFill>
              </a:rPr>
              <a:t>when</a:t>
            </a:r>
            <a:r>
              <a:rPr lang="en" dirty="0">
                <a:solidFill>
                  <a:srgbClr val="990000"/>
                </a:solidFill>
              </a:rPr>
              <a:t>, </a:t>
            </a:r>
            <a:r>
              <a:rPr lang="en" i="1" dirty="0">
                <a:solidFill>
                  <a:srgbClr val="990000"/>
                </a:solidFill>
              </a:rPr>
              <a:t>where, how</a:t>
            </a:r>
            <a:r>
              <a:rPr lang="en" dirty="0">
                <a:solidFill>
                  <a:srgbClr val="990000"/>
                </a:solidFill>
              </a:rPr>
              <a:t>, and </a:t>
            </a:r>
            <a:r>
              <a:rPr lang="en" i="1" dirty="0">
                <a:solidFill>
                  <a:srgbClr val="990000"/>
                </a:solidFill>
              </a:rPr>
              <a:t>to what extent </a:t>
            </a:r>
            <a:r>
              <a:rPr lang="en" dirty="0">
                <a:solidFill>
                  <a:srgbClr val="990000"/>
                </a:solidFill>
              </a:rPr>
              <a:t>(</a:t>
            </a:r>
            <a:r>
              <a:rPr lang="en" i="1" dirty="0">
                <a:solidFill>
                  <a:srgbClr val="990000"/>
                </a:solidFill>
              </a:rPr>
              <a:t>how much or how long</a:t>
            </a:r>
            <a:r>
              <a:rPr lang="en" dirty="0">
                <a:solidFill>
                  <a:srgbClr val="990000"/>
                </a:solidFill>
              </a:rPr>
              <a:t>).</a:t>
            </a:r>
            <a:endParaRPr dirty="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>
            <a:spLocks noGrp="1"/>
          </p:cNvSpPr>
          <p:nvPr>
            <p:ph type="title"/>
          </p:nvPr>
        </p:nvSpPr>
        <p:spPr>
          <a:xfrm>
            <a:off x="457200" y="44383"/>
            <a:ext cx="351571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Adverbial Clause</a:t>
            </a:r>
            <a:endParaRPr b="1" dirty="0"/>
          </a:p>
        </p:txBody>
      </p:sp>
      <p:sp>
        <p:nvSpPr>
          <p:cNvPr id="237" name="Google Shape;237;p48"/>
          <p:cNvSpPr txBox="1">
            <a:spLocks noGrp="1"/>
          </p:cNvSpPr>
          <p:nvPr>
            <p:ph type="body" idx="3"/>
          </p:nvPr>
        </p:nvSpPr>
        <p:spPr>
          <a:xfrm>
            <a:off x="457200" y="969485"/>
            <a:ext cx="7507539" cy="3845304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</a:t>
            </a:r>
            <a:r>
              <a:rPr lang="en" b="1" u="sng" dirty="0"/>
              <a:t>adverbial clause </a:t>
            </a:r>
            <a:r>
              <a:rPr lang="en" dirty="0"/>
              <a:t>is a group of words that functions as an adverb. Clauses have subjects and predicates. Adverbial clauses are </a:t>
            </a:r>
            <a:r>
              <a:rPr lang="en" u="sng" dirty="0"/>
              <a:t>dependent </a:t>
            </a:r>
            <a:r>
              <a:rPr lang="en" dirty="0"/>
              <a:t>clauses.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indent="-285750"/>
            <a:r>
              <a:rPr lang="en" dirty="0"/>
              <a:t>Breya scrubbed the toilet </a:t>
            </a:r>
            <a:r>
              <a:rPr lang="en" i="1" u="sng" dirty="0"/>
              <a:t>until her arms ached</a:t>
            </a:r>
            <a:r>
              <a:rPr lang="en" i="1" dirty="0"/>
              <a:t>.</a:t>
            </a:r>
            <a:endParaRPr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i="1" dirty="0"/>
          </a:p>
          <a:p>
            <a:pPr marL="285750" indent="-285750"/>
            <a:r>
              <a:rPr lang="en" dirty="0"/>
              <a:t>The students took notes </a:t>
            </a:r>
            <a:r>
              <a:rPr lang="en" i="1" u="sng" dirty="0"/>
              <a:t>while they listened to the lecture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285750" indent="-285750"/>
            <a:r>
              <a:rPr lang="en" dirty="0"/>
              <a:t>We will go to the concert </a:t>
            </a:r>
            <a:r>
              <a:rPr lang="en" i="1" u="sng" dirty="0"/>
              <a:t>even if it storms</a:t>
            </a:r>
            <a:r>
              <a:rPr lang="en" dirty="0"/>
              <a:t>.</a:t>
            </a:r>
            <a:endParaRPr b="1" dirty="0"/>
          </a:p>
        </p:txBody>
      </p:sp>
      <p:sp>
        <p:nvSpPr>
          <p:cNvPr id="238" name="Google Shape;238;p48"/>
          <p:cNvSpPr txBox="1"/>
          <p:nvPr/>
        </p:nvSpPr>
        <p:spPr>
          <a:xfrm>
            <a:off x="3064316" y="2179311"/>
            <a:ext cx="3812100" cy="400200"/>
          </a:xfrm>
          <a:prstGeom prst="rect">
            <a:avLst/>
          </a:prstGeom>
          <a:noFill/>
          <a:ln w="9525" cap="flat" cmpd="sng">
            <a:solidFill>
              <a:srgbClr val="910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adverb clause describes how Breya scrubbed.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8"/>
          <p:cNvSpPr txBox="1"/>
          <p:nvPr/>
        </p:nvSpPr>
        <p:spPr>
          <a:xfrm>
            <a:off x="3064316" y="3205313"/>
            <a:ext cx="4571100" cy="400200"/>
          </a:xfrm>
          <a:prstGeom prst="rect">
            <a:avLst/>
          </a:prstGeom>
          <a:noFill/>
          <a:ln w="9525" cap="flat" cmpd="sng">
            <a:solidFill>
              <a:srgbClr val="910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adverb clause describes when the students took notes.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8"/>
          <p:cNvSpPr txBox="1"/>
          <p:nvPr/>
        </p:nvSpPr>
        <p:spPr>
          <a:xfrm>
            <a:off x="3064316" y="4115442"/>
            <a:ext cx="4571100" cy="400200"/>
          </a:xfrm>
          <a:prstGeom prst="rect">
            <a:avLst/>
          </a:prstGeom>
          <a:noFill/>
          <a:ln w="9525" cap="flat" cmpd="sng">
            <a:solidFill>
              <a:srgbClr val="910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adverb clause describes a certain condition, or a “how.”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2829B-C938-41BC-A6D7-56824450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959"/>
            <a:ext cx="6993583" cy="3158597"/>
          </a:xfrm>
        </p:spPr>
        <p:txBody>
          <a:bodyPr>
            <a:normAutofit fontScale="92500" lnSpcReduction="20000"/>
          </a:bodyPr>
          <a:lstStyle/>
          <a:p>
            <a:pPr marL="63500" indent="0">
              <a:buNone/>
            </a:pPr>
            <a:r>
              <a:rPr lang="en-US" sz="1900" dirty="0"/>
              <a:t>An </a:t>
            </a:r>
            <a:r>
              <a:rPr lang="en-US" sz="1900" b="1" u="sng" dirty="0"/>
              <a:t>adjective clause </a:t>
            </a:r>
            <a:r>
              <a:rPr lang="en-US" sz="1900" dirty="0"/>
              <a:t>is a group of words that functions as an adjective. Clauses have subjects and predicates. Adjective clauses are introduced with relative pronouns: </a:t>
            </a:r>
            <a:r>
              <a:rPr lang="en-US" sz="1900" u="sng" dirty="0"/>
              <a:t>who</a:t>
            </a:r>
            <a:r>
              <a:rPr lang="en-US" sz="1900" dirty="0"/>
              <a:t>, </a:t>
            </a:r>
            <a:r>
              <a:rPr lang="en-US" sz="1900" u="sng" dirty="0"/>
              <a:t>whom</a:t>
            </a:r>
            <a:r>
              <a:rPr lang="en-US" sz="1900" dirty="0"/>
              <a:t>, </a:t>
            </a:r>
            <a:r>
              <a:rPr lang="en-US" sz="1900" u="sng" dirty="0"/>
              <a:t>whose</a:t>
            </a:r>
            <a:r>
              <a:rPr lang="en-US" sz="1900" dirty="0"/>
              <a:t>, </a:t>
            </a:r>
            <a:r>
              <a:rPr lang="en-US" sz="1900" u="sng" dirty="0"/>
              <a:t>that</a:t>
            </a:r>
            <a:r>
              <a:rPr lang="en-US" sz="1900" dirty="0"/>
              <a:t>, </a:t>
            </a:r>
            <a:r>
              <a:rPr lang="en-US" sz="1900" u="sng" dirty="0"/>
              <a:t>which</a:t>
            </a:r>
            <a:r>
              <a:rPr lang="en-US" sz="1900" dirty="0"/>
              <a:t>. Adjective clauses always follow the nouns they modify.  Adjective clauses are dependent clauses. </a:t>
            </a:r>
          </a:p>
          <a:p>
            <a:pPr>
              <a:buSzPct val="100000"/>
            </a:pPr>
            <a:r>
              <a:rPr lang="en-US" sz="1900" dirty="0"/>
              <a:t>Students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who ride the bus home </a:t>
            </a:r>
            <a:r>
              <a:rPr lang="en-US" sz="1900" dirty="0"/>
              <a:t>will be dismissed early on Friday. </a:t>
            </a:r>
          </a:p>
          <a:p>
            <a:pPr>
              <a:buSzPct val="100000"/>
            </a:pPr>
            <a:r>
              <a:rPr lang="en-US" sz="1900" dirty="0"/>
              <a:t>The teacher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whose teaching style influenced me most </a:t>
            </a:r>
            <a:r>
              <a:rPr lang="en-US" sz="1900" dirty="0"/>
              <a:t>is Mr. Jones. </a:t>
            </a:r>
          </a:p>
          <a:p>
            <a:pPr>
              <a:buSzPct val="100000"/>
            </a:pPr>
            <a:r>
              <a:rPr lang="en-US" sz="1900" dirty="0"/>
              <a:t>I knew the book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that I lost </a:t>
            </a:r>
            <a:r>
              <a:rPr lang="en-US" sz="1900" dirty="0"/>
              <a:t>was overdue at the library. </a:t>
            </a:r>
          </a:p>
          <a:p>
            <a:pPr>
              <a:buSzPct val="100000"/>
            </a:pPr>
            <a:r>
              <a:rPr lang="en-US" sz="1900" dirty="0"/>
              <a:t>The children loved hot dogs,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which were served for lunch every Friday. </a:t>
            </a:r>
          </a:p>
          <a:p>
            <a:pPr>
              <a:buSzPct val="100000"/>
            </a:pPr>
            <a:r>
              <a:rPr lang="en-US" sz="1900" dirty="0"/>
              <a:t>The scientist,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whom I knew in high school</a:t>
            </a:r>
            <a:r>
              <a:rPr lang="en-US" sz="1900" dirty="0"/>
              <a:t>, became an astronaut.</a:t>
            </a:r>
          </a:p>
          <a:p>
            <a:endParaRPr lang="en-US" sz="2000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2058FE-2DED-4727-BDF5-37A06616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36"/>
            <a:ext cx="3540935" cy="857400"/>
          </a:xfrm>
        </p:spPr>
        <p:txBody>
          <a:bodyPr/>
          <a:lstStyle/>
          <a:p>
            <a:r>
              <a:rPr lang="en-US" b="1" dirty="0"/>
              <a:t>Adjective Clause</a:t>
            </a:r>
          </a:p>
        </p:txBody>
      </p:sp>
    </p:spTree>
    <p:extLst>
      <p:ext uri="{BB962C8B-B14F-4D97-AF65-F5344CB8AC3E}">
        <p14:creationId xmlns:p14="http://schemas.microsoft.com/office/powerpoint/2010/main" val="377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title"/>
          </p:nvPr>
        </p:nvSpPr>
        <p:spPr>
          <a:xfrm>
            <a:off x="457200" y="159051"/>
            <a:ext cx="421569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Independent Clauses</a:t>
            </a:r>
            <a:endParaRPr b="1" dirty="0"/>
          </a:p>
        </p:txBody>
      </p:sp>
      <p:sp>
        <p:nvSpPr>
          <p:cNvPr id="246" name="Google Shape;246;p49"/>
          <p:cNvSpPr txBox="1">
            <a:spLocks noGrp="1"/>
          </p:cNvSpPr>
          <p:nvPr>
            <p:ph type="body" idx="3"/>
          </p:nvPr>
        </p:nvSpPr>
        <p:spPr>
          <a:xfrm>
            <a:off x="500400" y="1102312"/>
            <a:ext cx="7120651" cy="3554822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</a:t>
            </a:r>
            <a:r>
              <a:rPr lang="en" b="1" u="sng" dirty="0"/>
              <a:t>independent clause </a:t>
            </a:r>
            <a:r>
              <a:rPr lang="en" dirty="0"/>
              <a:t>is a group of words that contains a subject and verb and expresses a complete thought. A sentence is an independent clause.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Independent - Not requiring or relying on something else; not contingent on other elements to make sense.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450" dirty="0"/>
              <a:t>We spent our money at the concession stand.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450" dirty="0"/>
              <a:t>The cat meowed at its owner.</a:t>
            </a:r>
            <a:endParaRPr lang="en" sz="1450" i="1" dirty="0"/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450" dirty="0"/>
              <a:t>I walked to the store.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450" dirty="0"/>
              <a:t>They went to the movies.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0"/>
          <p:cNvSpPr txBox="1">
            <a:spLocks noGrp="1"/>
          </p:cNvSpPr>
          <p:nvPr>
            <p:ph type="title"/>
          </p:nvPr>
        </p:nvSpPr>
        <p:spPr>
          <a:xfrm>
            <a:off x="457200" y="136979"/>
            <a:ext cx="38089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Dependent Clause</a:t>
            </a:r>
            <a:endParaRPr b="1" dirty="0"/>
          </a:p>
        </p:txBody>
      </p:sp>
      <p:sp>
        <p:nvSpPr>
          <p:cNvPr id="252" name="Google Shape;252;p50"/>
          <p:cNvSpPr txBox="1">
            <a:spLocks noGrp="1"/>
          </p:cNvSpPr>
          <p:nvPr>
            <p:ph type="body" idx="3"/>
          </p:nvPr>
        </p:nvSpPr>
        <p:spPr>
          <a:xfrm>
            <a:off x="457200" y="1059443"/>
            <a:ext cx="7466549" cy="322877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b="1" u="sng" dirty="0"/>
              <a:t>dependent clause </a:t>
            </a:r>
            <a:r>
              <a:rPr lang="en" dirty="0"/>
              <a:t>is a group of words that contains a subject and verb, but does not express a complete thought. It is not a complete sentence.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Think of dependent clauses as cliffhanger sentences.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Dependent clauses rely on another clause in order to express a complete thought.</a:t>
            </a:r>
            <a:endParaRPr dirty="0"/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Because the soup was cold</a:t>
            </a:r>
            <a:r>
              <a:rPr lang="en" sz="1650" dirty="0"/>
              <a:t>, I had to heat it up in the microwave. </a:t>
            </a:r>
            <a:endParaRPr lang="en" sz="1650" i="1" dirty="0"/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If I don’t wake up early tomorrow,</a:t>
            </a:r>
            <a:r>
              <a:rPr lang="en" sz="16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" sz="1650" dirty="0"/>
              <a:t>I will be late for school. 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Until I finish this project,</a:t>
            </a:r>
            <a:r>
              <a:rPr lang="en" sz="16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" sz="1650" dirty="0"/>
              <a:t>I cannot go to the movies. 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dirty="0"/>
              <a:t>At the mall, we saw some people </a:t>
            </a: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who were dressed oddly</a:t>
            </a:r>
            <a:r>
              <a:rPr lang="en" sz="1650" dirty="0"/>
              <a:t>. 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dirty="0"/>
              <a:t>Dogs </a:t>
            </a: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that are adopted from the animal shelter</a:t>
            </a:r>
            <a:r>
              <a:rPr lang="en" sz="16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" sz="1650" dirty="0"/>
              <a:t>often are the best pets. </a:t>
            </a:r>
            <a:endParaRPr sz="1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DCF4AB-6C23-4CCE-9988-FEDAA00B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6154858" cy="2401851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 simple sentence consists of just one independent clause.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dog loves the outdoors</a:t>
            </a:r>
            <a:r>
              <a:rPr lang="en-US" dirty="0"/>
              <a:t>.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John’s favorite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food is pizza</a:t>
            </a:r>
            <a:r>
              <a:rPr lang="en-US" dirty="0"/>
              <a:t>.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The neighborhood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children swam </a:t>
            </a:r>
            <a:r>
              <a:rPr lang="en-US" dirty="0"/>
              <a:t>in the pond during the summer vacation. </a:t>
            </a:r>
          </a:p>
          <a:p>
            <a:pPr marL="742950" lvl="1" indent="-285750">
              <a:spcBef>
                <a:spcPts val="36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spcBef>
                <a:spcPts val="36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B5DD8B-72DB-4DE9-94B4-B8E05F44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4083269" cy="857400"/>
          </a:xfrm>
        </p:spPr>
        <p:txBody>
          <a:bodyPr/>
          <a:lstStyle/>
          <a:p>
            <a:r>
              <a:rPr lang="en-US" b="1" dirty="0"/>
              <a:t>Simple Sentences</a:t>
            </a:r>
          </a:p>
        </p:txBody>
      </p:sp>
    </p:spTree>
    <p:extLst>
      <p:ext uri="{BB962C8B-B14F-4D97-AF65-F5344CB8AC3E}">
        <p14:creationId xmlns:p14="http://schemas.microsoft.com/office/powerpoint/2010/main" val="37261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8BA94-F7B6-473B-AD55-DF2F1369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822" y="1060257"/>
            <a:ext cx="7901677" cy="2821213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A  compound sentence is comprised of two independent clauses, typically with a coordinating conjunction like </a:t>
            </a:r>
            <a:r>
              <a:rPr lang="en-US" sz="2000" i="1" dirty="0"/>
              <a:t>for, and, nor, but, or, yet.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The dog from the shelter loves the outdoors</a:t>
            </a:r>
            <a:r>
              <a:rPr lang="en-US" sz="1500" dirty="0"/>
              <a:t>, and </a:t>
            </a: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we take a walk everyday</a:t>
            </a:r>
            <a:r>
              <a:rPr lang="en-US" sz="1500" dirty="0"/>
              <a:t>. 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The neighborhood children swam in the pond during the summer vacation</a:t>
            </a:r>
            <a:r>
              <a:rPr lang="en-US" sz="1500" dirty="0"/>
              <a:t>, and </a:t>
            </a: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every day they stayed there until dark</a:t>
            </a:r>
            <a:r>
              <a:rPr lang="en-US" sz="1500" dirty="0"/>
              <a:t>. 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The car would not start this morning</a:t>
            </a:r>
            <a:r>
              <a:rPr lang="en-US" sz="1500" dirty="0"/>
              <a:t>, but, </a:t>
            </a: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fortunately, I was not late for work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6FABF9-542C-4FB6-AD93-794B3CDB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817"/>
            <a:ext cx="4338670" cy="857400"/>
          </a:xfrm>
        </p:spPr>
        <p:txBody>
          <a:bodyPr/>
          <a:lstStyle/>
          <a:p>
            <a:r>
              <a:rPr lang="en-US" b="1" dirty="0"/>
              <a:t>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32756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>
            <a:spLocks noGrp="1"/>
          </p:cNvSpPr>
          <p:nvPr>
            <p:ph type="title"/>
          </p:nvPr>
        </p:nvSpPr>
        <p:spPr>
          <a:xfrm>
            <a:off x="457200" y="92836"/>
            <a:ext cx="397291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Complex Sentences</a:t>
            </a:r>
            <a:endParaRPr dirty="0"/>
          </a:p>
        </p:txBody>
      </p:sp>
      <p:sp>
        <p:nvSpPr>
          <p:cNvPr id="269" name="Google Shape;269;p52"/>
          <p:cNvSpPr txBox="1">
            <a:spLocks noGrp="1"/>
          </p:cNvSpPr>
          <p:nvPr>
            <p:ph type="body" idx="3"/>
          </p:nvPr>
        </p:nvSpPr>
        <p:spPr>
          <a:xfrm>
            <a:off x="457200" y="1037600"/>
            <a:ext cx="8143200" cy="1111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sentence with one independent clause and at least one dependent clause.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1" dirty="0"/>
              <a:t>Example: </a:t>
            </a:r>
            <a:r>
              <a:rPr lang="en" dirty="0"/>
              <a:t>Because the chicken hadn’t thawed, I wasn’t able to cook it for dinner.</a:t>
            </a:r>
            <a:endParaRPr dirty="0"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3"/>
          </p:nvPr>
        </p:nvSpPr>
        <p:spPr>
          <a:xfrm>
            <a:off x="457200" y="2236164"/>
            <a:ext cx="8143200" cy="950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dirty="0"/>
              <a:t>Dependent Clause</a:t>
            </a:r>
            <a:endParaRPr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u="sng" dirty="0"/>
              <a:t>Because the chicken hadn’t thawed</a:t>
            </a:r>
            <a:endParaRPr u="sng"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Does not express a complete thought</a:t>
            </a:r>
            <a:endParaRPr dirty="0"/>
          </a:p>
        </p:txBody>
      </p:sp>
      <p:sp>
        <p:nvSpPr>
          <p:cNvPr id="273" name="Google Shape;273;p52"/>
          <p:cNvSpPr txBox="1">
            <a:spLocks noGrp="1"/>
          </p:cNvSpPr>
          <p:nvPr>
            <p:ph type="body" idx="3"/>
          </p:nvPr>
        </p:nvSpPr>
        <p:spPr>
          <a:xfrm>
            <a:off x="457200" y="3274228"/>
            <a:ext cx="8143200" cy="950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dirty="0"/>
              <a:t>Independent Clause</a:t>
            </a:r>
            <a:endParaRPr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u="sng" dirty="0"/>
              <a:t>I wasn’t able to cook it for dinner</a:t>
            </a:r>
            <a:r>
              <a:rPr lang="en" dirty="0"/>
              <a:t>.</a:t>
            </a:r>
            <a:endParaRPr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Expresses a complete thought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>
            <a:spLocks noGrp="1"/>
          </p:cNvSpPr>
          <p:nvPr>
            <p:ph type="ctrTitle"/>
          </p:nvPr>
        </p:nvSpPr>
        <p:spPr>
          <a:xfrm>
            <a:off x="609968" y="474723"/>
            <a:ext cx="540930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Say it with Style</a:t>
            </a:r>
            <a:endParaRPr b="1" dirty="0"/>
          </a:p>
        </p:txBody>
      </p:sp>
      <p:sp>
        <p:nvSpPr>
          <p:cNvPr id="148" name="Google Shape;148;p37"/>
          <p:cNvSpPr txBox="1">
            <a:spLocks noGrp="1"/>
          </p:cNvSpPr>
          <p:nvPr>
            <p:ph type="subTitle" idx="1"/>
          </p:nvPr>
        </p:nvSpPr>
        <p:spPr>
          <a:xfrm>
            <a:off x="676183" y="2091296"/>
            <a:ext cx="3653028" cy="72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Introducing Syntax: Part 1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title"/>
          </p:nvPr>
        </p:nvSpPr>
        <p:spPr>
          <a:xfrm>
            <a:off x="457200" y="12973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Compound-Complex Sentences</a:t>
            </a:r>
            <a:endParaRPr dirty="0"/>
          </a:p>
        </p:txBody>
      </p:sp>
      <p:sp>
        <p:nvSpPr>
          <p:cNvPr id="279" name="Google Shape;279;p53"/>
          <p:cNvSpPr txBox="1">
            <a:spLocks noGrp="1"/>
          </p:cNvSpPr>
          <p:nvPr>
            <p:ph type="body" idx="3"/>
          </p:nvPr>
        </p:nvSpPr>
        <p:spPr>
          <a:xfrm>
            <a:off x="450934" y="1042402"/>
            <a:ext cx="8143200" cy="1111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/>
              <a:t>A sentence having two or more coordinate independent clauses and one or more dependent clauses.</a:t>
            </a:r>
            <a:endParaRPr sz="1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 b="1" dirty="0"/>
              <a:t>Example: </a:t>
            </a:r>
            <a:endParaRPr sz="17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 dirty="0"/>
              <a:t>Mayra forgot her sister’s birthday, so she sent her a card when she finally remembered.</a:t>
            </a:r>
            <a:endParaRPr sz="1700" dirty="0"/>
          </a:p>
        </p:txBody>
      </p:sp>
      <p:sp>
        <p:nvSpPr>
          <p:cNvPr id="280" name="Google Shape;280;p53"/>
          <p:cNvSpPr txBox="1">
            <a:spLocks noGrp="1"/>
          </p:cNvSpPr>
          <p:nvPr>
            <p:ph type="body" idx="3"/>
          </p:nvPr>
        </p:nvSpPr>
        <p:spPr>
          <a:xfrm>
            <a:off x="457200" y="2265101"/>
            <a:ext cx="4991363" cy="950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sz="1400" dirty="0"/>
              <a:t>Independent Clause #1</a:t>
            </a:r>
            <a:endParaRPr sz="1400" dirty="0"/>
          </a:p>
          <a:p>
            <a:pPr lvl="1" indent="-33655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400" dirty="0"/>
              <a:t>Mayra forgot her sister’s birthday</a:t>
            </a:r>
            <a:endParaRPr sz="1400" dirty="0"/>
          </a:p>
          <a:p>
            <a:pPr lvl="1" indent="-33655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400" dirty="0"/>
              <a:t>Expresses a complete thought</a:t>
            </a:r>
            <a:endParaRPr sz="1400" dirty="0"/>
          </a:p>
        </p:txBody>
      </p:sp>
      <p:sp>
        <p:nvSpPr>
          <p:cNvPr id="283" name="Google Shape;283;p53"/>
          <p:cNvSpPr txBox="1">
            <a:spLocks noGrp="1"/>
          </p:cNvSpPr>
          <p:nvPr>
            <p:ph type="body" idx="3"/>
          </p:nvPr>
        </p:nvSpPr>
        <p:spPr>
          <a:xfrm>
            <a:off x="479312" y="3111536"/>
            <a:ext cx="5032313" cy="1615322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sz="1400" dirty="0"/>
              <a:t>Independent Clause #2</a:t>
            </a:r>
            <a:endParaRPr sz="1400" dirty="0"/>
          </a:p>
          <a:p>
            <a:pPr lvl="1" indent="-33655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400" dirty="0"/>
              <a:t>So she sent her a card</a:t>
            </a:r>
            <a:endParaRPr sz="1400" dirty="0"/>
          </a:p>
          <a:p>
            <a:pPr lvl="1" indent="-33655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400" dirty="0"/>
              <a:t>Expresses a complete thought</a:t>
            </a:r>
            <a:endParaRPr sz="1400" dirty="0"/>
          </a:p>
        </p:txBody>
      </p:sp>
      <p:sp>
        <p:nvSpPr>
          <p:cNvPr id="284" name="Google Shape;284;p53"/>
          <p:cNvSpPr txBox="1">
            <a:spLocks noGrp="1"/>
          </p:cNvSpPr>
          <p:nvPr>
            <p:ph type="body" idx="3"/>
          </p:nvPr>
        </p:nvSpPr>
        <p:spPr>
          <a:xfrm>
            <a:off x="450934" y="3842872"/>
            <a:ext cx="5426491" cy="950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sz="1400" dirty="0"/>
              <a:t>Dependent Clause </a:t>
            </a:r>
            <a:endParaRPr sz="1400" dirty="0"/>
          </a:p>
          <a:p>
            <a:pPr marL="857250" lvl="1" indent="-285750">
              <a:spcBef>
                <a:spcPts val="0"/>
              </a:spcBef>
              <a:buSzPts val="1700"/>
              <a:buFont typeface="Wingdings" panose="05000000000000000000" pitchFamily="2" charset="2"/>
              <a:buChar char="§"/>
            </a:pPr>
            <a:r>
              <a:rPr lang="en" sz="1400" dirty="0"/>
              <a:t>When she finally remembered.</a:t>
            </a:r>
            <a:endParaRPr sz="1400" dirty="0"/>
          </a:p>
          <a:p>
            <a:pPr marL="857250" lvl="1" indent="-28575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1400" dirty="0"/>
              <a:t>Does not express a complete thought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439041" y="155898"/>
            <a:ext cx="425309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Parallel Structure</a:t>
            </a:r>
            <a:endParaRPr b="1" dirty="0"/>
          </a:p>
        </p:txBody>
      </p:sp>
      <p:sp>
        <p:nvSpPr>
          <p:cNvPr id="291" name="Google Shape;291;p54"/>
          <p:cNvSpPr txBox="1">
            <a:spLocks noGrp="1"/>
          </p:cNvSpPr>
          <p:nvPr>
            <p:ph type="body" idx="1"/>
          </p:nvPr>
        </p:nvSpPr>
        <p:spPr>
          <a:xfrm>
            <a:off x="436648" y="1103260"/>
            <a:ext cx="5020500" cy="262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 dirty="0"/>
              <a:t>Parallel structure is a literary technique.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Having the same direction, course, nature, or tendency; corresponding; similar; analogous.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Examples:</a:t>
            </a:r>
            <a:endParaRPr sz="1800" b="1"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Abraham Lincoln’s Gettysburg Address, “. . . and that government </a:t>
            </a:r>
            <a:r>
              <a:rPr lang="en" sz="1200" u="sng" dirty="0"/>
              <a:t>of the people</a:t>
            </a:r>
            <a:r>
              <a:rPr lang="en" sz="1200" dirty="0"/>
              <a:t>, </a:t>
            </a:r>
            <a:r>
              <a:rPr lang="en" sz="1200" u="sng" dirty="0"/>
              <a:t>by the people</a:t>
            </a:r>
            <a:r>
              <a:rPr lang="en" sz="1200" dirty="0"/>
              <a:t>, </a:t>
            </a:r>
            <a:r>
              <a:rPr lang="en" sz="1200" u="sng" dirty="0"/>
              <a:t>for the people</a:t>
            </a:r>
            <a:r>
              <a:rPr lang="en" sz="1200" dirty="0"/>
              <a:t>, shall not perish from the earth.”</a:t>
            </a:r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200" dirty="0"/>
              <a:t>The dog walked </a:t>
            </a:r>
            <a:r>
              <a:rPr lang="en-US" sz="1200" u="sng" dirty="0"/>
              <a:t>between the furniture</a:t>
            </a:r>
            <a:r>
              <a:rPr lang="en-US" sz="1200" dirty="0"/>
              <a:t>, </a:t>
            </a:r>
            <a:r>
              <a:rPr lang="en-US" sz="1200" u="sng" dirty="0"/>
              <a:t>across the room</a:t>
            </a:r>
            <a:r>
              <a:rPr lang="en-US" sz="1200" dirty="0"/>
              <a:t>, and </a:t>
            </a:r>
            <a:r>
              <a:rPr lang="en-US" sz="1200" u="sng" dirty="0"/>
              <a:t>out the door</a:t>
            </a:r>
            <a:r>
              <a:rPr lang="en-US" sz="1200" dirty="0"/>
              <a:t>.</a:t>
            </a:r>
          </a:p>
        </p:txBody>
      </p:sp>
      <p:grpSp>
        <p:nvGrpSpPr>
          <p:cNvPr id="292" name="Google Shape;292;p54"/>
          <p:cNvGrpSpPr/>
          <p:nvPr/>
        </p:nvGrpSpPr>
        <p:grpSpPr>
          <a:xfrm>
            <a:off x="7139363" y="754075"/>
            <a:ext cx="648575" cy="2214300"/>
            <a:chOff x="7374650" y="433325"/>
            <a:chExt cx="648575" cy="2214300"/>
          </a:xfrm>
        </p:grpSpPr>
        <p:cxnSp>
          <p:nvCxnSpPr>
            <p:cNvPr id="293" name="Google Shape;293;p54"/>
            <p:cNvCxnSpPr/>
            <p:nvPr/>
          </p:nvCxnSpPr>
          <p:spPr>
            <a:xfrm>
              <a:off x="7374650" y="433325"/>
              <a:ext cx="3600" cy="2214300"/>
            </a:xfrm>
            <a:prstGeom prst="straightConnector1">
              <a:avLst/>
            </a:prstGeom>
            <a:noFill/>
            <a:ln w="19050" cap="flat" cmpd="sng">
              <a:solidFill>
                <a:srgbClr val="910D2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94" name="Google Shape;294;p54"/>
            <p:cNvCxnSpPr/>
            <p:nvPr/>
          </p:nvCxnSpPr>
          <p:spPr>
            <a:xfrm>
              <a:off x="8019625" y="433325"/>
              <a:ext cx="3600" cy="2214300"/>
            </a:xfrm>
            <a:prstGeom prst="straightConnector1">
              <a:avLst/>
            </a:prstGeom>
            <a:noFill/>
            <a:ln w="19050" cap="flat" cmpd="sng">
              <a:solidFill>
                <a:srgbClr val="910D2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295" name="Google Shape;295;p54"/>
          <p:cNvSpPr txBox="1"/>
          <p:nvPr/>
        </p:nvSpPr>
        <p:spPr>
          <a:xfrm>
            <a:off x="6240550" y="3056600"/>
            <a:ext cx="2446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Think about parallel lines in math.  They “mirror” each other.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5"/>
          <p:cNvSpPr txBox="1">
            <a:spLocks noGrp="1"/>
          </p:cNvSpPr>
          <p:nvPr>
            <p:ph type="title"/>
          </p:nvPr>
        </p:nvSpPr>
        <p:spPr>
          <a:xfrm>
            <a:off x="457200" y="168510"/>
            <a:ext cx="359138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Parallel Structure</a:t>
            </a:r>
            <a:endParaRPr b="1" dirty="0"/>
          </a:p>
        </p:txBody>
      </p:sp>
      <p:sp>
        <p:nvSpPr>
          <p:cNvPr id="301" name="Google Shape;301;p55"/>
          <p:cNvSpPr txBox="1">
            <a:spLocks noGrp="1"/>
          </p:cNvSpPr>
          <p:nvPr>
            <p:ph type="body" idx="1"/>
          </p:nvPr>
        </p:nvSpPr>
        <p:spPr>
          <a:xfrm>
            <a:off x="457200" y="1140175"/>
            <a:ext cx="5721600" cy="20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When is parallel structure used in writing?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It can be used to emphasize specific points an author or speaker is trying to make. Almost like strategic repetition to maximize the message’s impact.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It can be used to show that two or more ideas have the same level of importance.</a:t>
            </a:r>
            <a:endParaRPr sz="1800" dirty="0"/>
          </a:p>
        </p:txBody>
      </p:sp>
      <p:grpSp>
        <p:nvGrpSpPr>
          <p:cNvPr id="302" name="Google Shape;302;p55"/>
          <p:cNvGrpSpPr/>
          <p:nvPr/>
        </p:nvGrpSpPr>
        <p:grpSpPr>
          <a:xfrm>
            <a:off x="7139363" y="1363675"/>
            <a:ext cx="648575" cy="2214300"/>
            <a:chOff x="7374650" y="433325"/>
            <a:chExt cx="648575" cy="2214300"/>
          </a:xfrm>
        </p:grpSpPr>
        <p:cxnSp>
          <p:nvCxnSpPr>
            <p:cNvPr id="303" name="Google Shape;303;p55"/>
            <p:cNvCxnSpPr/>
            <p:nvPr/>
          </p:nvCxnSpPr>
          <p:spPr>
            <a:xfrm>
              <a:off x="7374650" y="433325"/>
              <a:ext cx="3600" cy="2214300"/>
            </a:xfrm>
            <a:prstGeom prst="straightConnector1">
              <a:avLst/>
            </a:prstGeom>
            <a:noFill/>
            <a:ln w="19050" cap="flat" cmpd="sng">
              <a:solidFill>
                <a:srgbClr val="910D2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04" name="Google Shape;304;p55"/>
            <p:cNvCxnSpPr/>
            <p:nvPr/>
          </p:nvCxnSpPr>
          <p:spPr>
            <a:xfrm>
              <a:off x="8019625" y="433325"/>
              <a:ext cx="3600" cy="2214300"/>
            </a:xfrm>
            <a:prstGeom prst="straightConnector1">
              <a:avLst/>
            </a:prstGeom>
            <a:noFill/>
            <a:ln w="19050" cap="flat" cmpd="sng">
              <a:solidFill>
                <a:srgbClr val="910D2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305" name="Google Shape;305;p55"/>
          <p:cNvSpPr txBox="1"/>
          <p:nvPr/>
        </p:nvSpPr>
        <p:spPr>
          <a:xfrm>
            <a:off x="450894" y="2938728"/>
            <a:ext cx="5721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sentences are examples of parallel structure?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 washed their face, brushed their teeth, and prepared for bed.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professor enjoys reading, writing, and painting.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athlete loves playing football, go on walks, and listening to music.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hairstylist loves to cut and color hair.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757060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 Have a Dream - Martin Luther King, Jr.</a:t>
            </a:r>
            <a:endParaRPr b="1" dirty="0"/>
          </a:p>
        </p:txBody>
      </p:sp>
      <p:pic>
        <p:nvPicPr>
          <p:cNvPr id="311" name="Google Shape;31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12462"/>
            <a:ext cx="3741773" cy="25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475" y="1844211"/>
            <a:ext cx="3371100" cy="226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02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Categorical Highlighting</a:t>
            </a:r>
            <a:endParaRPr b="1" dirty="0"/>
          </a:p>
        </p:txBody>
      </p:sp>
      <p:sp>
        <p:nvSpPr>
          <p:cNvPr id="318" name="Google Shape;318;p57"/>
          <p:cNvSpPr txBox="1">
            <a:spLocks noGrp="1"/>
          </p:cNvSpPr>
          <p:nvPr>
            <p:ph type="body" idx="1"/>
          </p:nvPr>
        </p:nvSpPr>
        <p:spPr>
          <a:xfrm>
            <a:off x="457200" y="1215253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 dirty="0"/>
              <a:t>As you’re listening to Martin Luther King , Jr.'s “I Have a Dream” speech look for the following in your handout: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Parallel Structure </a:t>
            </a:r>
            <a:endParaRPr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300" dirty="0"/>
              <a:t>at </a:t>
            </a:r>
            <a:r>
              <a:rPr lang="en" sz="1300" b="1" i="1" dirty="0"/>
              <a:t>least</a:t>
            </a:r>
            <a:r>
              <a:rPr lang="en" sz="1300" dirty="0"/>
              <a:t> 5 examples</a:t>
            </a:r>
            <a:endParaRPr sz="13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300" dirty="0"/>
              <a:t>Highlight </a:t>
            </a:r>
            <a:r>
              <a:rPr lang="en-US" sz="1300" dirty="0">
                <a:highlight>
                  <a:srgbClr val="00FFFF"/>
                </a:highlight>
              </a:rPr>
              <a:t>blue</a:t>
            </a:r>
            <a:endParaRPr sz="1300" dirty="0">
              <a:highlight>
                <a:srgbClr val="00FFFF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Dependent Clause </a:t>
            </a:r>
            <a:endParaRPr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200" dirty="0"/>
              <a:t>at </a:t>
            </a:r>
            <a:r>
              <a:rPr lang="en" sz="1200" b="1" i="1" dirty="0"/>
              <a:t>least</a:t>
            </a:r>
            <a:r>
              <a:rPr lang="en" sz="1200" dirty="0"/>
              <a:t> 3 examples</a:t>
            </a:r>
            <a:endParaRPr sz="12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200" dirty="0"/>
              <a:t>Highlight </a:t>
            </a:r>
            <a:r>
              <a:rPr lang="en-US" sz="1200" dirty="0">
                <a:highlight>
                  <a:srgbClr val="00FF00"/>
                </a:highlight>
              </a:rPr>
              <a:t>green</a:t>
            </a:r>
            <a:endParaRPr sz="1200" dirty="0">
              <a:highlight>
                <a:srgbClr val="00FF00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Independent Clause</a:t>
            </a:r>
            <a:endParaRPr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200" dirty="0"/>
              <a:t>at </a:t>
            </a:r>
            <a:r>
              <a:rPr lang="en" sz="1200" b="1" i="1" dirty="0"/>
              <a:t>least</a:t>
            </a:r>
            <a:r>
              <a:rPr lang="en" sz="1200" dirty="0"/>
              <a:t> 3 examples</a:t>
            </a:r>
            <a:endParaRPr sz="12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200" dirty="0"/>
              <a:t>Highlight </a:t>
            </a:r>
            <a:r>
              <a:rPr lang="en" sz="1200" dirty="0">
                <a:highlight>
                  <a:srgbClr val="FF00FF"/>
                </a:highlight>
              </a:rPr>
              <a:t>pink</a:t>
            </a:r>
            <a:endParaRPr sz="1200" dirty="0">
              <a:highlight>
                <a:srgbClr val="FF00FF"/>
              </a:highlight>
            </a:endParaRPr>
          </a:p>
        </p:txBody>
      </p:sp>
      <p:pic>
        <p:nvPicPr>
          <p:cNvPr id="319" name="Google Shape;31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729" y="1339118"/>
            <a:ext cx="2717975" cy="257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7" title="20100118_totn_0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1434" y="157625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457200" y="217441"/>
            <a:ext cx="403597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Card Sort Revisited</a:t>
            </a:r>
            <a:endParaRPr b="1" dirty="0"/>
          </a:p>
        </p:txBody>
      </p:sp>
      <p:sp>
        <p:nvSpPr>
          <p:cNvPr id="326" name="Google Shape;326;p58"/>
          <p:cNvSpPr txBox="1">
            <a:spLocks noGrp="1"/>
          </p:cNvSpPr>
          <p:nvPr>
            <p:ph type="body" idx="1"/>
          </p:nvPr>
        </p:nvSpPr>
        <p:spPr>
          <a:xfrm>
            <a:off x="457200" y="1103260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your group: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Sort through the terms and definitions;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Match the term with the correct definition;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Use your context clues and prior knowledge to match as many as you can.</a:t>
            </a:r>
            <a:endParaRPr dirty="0"/>
          </a:p>
        </p:txBody>
      </p:sp>
      <p:pic>
        <p:nvPicPr>
          <p:cNvPr id="327" name="Google Shape;32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873" y="987325"/>
            <a:ext cx="3022776" cy="169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>
            <a:spLocks noGrp="1"/>
          </p:cNvSpPr>
          <p:nvPr>
            <p:ph type="title"/>
          </p:nvPr>
        </p:nvSpPr>
        <p:spPr>
          <a:xfrm>
            <a:off x="565037" y="694314"/>
            <a:ext cx="5813691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Essential Question</a:t>
            </a:r>
            <a:endParaRPr b="1" dirty="0"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1"/>
          </p:nvPr>
        </p:nvSpPr>
        <p:spPr>
          <a:xfrm>
            <a:off x="530352" y="1820393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How does sentence structure impact a speaker’s or author’s message?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530352" y="196027"/>
            <a:ext cx="5082172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b="1" dirty="0"/>
              <a:t>Lesson Objectives</a:t>
            </a:r>
            <a:endParaRPr b="1" dirty="0"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1"/>
          </p:nvPr>
        </p:nvSpPr>
        <p:spPr>
          <a:xfrm>
            <a:off x="530350" y="1439550"/>
            <a:ext cx="7772400" cy="186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Examine the function of various types of phrases and clauses to convey specific meanings.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 parallel structure.</a:t>
            </a:r>
            <a:endParaRPr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>
            <a:spLocks noGrp="1"/>
          </p:cNvSpPr>
          <p:nvPr>
            <p:ph type="title"/>
          </p:nvPr>
        </p:nvSpPr>
        <p:spPr>
          <a:xfrm>
            <a:off x="463506" y="121214"/>
            <a:ext cx="238374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Card Sort</a:t>
            </a:r>
            <a:endParaRPr b="1" dirty="0"/>
          </a:p>
        </p:txBody>
      </p:sp>
      <p:sp>
        <p:nvSpPr>
          <p:cNvPr id="166" name="Google Shape;166;p40"/>
          <p:cNvSpPr txBox="1">
            <a:spLocks noGrp="1"/>
          </p:cNvSpPr>
          <p:nvPr>
            <p:ph type="body" idx="1"/>
          </p:nvPr>
        </p:nvSpPr>
        <p:spPr>
          <a:xfrm>
            <a:off x="463506" y="1087495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dirty="0"/>
              <a:t>In your group: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Sort through the terms and definitions.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Match the term with the correct definition.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Use your context clues and prior knowledge to match as many as you can.</a:t>
            </a:r>
            <a:endParaRPr sz="2400" dirty="0"/>
          </a:p>
        </p:txBody>
      </p:sp>
      <p:pic>
        <p:nvPicPr>
          <p:cNvPr id="167" name="Google Shape;1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844" y="937624"/>
            <a:ext cx="2499361" cy="147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0" title="K20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6844" y="2829053"/>
            <a:ext cx="2134394" cy="160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7269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Self-Guided Inquiry</a:t>
            </a:r>
            <a:endParaRPr b="1" dirty="0"/>
          </a:p>
        </p:txBody>
      </p:sp>
      <p:sp>
        <p:nvSpPr>
          <p:cNvPr id="174" name="Google Shape;174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1778676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dirty="0"/>
              <a:t>With your group, look up the definitions of each term to make sure you have the correct matches!</a:t>
            </a:r>
            <a:endParaRPr sz="2000" dirty="0"/>
          </a:p>
        </p:txBody>
      </p:sp>
      <p:pic>
        <p:nvPicPr>
          <p:cNvPr id="175" name="Google Shape;175;p41" title="K20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100" y="1317047"/>
            <a:ext cx="3361500" cy="25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457200" y="253644"/>
            <a:ext cx="337697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Guided Notes</a:t>
            </a:r>
            <a:endParaRPr b="1" dirty="0"/>
          </a:p>
        </p:txBody>
      </p:sp>
      <p:sp>
        <p:nvSpPr>
          <p:cNvPr id="181" name="Google Shape;181;p42"/>
          <p:cNvSpPr txBox="1">
            <a:spLocks noGrp="1"/>
          </p:cNvSpPr>
          <p:nvPr>
            <p:ph type="body" idx="1"/>
          </p:nvPr>
        </p:nvSpPr>
        <p:spPr>
          <a:xfrm>
            <a:off x="457200" y="1305058"/>
            <a:ext cx="4587766" cy="3033611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77500" lnSpcReduction="20000"/>
          </a:bodyPr>
          <a:lstStyle/>
          <a:p>
            <a:pPr indent="-457200"/>
            <a:r>
              <a:rPr lang="en-US" dirty="0"/>
              <a:t>Using your Guided Notes handout, write a definition for each term listed in the left column.</a:t>
            </a:r>
          </a:p>
          <a:p>
            <a:pPr indent="-457200"/>
            <a:r>
              <a:rPr lang="en-US" dirty="0"/>
              <a:t>Check your understanding by filling in the blanks in the right column.</a:t>
            </a:r>
          </a:p>
          <a:p>
            <a:pPr indent="-457200"/>
            <a:r>
              <a:rPr lang="en-US" dirty="0"/>
              <a:t>As you progress through slides 8-20, double check your answers.  </a:t>
            </a:r>
          </a:p>
          <a:p>
            <a:pPr indent="-457200"/>
            <a:r>
              <a:rPr lang="en-US" dirty="0"/>
              <a:t>Add additional information.</a:t>
            </a:r>
          </a:p>
          <a:p>
            <a:pPr indent="-457200"/>
            <a:r>
              <a:rPr lang="en-US" dirty="0"/>
              <a:t>Create your own examples to reinforce your understanding. </a:t>
            </a:r>
          </a:p>
          <a:p>
            <a:pPr indent="-457200"/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A9768-D3B5-476D-963F-13105A6EE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290" y="529722"/>
            <a:ext cx="2576660" cy="3361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9551E-D5CC-4F72-8669-DE98CE659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74" y="1107553"/>
            <a:ext cx="7157545" cy="2663559"/>
          </a:xfrm>
        </p:spPr>
        <p:txBody>
          <a:bodyPr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A group of words headed by an adjective that describes a noun or pronoun.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Adjective phrases can either come before or after the nouns they modify.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Phrases do not have subjects and predicates.</a:t>
            </a:r>
          </a:p>
          <a:p>
            <a:pPr marL="1028700" lvl="1" indent="-457200">
              <a:spcBef>
                <a:spcPts val="360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600" dirty="0"/>
              <a:t>A </a:t>
            </a:r>
            <a:r>
              <a:rPr lang="en-US" sz="1600" u="sng" dirty="0"/>
              <a:t>large, exotic-looking bluebird </a:t>
            </a:r>
            <a:r>
              <a:rPr lang="en-US" sz="1600" dirty="0"/>
              <a:t>flew to its nest in the tree.</a:t>
            </a:r>
          </a:p>
          <a:p>
            <a:pPr marL="1028700" lvl="1" indent="-457200">
              <a:spcBef>
                <a:spcPts val="360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600" dirty="0"/>
              <a:t>A bluebird, </a:t>
            </a:r>
            <a:r>
              <a:rPr lang="en-US" sz="1600" u="sng" dirty="0"/>
              <a:t>large and exotic-looking</a:t>
            </a:r>
            <a:r>
              <a:rPr lang="en-US" sz="1600" dirty="0"/>
              <a:t>, flew to its nest in the tree.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69B4D-9228-4955-991C-1DD29BE2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8" y="196888"/>
            <a:ext cx="4758033" cy="857400"/>
          </a:xfrm>
        </p:spPr>
        <p:txBody>
          <a:bodyPr/>
          <a:lstStyle/>
          <a:p>
            <a:r>
              <a:rPr lang="en-US" b="1" dirty="0"/>
              <a:t>Adjective Phrase</a:t>
            </a:r>
          </a:p>
        </p:txBody>
      </p:sp>
    </p:spTree>
    <p:extLst>
      <p:ext uri="{BB962C8B-B14F-4D97-AF65-F5344CB8AC3E}">
        <p14:creationId xmlns:p14="http://schemas.microsoft.com/office/powerpoint/2010/main" val="4230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>
            <a:spLocks noGrp="1"/>
          </p:cNvSpPr>
          <p:nvPr>
            <p:ph type="title"/>
          </p:nvPr>
        </p:nvSpPr>
        <p:spPr>
          <a:xfrm>
            <a:off x="457326" y="353147"/>
            <a:ext cx="4382687" cy="724263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Prepositional Phrase</a:t>
            </a:r>
            <a:endParaRPr b="1" dirty="0"/>
          </a:p>
        </p:txBody>
      </p:sp>
      <p:sp>
        <p:nvSpPr>
          <p:cNvPr id="204" name="Google Shape;204;p44"/>
          <p:cNvSpPr txBox="1">
            <a:spLocks noGrp="1"/>
          </p:cNvSpPr>
          <p:nvPr>
            <p:ph type="body" idx="4"/>
          </p:nvPr>
        </p:nvSpPr>
        <p:spPr>
          <a:xfrm>
            <a:off x="517615" y="1187974"/>
            <a:ext cx="7311542" cy="333042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A group of words consisting of a preposition, its object, and any words that modify the object.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Prepositional phrases can function as both adjectives and adverbs.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Phrases do not have subjects and predicates.</a:t>
            </a: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742950" lvl="1" indent="-285750"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en" sz="1800" dirty="0"/>
              <a:t>My parents went </a:t>
            </a:r>
            <a:r>
              <a:rPr lang="en" sz="1800" u="sng" dirty="0">
                <a:highlight>
                  <a:srgbClr val="FFFF00"/>
                </a:highlight>
              </a:rPr>
              <a:t>to</a:t>
            </a:r>
            <a:r>
              <a:rPr lang="en" sz="1800" dirty="0">
                <a:highlight>
                  <a:srgbClr val="FFFF00"/>
                </a:highlight>
              </a:rPr>
              <a:t> the grocery </a:t>
            </a:r>
            <a:r>
              <a:rPr lang="en" sz="1800" u="sng" dirty="0">
                <a:highlight>
                  <a:srgbClr val="FFFF00"/>
                </a:highlight>
              </a:rPr>
              <a:t>store</a:t>
            </a:r>
            <a:r>
              <a:rPr lang="en" sz="1800" dirty="0">
                <a:highlight>
                  <a:srgbClr val="FFFF00"/>
                </a:highlight>
              </a:rPr>
              <a:t> </a:t>
            </a:r>
            <a:r>
              <a:rPr lang="en" sz="1800" u="sng" dirty="0">
                <a:highlight>
                  <a:srgbClr val="00FF00"/>
                </a:highlight>
              </a:rPr>
              <a:t>on</a:t>
            </a:r>
            <a:r>
              <a:rPr lang="en" sz="1800" dirty="0">
                <a:highlight>
                  <a:srgbClr val="00FF00"/>
                </a:highlight>
              </a:rPr>
              <a:t> </a:t>
            </a:r>
            <a:r>
              <a:rPr lang="en" sz="1800" u="sng" dirty="0">
                <a:highlight>
                  <a:srgbClr val="00FF00"/>
                </a:highlight>
              </a:rPr>
              <a:t>Main Street</a:t>
            </a:r>
            <a:r>
              <a:rPr lang="en" sz="1800" dirty="0">
                <a:highlight>
                  <a:srgbClr val="00FF00"/>
                </a:highlight>
              </a:rPr>
              <a:t> </a:t>
            </a:r>
            <a:r>
              <a:rPr lang="en" sz="1800" u="sng" dirty="0">
                <a:highlight>
                  <a:srgbClr val="FF00FF"/>
                </a:highlight>
              </a:rPr>
              <a:t>for</a:t>
            </a:r>
            <a:r>
              <a:rPr lang="en" sz="1800" dirty="0">
                <a:highlight>
                  <a:srgbClr val="FF00FF"/>
                </a:highlight>
              </a:rPr>
              <a:t> </a:t>
            </a:r>
            <a:r>
              <a:rPr lang="en" sz="1800" u="sng" dirty="0">
                <a:highlight>
                  <a:srgbClr val="FF00FF"/>
                </a:highlight>
              </a:rPr>
              <a:t>pizza</a:t>
            </a:r>
            <a:r>
              <a:rPr lang="en" sz="1800" dirty="0"/>
              <a:t>.</a:t>
            </a:r>
          </a:p>
          <a:p>
            <a:pPr marL="1200150" lvl="2" indent="-285750">
              <a:spcBef>
                <a:spcPts val="360"/>
              </a:spcBef>
              <a:buClr>
                <a:schemeClr val="accent4"/>
              </a:buClr>
              <a:buSzPct val="75000"/>
              <a:buFont typeface="Courier New" panose="02070309020205020404" pitchFamily="49" charset="0"/>
              <a:buChar char="o"/>
            </a:pPr>
            <a:r>
              <a:rPr lang="en" dirty="0"/>
              <a:t>“to the grocery store” = prepositional phrase (</a:t>
            </a:r>
            <a:r>
              <a:rPr lang="en" i="1" dirty="0"/>
              <a:t>where</a:t>
            </a:r>
            <a:r>
              <a:rPr lang="en" dirty="0"/>
              <a:t>?)</a:t>
            </a:r>
          </a:p>
          <a:p>
            <a:pPr marL="1200150" lvl="2" indent="-285750">
              <a:spcBef>
                <a:spcPts val="360"/>
              </a:spcBef>
              <a:buClr>
                <a:schemeClr val="accent4"/>
              </a:buClr>
              <a:buSzPct val="75000"/>
              <a:buFont typeface="Courier New" panose="02070309020205020404" pitchFamily="49" charset="0"/>
              <a:buChar char="o"/>
            </a:pPr>
            <a:r>
              <a:rPr lang="en" dirty="0"/>
              <a:t>“on Main Street” = prepositional phrase (</a:t>
            </a:r>
            <a:r>
              <a:rPr lang="en" i="1" dirty="0"/>
              <a:t>which store</a:t>
            </a:r>
            <a:r>
              <a:rPr lang="en" dirty="0"/>
              <a:t>?)</a:t>
            </a:r>
          </a:p>
          <a:p>
            <a:pPr marL="1200150" lvl="2" indent="-285750">
              <a:spcBef>
                <a:spcPts val="360"/>
              </a:spcBef>
              <a:buClr>
                <a:schemeClr val="accent4"/>
              </a:buClr>
              <a:buSzPct val="75000"/>
              <a:buFont typeface="Courier New" panose="02070309020205020404" pitchFamily="49" charset="0"/>
              <a:buChar char="o"/>
            </a:pPr>
            <a:r>
              <a:rPr lang="en" dirty="0"/>
              <a:t>“for pizza” = prepositional phrase (</a:t>
            </a:r>
            <a:r>
              <a:rPr lang="en" i="1" dirty="0"/>
              <a:t>why </a:t>
            </a:r>
            <a:r>
              <a:rPr lang="en" dirty="0"/>
              <a:t>did they go?)</a:t>
            </a:r>
            <a:endParaRPr dirty="0"/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1A8F39C9-8C70-488E-ACC5-CF9106F99C27}"/>
              </a:ext>
            </a:extLst>
          </p:cNvPr>
          <p:cNvSpPr/>
          <p:nvPr/>
        </p:nvSpPr>
        <p:spPr>
          <a:xfrm>
            <a:off x="3061665" y="3112010"/>
            <a:ext cx="1510336" cy="138942"/>
          </a:xfrm>
          <a:prstGeom prst="uturn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44443689-6397-4F0F-9CF0-9A2DF1DC52E0}"/>
              </a:ext>
            </a:extLst>
          </p:cNvPr>
          <p:cNvSpPr/>
          <p:nvPr/>
        </p:nvSpPr>
        <p:spPr>
          <a:xfrm>
            <a:off x="5085956" y="3069188"/>
            <a:ext cx="778817" cy="13894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U-Turn 17">
            <a:extLst>
              <a:ext uri="{FF2B5EF4-FFF2-40B4-BE49-F238E27FC236}">
                <a16:creationId xmlns:a16="http://schemas.microsoft.com/office/drawing/2014/main" id="{AD84D9D0-82A9-4281-8344-E5C28D719DD8}"/>
              </a:ext>
            </a:extLst>
          </p:cNvPr>
          <p:cNvSpPr/>
          <p:nvPr/>
        </p:nvSpPr>
        <p:spPr>
          <a:xfrm>
            <a:off x="6470168" y="3069188"/>
            <a:ext cx="482425" cy="138942"/>
          </a:xfrm>
          <a:prstGeom prst="uturn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AD142-8057-455D-94CF-BA78E015277E}">
  <ds:schemaRefs>
    <ds:schemaRef ds:uri="http://purl.org/dc/dcmitype/"/>
    <ds:schemaRef ds:uri="http://purl.org/dc/terms/"/>
    <ds:schemaRef ds:uri="966e68ee-ec3c-4f12-bd4f-fedbbec8de0b"/>
    <ds:schemaRef ds:uri="http://schemas.microsoft.com/office/2006/documentManagement/types"/>
    <ds:schemaRef ds:uri="http://purl.org/dc/elements/1.1/"/>
    <ds:schemaRef ds:uri="http://www.w3.org/XML/1998/namespace"/>
    <ds:schemaRef ds:uri="d06b737b-b789-4524-96b5-d3d460658ae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B299758-D3E4-4049-BFAB-C8C6D435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7318DF-F822-497F-A6C2-E99CFA20E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1815</Words>
  <Application>Microsoft Office PowerPoint</Application>
  <PresentationFormat>On-screen Show (16:9)</PresentationFormat>
  <Paragraphs>176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Noto Sans Symbols</vt:lpstr>
      <vt:lpstr>Wingdings</vt:lpstr>
      <vt:lpstr>Simple Light</vt:lpstr>
      <vt:lpstr>LEARN theme</vt:lpstr>
      <vt:lpstr>LEARN theme</vt:lpstr>
      <vt:lpstr>PowerPoint Presentation</vt:lpstr>
      <vt:lpstr>Say it with Style</vt:lpstr>
      <vt:lpstr>Essential Question</vt:lpstr>
      <vt:lpstr>Lesson Objectives</vt:lpstr>
      <vt:lpstr>Card Sort</vt:lpstr>
      <vt:lpstr>Self-Guided Inquiry</vt:lpstr>
      <vt:lpstr>Guided Notes</vt:lpstr>
      <vt:lpstr>Adjective Phrase</vt:lpstr>
      <vt:lpstr>Prepositional Phrase</vt:lpstr>
      <vt:lpstr>Appositive Phrase  </vt:lpstr>
      <vt:lpstr>Participial Phrase  </vt:lpstr>
      <vt:lpstr>Adverb</vt:lpstr>
      <vt:lpstr>Adverbial Clause</vt:lpstr>
      <vt:lpstr>Adjective Clause</vt:lpstr>
      <vt:lpstr>Independent Clauses</vt:lpstr>
      <vt:lpstr>Dependent Clause</vt:lpstr>
      <vt:lpstr>Simple Sentences</vt:lpstr>
      <vt:lpstr>Compound Sentences</vt:lpstr>
      <vt:lpstr>Complex Sentences</vt:lpstr>
      <vt:lpstr>Compound-Complex Sentences</vt:lpstr>
      <vt:lpstr>Parallel Structure</vt:lpstr>
      <vt:lpstr>Parallel Structure</vt:lpstr>
      <vt:lpstr>I Have a Dream - Martin Luther King, Jr.</vt:lpstr>
      <vt:lpstr>Categorical Highlighting</vt:lpstr>
      <vt:lpstr>Card Sort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Slides</dc:title>
  <dc:subject>Say It With Style</dc:subject>
  <dc:creator>profe</dc:creator>
  <cp:lastModifiedBy>McLeod Porter, Delma</cp:lastModifiedBy>
  <cp:revision>17</cp:revision>
  <dcterms:modified xsi:type="dcterms:W3CDTF">2021-11-30T19:33:27Z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