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23"/>
  </p:notesMasterIdLst>
  <p:sldIdLst>
    <p:sldId id="276" r:id="rId2"/>
    <p:sldId id="256" r:id="rId3"/>
    <p:sldId id="274" r:id="rId4"/>
    <p:sldId id="275" r:id="rId5"/>
    <p:sldId id="304" r:id="rId6"/>
    <p:sldId id="305" r:id="rId7"/>
    <p:sldId id="282" r:id="rId8"/>
    <p:sldId id="303" r:id="rId9"/>
    <p:sldId id="302" r:id="rId10"/>
    <p:sldId id="283" r:id="rId11"/>
    <p:sldId id="289" r:id="rId12"/>
    <p:sldId id="291" r:id="rId13"/>
    <p:sldId id="292" r:id="rId14"/>
    <p:sldId id="296" r:id="rId15"/>
    <p:sldId id="293" r:id="rId16"/>
    <p:sldId id="297" r:id="rId17"/>
    <p:sldId id="294" r:id="rId18"/>
    <p:sldId id="298" r:id="rId19"/>
    <p:sldId id="295" r:id="rId20"/>
    <p:sldId id="287" r:id="rId21"/>
    <p:sldId id="286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90" autoAdjust="0"/>
  </p:normalViewPr>
  <p:slideViewPr>
    <p:cSldViewPr snapToGrid="0" snapToObjects="1">
      <p:cViewPr varScale="1">
        <p:scale>
          <a:sx n="106" d="100"/>
          <a:sy n="106" d="100"/>
        </p:scale>
        <p:origin x="12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37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37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z7fNEaQh3U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37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37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37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37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K20 Center. (n.d.). Card Matching. Strategies. </a:t>
            </a:r>
            <a:r>
              <a:rPr lang="en-U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https://learn.k20center.ou.edu/strategy/1837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471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K20 Center. (n.d.). Card Matching. Strategies. Retrieved from </a:t>
            </a:r>
            <a:r>
              <a:rPr lang="en-US" sz="11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https://learn.k20center.ou.edu/strategy/1837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221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King, K. [</a:t>
            </a:r>
            <a:r>
              <a:rPr lang="en-U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KristaKingMath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] (2017, February 20). 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What are vertical asymptotes?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[video]. YouTube. 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https://www.youtube.com/watch?v=xz7fNEaQh3U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64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K20 Center. (n.d.). Card Matching. Strategies. Retrieved from </a:t>
            </a:r>
            <a:r>
              <a:rPr lang="en-US" sz="11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https://learn.k20center.ou.edu/strategy/1837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43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K20 Center. (n.d.). Card Matching. Strategies. </a:t>
            </a:r>
            <a:r>
              <a:rPr lang="en-US" sz="11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https://learn.k20center.ou.edu/strategy/1837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712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K20 Center. (n.d.). Card Matching. Strategies. </a:t>
            </a:r>
            <a:r>
              <a:rPr lang="en-US" sz="11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https://learn.k20center.ou.edu/strategy/1837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264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K20 Center. (n.d.). Card Matching. Strategies. </a:t>
            </a:r>
            <a:r>
              <a:rPr lang="en-US" sz="11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https://learn.k20center.ou.edu/strategy/1837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417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517" y="1427702"/>
            <a:ext cx="7040563" cy="305701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9033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1850" y="1663336"/>
            <a:ext cx="1828800" cy="1828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36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2302" y="1305059"/>
            <a:ext cx="3994150" cy="1420813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 userDrawn="1"/>
        </p:nvSpPr>
        <p:spPr>
          <a:xfrm>
            <a:off x="1721476" y="1313644"/>
            <a:ext cx="5701048" cy="320684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44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132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4652" y="1007598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227013" indent="-227013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7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342900" indent="-342900">
              <a:buClr>
                <a:schemeClr val="accent4"/>
              </a:buClr>
              <a:buSzPct val="100000"/>
              <a:buFont typeface="+mj-lt"/>
              <a:buAutoNum type="arabicPeriod"/>
              <a:defRPr sz="2600"/>
            </a:lvl1pPr>
            <a:lvl2pPr marL="627063" indent="-333375">
              <a:buClr>
                <a:schemeClr val="accent4"/>
              </a:buClr>
              <a:buSzPct val="100000"/>
              <a:buFont typeface="+mj-lt"/>
              <a:buAutoNum type="alphaLcParenR"/>
              <a:defRPr sz="2000"/>
            </a:lvl2pPr>
            <a:lvl3pPr marL="914400" indent="-227013">
              <a:buClr>
                <a:schemeClr val="accent4"/>
              </a:buClr>
              <a:buSzPct val="100000"/>
              <a:buFont typeface="+mj-lt"/>
              <a:buAutoNum type="romanLcPeriod"/>
              <a:defRPr sz="1700"/>
            </a:lvl3pPr>
            <a:lvl4pPr marL="1076668" indent="-342900">
              <a:buSzPct val="100000"/>
              <a:buFont typeface="+mj-lt"/>
              <a:buAutoNum type="arabicPeriod"/>
              <a:defRPr/>
            </a:lvl4pPr>
            <a:lvl5pPr marL="1282398" indent="-342900">
              <a:buSzPct val="100000"/>
              <a:buFont typeface="+mj-lt"/>
              <a:buAutoNum type="arabicPeriod"/>
              <a:defRPr sz="135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57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398463" indent="-3429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9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8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974760"/>
            <a:ext cx="4040188" cy="2795480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9788" y="1974760"/>
            <a:ext cx="4040188" cy="2795481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81400" y="1330012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0850" y="1330012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6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4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3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57200" y="1343696"/>
            <a:ext cx="6125827" cy="34083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169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93" r:id="rId4"/>
    <p:sldLayoutId id="2147483675" r:id="rId5"/>
    <p:sldLayoutId id="2147483676" r:id="rId6"/>
    <p:sldLayoutId id="2147483677" r:id="rId7"/>
    <p:sldLayoutId id="2147483680" r:id="rId8"/>
    <p:sldLayoutId id="2147483689" r:id="rId9"/>
    <p:sldLayoutId id="2147483690" r:id="rId10"/>
    <p:sldLayoutId id="2147483695" r:id="rId11"/>
    <p:sldLayoutId id="2147483696" r:id="rId12"/>
    <p:sldLayoutId id="2147483698" r:id="rId13"/>
    <p:sldLayoutId id="2147483697" r:id="rId14"/>
    <p:sldLayoutId id="2147483679" r:id="rId15"/>
    <p:sldLayoutId id="2147483688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4.wmf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6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2.wmf"/><Relationship Id="rId3" Type="http://schemas.openxmlformats.org/officeDocument/2006/relationships/image" Target="../media/image24.png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25.pn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31.wmf"/><Relationship Id="rId3" Type="http://schemas.openxmlformats.org/officeDocument/2006/relationships/image" Target="../media/image33.png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2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34.png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40.wmf"/><Relationship Id="rId3" Type="http://schemas.openxmlformats.org/officeDocument/2006/relationships/image" Target="../media/image42.png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5" Type="http://schemas.openxmlformats.org/officeDocument/2006/relationships/image" Target="../media/image41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3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43.png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xz7fNEaQh3U?feature=oembed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6AF052-A144-48B5-BAB6-5897BAAB4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aside your cards and Cart Sort Results handout.</a:t>
            </a:r>
          </a:p>
          <a:p>
            <a:r>
              <a:rPr lang="en-US" dirty="0"/>
              <a:t>Let’s complete the Guided Notes together.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6F6186-5DA6-44EA-B0E6-D327EB68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Notes</a:t>
            </a:r>
          </a:p>
        </p:txBody>
      </p:sp>
    </p:spTree>
    <p:extLst>
      <p:ext uri="{BB962C8B-B14F-4D97-AF65-F5344CB8AC3E}">
        <p14:creationId xmlns:p14="http://schemas.microsoft.com/office/powerpoint/2010/main" val="408429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6AF052-A144-48B5-BAB6-5897BAAB4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 each rational function.</a:t>
            </a:r>
          </a:p>
          <a:p>
            <a:pPr lvl="1"/>
            <a:r>
              <a:rPr lang="en-US" dirty="0"/>
              <a:t>Show your thinking.</a:t>
            </a:r>
          </a:p>
          <a:p>
            <a:pPr lvl="1"/>
            <a:r>
              <a:rPr lang="en-US" dirty="0"/>
              <a:t>Label your asymptotes.</a:t>
            </a:r>
          </a:p>
          <a:p>
            <a:r>
              <a:rPr lang="en-US" dirty="0">
                <a:solidFill>
                  <a:schemeClr val="accent6"/>
                </a:solidFill>
              </a:rPr>
              <a:t>Question 1)</a:t>
            </a:r>
            <a:r>
              <a:rPr lang="en-US" dirty="0"/>
              <a:t> Work together as a group of four.</a:t>
            </a:r>
          </a:p>
          <a:p>
            <a:r>
              <a:rPr lang="en-US" dirty="0">
                <a:solidFill>
                  <a:schemeClr val="accent6"/>
                </a:solidFill>
              </a:rPr>
              <a:t>Question 2)</a:t>
            </a:r>
            <a:r>
              <a:rPr lang="en-US" dirty="0"/>
              <a:t> Work with a partner.</a:t>
            </a:r>
          </a:p>
          <a:p>
            <a:r>
              <a:rPr lang="en-US" dirty="0">
                <a:solidFill>
                  <a:schemeClr val="accent6"/>
                </a:solidFill>
              </a:rPr>
              <a:t>Question 3)</a:t>
            </a:r>
            <a:r>
              <a:rPr lang="en-US" dirty="0"/>
              <a:t> Work with a new partner.</a:t>
            </a:r>
          </a:p>
          <a:p>
            <a:r>
              <a:rPr lang="en-US" dirty="0">
                <a:solidFill>
                  <a:schemeClr val="accent6"/>
                </a:solidFill>
              </a:rPr>
              <a:t>Question 4)</a:t>
            </a:r>
            <a:r>
              <a:rPr lang="en-US" dirty="0"/>
              <a:t> Work individually.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6F6186-5DA6-44EA-B0E6-D327EB68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 With Asymptotes</a:t>
            </a:r>
          </a:p>
        </p:txBody>
      </p:sp>
    </p:spTree>
    <p:extLst>
      <p:ext uri="{BB962C8B-B14F-4D97-AF65-F5344CB8AC3E}">
        <p14:creationId xmlns:p14="http://schemas.microsoft.com/office/powerpoint/2010/main" val="107524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6AF052-A144-48B5-BAB6-5897BAAB4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4114800" cy="3434098"/>
          </a:xfrm>
        </p:spPr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Step 1)</a:t>
            </a:r>
            <a:endParaRPr lang="en-US" dirty="0"/>
          </a:p>
          <a:p>
            <a:endParaRPr lang="en-US" dirty="0"/>
          </a:p>
          <a:p>
            <a:r>
              <a:rPr lang="en-US" dirty="0"/>
              <a:t>VA:</a:t>
            </a:r>
          </a:p>
          <a:p>
            <a:r>
              <a:rPr lang="en-US" dirty="0"/>
              <a:t>HA: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6F6186-5DA6-44EA-B0E6-D327EB68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 With Asymptotes (Solution #1)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5032FDC-B91E-4D9F-8D83-AFD3F83439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564473"/>
              </p:ext>
            </p:extLst>
          </p:nvPr>
        </p:nvGraphicFramePr>
        <p:xfrm>
          <a:off x="742601" y="1212170"/>
          <a:ext cx="121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3" imgW="1218960" imgH="787320" progId="Equation.DSMT4">
                  <p:embed/>
                </p:oleObj>
              </mc:Choice>
              <mc:Fallback>
                <p:oleObj name="Equation" r:id="rId3" imgW="121896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2601" y="1212170"/>
                        <a:ext cx="12192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4B7107F-E65E-4E3B-82FE-9F4FC362BE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852456"/>
              </p:ext>
            </p:extLst>
          </p:nvPr>
        </p:nvGraphicFramePr>
        <p:xfrm>
          <a:off x="1790072" y="2362339"/>
          <a:ext cx="13335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5" imgW="1333440" imgH="850680" progId="Equation.DSMT4">
                  <p:embed/>
                </p:oleObj>
              </mc:Choice>
              <mc:Fallback>
                <p:oleObj name="Equation" r:id="rId5" imgW="133344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0072" y="2362339"/>
                        <a:ext cx="13335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5485DE3-8DD3-43E1-8293-537A0419F1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423303"/>
              </p:ext>
            </p:extLst>
          </p:nvPr>
        </p:nvGraphicFramePr>
        <p:xfrm>
          <a:off x="1282300" y="3310421"/>
          <a:ext cx="863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7" imgW="863280" imgH="291960" progId="Equation.DSMT4">
                  <p:embed/>
                </p:oleObj>
              </mc:Choice>
              <mc:Fallback>
                <p:oleObj name="Equation" r:id="rId7" imgW="8632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82300" y="3310421"/>
                        <a:ext cx="8636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BBFDAD4-FF9E-487C-8298-F0F3388A45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285784"/>
              </p:ext>
            </p:extLst>
          </p:nvPr>
        </p:nvGraphicFramePr>
        <p:xfrm>
          <a:off x="1303774" y="3584644"/>
          <a:ext cx="1143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9" imgW="1143000" imgH="787320" progId="Equation.DSMT4">
                  <p:embed/>
                </p:oleObj>
              </mc:Choice>
              <mc:Fallback>
                <p:oleObj name="Equation" r:id="rId9" imgW="114300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03774" y="3584644"/>
                        <a:ext cx="11430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298B45A-4B67-4316-B28F-1D7B4DC080A6}"/>
              </a:ext>
            </a:extLst>
          </p:cNvPr>
          <p:cNvSpPr txBox="1">
            <a:spLocks/>
          </p:cNvSpPr>
          <p:nvPr/>
        </p:nvSpPr>
        <p:spPr>
          <a:xfrm>
            <a:off x="4456444" y="1309352"/>
            <a:ext cx="4114800" cy="343409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6"/>
                </a:solidFill>
              </a:rPr>
              <a:t>Step 2)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CF6DDF-273C-42DB-98C9-27A0AB32FEB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857401" y="1673643"/>
            <a:ext cx="3048704" cy="3079192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BCD61B8-3BEB-48A6-832C-EDA5852F53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099127"/>
              </p:ext>
            </p:extLst>
          </p:nvPr>
        </p:nvGraphicFramePr>
        <p:xfrm>
          <a:off x="5561972" y="4594953"/>
          <a:ext cx="685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12" imgW="685800" imgH="241200" progId="Equation.DSMT4">
                  <p:embed/>
                </p:oleObj>
              </mc:Choice>
              <mc:Fallback>
                <p:oleObj name="Equation" r:id="rId12" imgW="6858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561972" y="4594953"/>
                        <a:ext cx="6858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7E3918C-1E97-400D-BB30-26C9A4E873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853567"/>
              </p:ext>
            </p:extLst>
          </p:nvPr>
        </p:nvGraphicFramePr>
        <p:xfrm>
          <a:off x="7786362" y="2921139"/>
          <a:ext cx="520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14" imgW="520560" imgH="291960" progId="Equation.DSMT4">
                  <p:embed/>
                </p:oleObj>
              </mc:Choice>
              <mc:Fallback>
                <p:oleObj name="Equation" r:id="rId14" imgW="5205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786362" y="2921139"/>
                        <a:ext cx="5207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693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FFA7B2F-07B5-4A98-B982-6C9C2CFFB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401" y="1672741"/>
            <a:ext cx="3044952" cy="307540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6AF052-A144-48B5-BAB6-5897BAAB4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4114800" cy="3434098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Step 3)</a:t>
            </a: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6F6186-5DA6-44EA-B0E6-D327EB68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 With Asymptotes (Solution #1)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298B45A-4B67-4316-B28F-1D7B4DC080A6}"/>
              </a:ext>
            </a:extLst>
          </p:cNvPr>
          <p:cNvSpPr txBox="1">
            <a:spLocks/>
          </p:cNvSpPr>
          <p:nvPr/>
        </p:nvSpPr>
        <p:spPr>
          <a:xfrm>
            <a:off x="4456444" y="1309352"/>
            <a:ext cx="4114800" cy="343409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6"/>
                </a:solidFill>
              </a:rPr>
              <a:t>Step 4)</a:t>
            </a:r>
            <a:endParaRPr lang="en-US" dirty="0"/>
          </a:p>
        </p:txBody>
      </p:sp>
      <p:pic>
        <p:nvPicPr>
          <p:cNvPr id="16" name="Picture 15" descr="A picture containing dark&#10;&#10;Description automatically generated">
            <a:extLst>
              <a:ext uri="{FF2B5EF4-FFF2-40B4-BE49-F238E27FC236}">
                <a16:creationId xmlns:a16="http://schemas.microsoft.com/office/drawing/2014/main" id="{19FED336-174A-4A9A-A437-F20FD88A0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228" y="1396074"/>
            <a:ext cx="1527048" cy="3334312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7F3ABDC-2EE2-4647-8EFB-929E80D8C0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695398"/>
              </p:ext>
            </p:extLst>
          </p:nvPr>
        </p:nvGraphicFramePr>
        <p:xfrm>
          <a:off x="5561972" y="4594953"/>
          <a:ext cx="685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5" imgW="685800" imgH="241200" progId="Equation.DSMT4">
                  <p:embed/>
                </p:oleObj>
              </mc:Choice>
              <mc:Fallback>
                <p:oleObj name="Equation" r:id="rId5" imgW="685800" imgH="2412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BCD61B8-3BEB-48A6-832C-EDA5852F53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61972" y="4594953"/>
                        <a:ext cx="6858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C684AE6-8D3E-4C19-95D1-63DE8EDB3F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959173"/>
              </p:ext>
            </p:extLst>
          </p:nvPr>
        </p:nvGraphicFramePr>
        <p:xfrm>
          <a:off x="7786362" y="2921139"/>
          <a:ext cx="520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7" imgW="520560" imgH="291960" progId="Equation.DSMT4">
                  <p:embed/>
                </p:oleObj>
              </mc:Choice>
              <mc:Fallback>
                <p:oleObj name="Equation" r:id="rId7" imgW="520560" imgH="2919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7E3918C-1E97-400D-BB30-26C9A4E873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86362" y="2921139"/>
                        <a:ext cx="5207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671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outdoor object, tiled&#10;&#10;Description automatically generated">
            <a:extLst>
              <a:ext uri="{FF2B5EF4-FFF2-40B4-BE49-F238E27FC236}">
                <a16:creationId xmlns:a16="http://schemas.microsoft.com/office/drawing/2014/main" id="{AAC4FFD9-6EEB-45E2-90AC-6D77C0244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401" y="1671314"/>
            <a:ext cx="3044952" cy="307540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6AF052-A144-48B5-BAB6-5897BAAB4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4114800" cy="3434098"/>
          </a:xfrm>
        </p:spPr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Step 1)</a:t>
            </a:r>
            <a:endParaRPr lang="en-US" dirty="0"/>
          </a:p>
          <a:p>
            <a:endParaRPr lang="en-US" dirty="0"/>
          </a:p>
          <a:p>
            <a:r>
              <a:rPr lang="en-US" dirty="0"/>
              <a:t>VA:</a:t>
            </a:r>
          </a:p>
          <a:p>
            <a:r>
              <a:rPr lang="en-US" dirty="0"/>
              <a:t>HA: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6F6186-5DA6-44EA-B0E6-D327EB68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 With Asymptotes (Solution #2)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5032FDC-B91E-4D9F-8D83-AFD3F83439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911165"/>
              </p:ext>
            </p:extLst>
          </p:nvPr>
        </p:nvGraphicFramePr>
        <p:xfrm>
          <a:off x="747668" y="1188329"/>
          <a:ext cx="2844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4" imgW="2844720" imgH="787320" progId="Equation.DSMT4">
                  <p:embed/>
                </p:oleObj>
              </mc:Choice>
              <mc:Fallback>
                <p:oleObj name="Equation" r:id="rId4" imgW="2844720" imgH="7873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5032FDC-B91E-4D9F-8D83-AFD3F83439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7668" y="1188329"/>
                        <a:ext cx="28448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4B7107F-E65E-4E3B-82FE-9F4FC362BE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75360"/>
              </p:ext>
            </p:extLst>
          </p:nvPr>
        </p:nvGraphicFramePr>
        <p:xfrm>
          <a:off x="1775098" y="2383828"/>
          <a:ext cx="13081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6" imgW="1307880" imgH="850680" progId="Equation.DSMT4">
                  <p:embed/>
                </p:oleObj>
              </mc:Choice>
              <mc:Fallback>
                <p:oleObj name="Equation" r:id="rId6" imgW="1307880" imgH="8506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4B7107F-E65E-4E3B-82FE-9F4FC362BE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75098" y="2383828"/>
                        <a:ext cx="13081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5485DE3-8DD3-43E1-8293-537A0419F1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635800"/>
              </p:ext>
            </p:extLst>
          </p:nvPr>
        </p:nvGraphicFramePr>
        <p:xfrm>
          <a:off x="1289050" y="3309938"/>
          <a:ext cx="850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8" imgW="850680" imgH="291960" progId="Equation.DSMT4">
                  <p:embed/>
                </p:oleObj>
              </mc:Choice>
              <mc:Fallback>
                <p:oleObj name="Equation" r:id="rId8" imgW="850680" imgH="2919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5485DE3-8DD3-43E1-8293-537A0419F1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89050" y="3309938"/>
                        <a:ext cx="8509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298B45A-4B67-4316-B28F-1D7B4DC080A6}"/>
              </a:ext>
            </a:extLst>
          </p:cNvPr>
          <p:cNvSpPr txBox="1">
            <a:spLocks/>
          </p:cNvSpPr>
          <p:nvPr/>
        </p:nvSpPr>
        <p:spPr>
          <a:xfrm>
            <a:off x="4456444" y="1309352"/>
            <a:ext cx="4114800" cy="343409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6"/>
                </a:solidFill>
              </a:rPr>
              <a:t>Step 2)</a:t>
            </a:r>
            <a:endParaRPr lang="en-US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5F4BFED-DB8B-4F55-AF04-5EE5E60AC0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363492"/>
              </p:ext>
            </p:extLst>
          </p:nvPr>
        </p:nvGraphicFramePr>
        <p:xfrm>
          <a:off x="1299573" y="3574008"/>
          <a:ext cx="1244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10" imgW="1244520" imgH="787320" progId="Equation.DSMT4">
                  <p:embed/>
                </p:oleObj>
              </mc:Choice>
              <mc:Fallback>
                <p:oleObj name="Equation" r:id="rId10" imgW="124452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99573" y="3574008"/>
                        <a:ext cx="12446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8F1AD6A-5431-4D77-8644-D1913F6573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834037"/>
              </p:ext>
            </p:extLst>
          </p:nvPr>
        </p:nvGraphicFramePr>
        <p:xfrm>
          <a:off x="5898522" y="4647005"/>
          <a:ext cx="673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12" imgW="672840" imgH="241200" progId="Equation.DSMT4">
                  <p:embed/>
                </p:oleObj>
              </mc:Choice>
              <mc:Fallback>
                <p:oleObj name="Equation" r:id="rId12" imgW="672840" imgH="2412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BCD61B8-3BEB-48A6-832C-EDA5852F53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98522" y="4647005"/>
                        <a:ext cx="6731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C770BEE-C866-4053-AB63-D15C08BAF6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015917"/>
              </p:ext>
            </p:extLst>
          </p:nvPr>
        </p:nvGraphicFramePr>
        <p:xfrm>
          <a:off x="7908354" y="3062965"/>
          <a:ext cx="558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14" imgW="558720" imgH="291960" progId="Equation.DSMT4">
                  <p:embed/>
                </p:oleObj>
              </mc:Choice>
              <mc:Fallback>
                <p:oleObj name="Equation" r:id="rId14" imgW="558720" imgH="2919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7E3918C-1E97-400D-BB30-26C9A4E873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908354" y="3062965"/>
                        <a:ext cx="5588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33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D19E78-D9E5-4825-837A-32B572074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401" y="1672741"/>
            <a:ext cx="3044952" cy="3075401"/>
          </a:xfrm>
          <a:prstGeom prst="rect">
            <a:avLst/>
          </a:prstGeom>
        </p:spPr>
      </p:pic>
      <p:pic>
        <p:nvPicPr>
          <p:cNvPr id="5" name="Picture 4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127D491C-082A-4C2E-B1FD-547D404C9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228" y="1396074"/>
            <a:ext cx="1527048" cy="331631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6AF052-A144-48B5-BAB6-5897BAAB4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4114800" cy="3434098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Step 3)</a:t>
            </a: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6F6186-5DA6-44EA-B0E6-D327EB68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 With Asymptotes (Solution #2)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298B45A-4B67-4316-B28F-1D7B4DC080A6}"/>
              </a:ext>
            </a:extLst>
          </p:cNvPr>
          <p:cNvSpPr txBox="1">
            <a:spLocks/>
          </p:cNvSpPr>
          <p:nvPr/>
        </p:nvSpPr>
        <p:spPr>
          <a:xfrm>
            <a:off x="4456444" y="1309352"/>
            <a:ext cx="4114800" cy="343409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6"/>
                </a:solidFill>
              </a:rPr>
              <a:t>Step 4)</a:t>
            </a:r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5A5FCA3-1675-4B7D-84D3-145EC634D0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214906"/>
              </p:ext>
            </p:extLst>
          </p:nvPr>
        </p:nvGraphicFramePr>
        <p:xfrm>
          <a:off x="5898522" y="4647005"/>
          <a:ext cx="673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5" imgW="672840" imgH="241200" progId="Equation.DSMT4">
                  <p:embed/>
                </p:oleObj>
              </mc:Choice>
              <mc:Fallback>
                <p:oleObj name="Equation" r:id="rId5" imgW="672840" imgH="2412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8F1AD6A-5431-4D77-8644-D1913F6573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98522" y="4647005"/>
                        <a:ext cx="6731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8C883A9-F327-477D-AE55-4539D8DA37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552493"/>
              </p:ext>
            </p:extLst>
          </p:nvPr>
        </p:nvGraphicFramePr>
        <p:xfrm>
          <a:off x="7908354" y="3062965"/>
          <a:ext cx="558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7" imgW="558720" imgH="291960" progId="Equation.DSMT4">
                  <p:embed/>
                </p:oleObj>
              </mc:Choice>
              <mc:Fallback>
                <p:oleObj name="Equation" r:id="rId7" imgW="558720" imgH="2919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8C770BEE-C866-4053-AB63-D15C08BAF6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08354" y="3062965"/>
                        <a:ext cx="5588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80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red, outdoor object, tiled&#10;&#10;Description automatically generated">
            <a:extLst>
              <a:ext uri="{FF2B5EF4-FFF2-40B4-BE49-F238E27FC236}">
                <a16:creationId xmlns:a16="http://schemas.microsoft.com/office/drawing/2014/main" id="{A008EFCB-3A02-43CF-AF53-E26970DDE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401" y="1668048"/>
            <a:ext cx="3044952" cy="307540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6AF052-A144-48B5-BAB6-5897BAAB4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4114800" cy="3434098"/>
          </a:xfrm>
        </p:spPr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Step 1)</a:t>
            </a:r>
            <a:endParaRPr lang="en-US" dirty="0"/>
          </a:p>
          <a:p>
            <a:endParaRPr lang="en-US" dirty="0"/>
          </a:p>
          <a:p>
            <a:r>
              <a:rPr lang="en-US" dirty="0"/>
              <a:t>VA:</a:t>
            </a:r>
          </a:p>
          <a:p>
            <a:r>
              <a:rPr lang="en-US" dirty="0"/>
              <a:t>HA: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6F6186-5DA6-44EA-B0E6-D327EB68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 With Asymptotes (Solution #3)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5032FDC-B91E-4D9F-8D83-AFD3F83439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612853"/>
              </p:ext>
            </p:extLst>
          </p:nvPr>
        </p:nvGraphicFramePr>
        <p:xfrm>
          <a:off x="742950" y="1189038"/>
          <a:ext cx="3352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4" imgW="3352680" imgH="787320" progId="Equation.DSMT4">
                  <p:embed/>
                </p:oleObj>
              </mc:Choice>
              <mc:Fallback>
                <p:oleObj name="Equation" r:id="rId4" imgW="3352680" imgH="7873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5032FDC-B91E-4D9F-8D83-AFD3F83439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2950" y="1189038"/>
                        <a:ext cx="33528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4B7107F-E65E-4E3B-82FE-9F4FC362BE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975710"/>
              </p:ext>
            </p:extLst>
          </p:nvPr>
        </p:nvGraphicFramePr>
        <p:xfrm>
          <a:off x="1776557" y="2349773"/>
          <a:ext cx="11557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6" imgW="1155600" imgH="850680" progId="Equation.DSMT4">
                  <p:embed/>
                </p:oleObj>
              </mc:Choice>
              <mc:Fallback>
                <p:oleObj name="Equation" r:id="rId6" imgW="1155600" imgH="8506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4B7107F-E65E-4E3B-82FE-9F4FC362BE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76557" y="2349773"/>
                        <a:ext cx="11557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5485DE3-8DD3-43E1-8293-537A0419F1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003136"/>
              </p:ext>
            </p:extLst>
          </p:nvPr>
        </p:nvGraphicFramePr>
        <p:xfrm>
          <a:off x="1286519" y="3309938"/>
          <a:ext cx="698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8" imgW="698400" imgH="291960" progId="Equation.DSMT4">
                  <p:embed/>
                </p:oleObj>
              </mc:Choice>
              <mc:Fallback>
                <p:oleObj name="Equation" r:id="rId8" imgW="698400" imgH="2919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5485DE3-8DD3-43E1-8293-537A0419F1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86519" y="3309938"/>
                        <a:ext cx="6985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298B45A-4B67-4316-B28F-1D7B4DC080A6}"/>
              </a:ext>
            </a:extLst>
          </p:cNvPr>
          <p:cNvSpPr txBox="1">
            <a:spLocks/>
          </p:cNvSpPr>
          <p:nvPr/>
        </p:nvSpPr>
        <p:spPr>
          <a:xfrm>
            <a:off x="4456444" y="1309352"/>
            <a:ext cx="4114800" cy="343409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6"/>
                </a:solidFill>
              </a:rPr>
              <a:t>Step 2)</a:t>
            </a:r>
            <a:endParaRPr lang="en-US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5F4BFED-DB8B-4F55-AF04-5EE5E60AC0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006335"/>
              </p:ext>
            </p:extLst>
          </p:nvPr>
        </p:nvGraphicFramePr>
        <p:xfrm>
          <a:off x="1301675" y="3574008"/>
          <a:ext cx="26797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10" imgW="2679480" imgH="787320" progId="Equation.DSMT4">
                  <p:embed/>
                </p:oleObj>
              </mc:Choice>
              <mc:Fallback>
                <p:oleObj name="Equation" r:id="rId10" imgW="2679480" imgH="78732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5F4BFED-DB8B-4F55-AF04-5EE5E60AC0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01675" y="3574008"/>
                        <a:ext cx="26797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9C61793-1047-4351-BCBB-2DA872B2B7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886041"/>
              </p:ext>
            </p:extLst>
          </p:nvPr>
        </p:nvGraphicFramePr>
        <p:xfrm>
          <a:off x="6379877" y="4622800"/>
          <a:ext cx="558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12" imgW="558720" imgH="241200" progId="Equation.DSMT4">
                  <p:embed/>
                </p:oleObj>
              </mc:Choice>
              <mc:Fallback>
                <p:oleObj name="Equation" r:id="rId12" imgW="558720" imgH="2412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8F1AD6A-5431-4D77-8644-D1913F6573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379877" y="4622800"/>
                        <a:ext cx="5588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3760C78-CC9A-4BBF-A102-C4B6B9B158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633404"/>
              </p:ext>
            </p:extLst>
          </p:nvPr>
        </p:nvGraphicFramePr>
        <p:xfrm>
          <a:off x="7805922" y="2775223"/>
          <a:ext cx="571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14" imgW="571320" imgH="291960" progId="Equation.DSMT4">
                  <p:embed/>
                </p:oleObj>
              </mc:Choice>
              <mc:Fallback>
                <p:oleObj name="Equation" r:id="rId14" imgW="571320" imgH="2919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8C770BEE-C866-4053-AB63-D15C08BAF6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805922" y="2775223"/>
                        <a:ext cx="5715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384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73B861-E41C-4F35-AA66-E2D51BBC3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401" y="1668049"/>
            <a:ext cx="3044952" cy="3075401"/>
          </a:xfrm>
          <a:prstGeom prst="rect">
            <a:avLst/>
          </a:prstGeom>
        </p:spPr>
      </p:pic>
      <p:pic>
        <p:nvPicPr>
          <p:cNvPr id="7" name="Picture 6" descr="A picture containing dark&#10;&#10;Description automatically generated">
            <a:extLst>
              <a:ext uri="{FF2B5EF4-FFF2-40B4-BE49-F238E27FC236}">
                <a16:creationId xmlns:a16="http://schemas.microsoft.com/office/drawing/2014/main" id="{E4276852-2937-42E8-8A99-E18162A21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228" y="1396074"/>
            <a:ext cx="1527048" cy="333431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6AF052-A144-48B5-BAB6-5897BAAB4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4114800" cy="3434098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Step 3)</a:t>
            </a: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6F6186-5DA6-44EA-B0E6-D327EB68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 With Asymptotes (Solution #3)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298B45A-4B67-4316-B28F-1D7B4DC080A6}"/>
              </a:ext>
            </a:extLst>
          </p:cNvPr>
          <p:cNvSpPr txBox="1">
            <a:spLocks/>
          </p:cNvSpPr>
          <p:nvPr/>
        </p:nvSpPr>
        <p:spPr>
          <a:xfrm>
            <a:off x="4456444" y="1309352"/>
            <a:ext cx="4114800" cy="343409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6"/>
                </a:solidFill>
              </a:rPr>
              <a:t>Step 4)</a:t>
            </a:r>
            <a:endParaRPr lang="en-US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E419F2E-B511-4313-9B58-147429CA9C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590094"/>
              </p:ext>
            </p:extLst>
          </p:nvPr>
        </p:nvGraphicFramePr>
        <p:xfrm>
          <a:off x="6379877" y="4622800"/>
          <a:ext cx="558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5" imgW="558720" imgH="241200" progId="Equation.DSMT4">
                  <p:embed/>
                </p:oleObj>
              </mc:Choice>
              <mc:Fallback>
                <p:oleObj name="Equation" r:id="rId5" imgW="558720" imgH="2412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A9C61793-1047-4351-BCBB-2DA872B2B7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79877" y="4622800"/>
                        <a:ext cx="5588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C9C1F53-8170-460D-9562-5BA123F2C5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968830"/>
              </p:ext>
            </p:extLst>
          </p:nvPr>
        </p:nvGraphicFramePr>
        <p:xfrm>
          <a:off x="7805922" y="2775223"/>
          <a:ext cx="571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7" imgW="571320" imgH="291960" progId="Equation.DSMT4">
                  <p:embed/>
                </p:oleObj>
              </mc:Choice>
              <mc:Fallback>
                <p:oleObj name="Equation" r:id="rId7" imgW="571320" imgH="2919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3760C78-CC9A-4BBF-A102-C4B6B9B158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05922" y="2775223"/>
                        <a:ext cx="5715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933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68839D3F-26DE-404F-93BE-F1CE28B56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401" y="1668048"/>
            <a:ext cx="3044952" cy="307540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6AF052-A144-48B5-BAB6-5897BAAB4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4114800" cy="3434098"/>
          </a:xfrm>
        </p:spPr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Step 1)</a:t>
            </a:r>
            <a:endParaRPr lang="en-US" dirty="0"/>
          </a:p>
          <a:p>
            <a:endParaRPr lang="en-US" dirty="0"/>
          </a:p>
          <a:p>
            <a:r>
              <a:rPr lang="en-US" dirty="0"/>
              <a:t>VA:</a:t>
            </a:r>
          </a:p>
          <a:p>
            <a:r>
              <a:rPr lang="en-US" dirty="0"/>
              <a:t>HA: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6F6186-5DA6-44EA-B0E6-D327EB68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 With Asymptotes (Solution #4)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5032FDC-B91E-4D9F-8D83-AFD3F83439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185680"/>
              </p:ext>
            </p:extLst>
          </p:nvPr>
        </p:nvGraphicFramePr>
        <p:xfrm>
          <a:off x="754380" y="1175701"/>
          <a:ext cx="2095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4" imgW="2095200" imgH="787320" progId="Equation.DSMT4">
                  <p:embed/>
                </p:oleObj>
              </mc:Choice>
              <mc:Fallback>
                <p:oleObj name="Equation" r:id="rId4" imgW="2095200" imgH="7873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5032FDC-B91E-4D9F-8D83-AFD3F83439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4380" y="1175701"/>
                        <a:ext cx="20955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4B7107F-E65E-4E3B-82FE-9F4FC362BE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630511"/>
              </p:ext>
            </p:extLst>
          </p:nvPr>
        </p:nvGraphicFramePr>
        <p:xfrm>
          <a:off x="1782763" y="2349500"/>
          <a:ext cx="11430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6" imgW="1143000" imgH="850680" progId="Equation.DSMT4">
                  <p:embed/>
                </p:oleObj>
              </mc:Choice>
              <mc:Fallback>
                <p:oleObj name="Equation" r:id="rId6" imgW="1143000" imgH="8506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4B7107F-E65E-4E3B-82FE-9F4FC362BE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82763" y="2349500"/>
                        <a:ext cx="11430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5485DE3-8DD3-43E1-8293-537A0419F1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755224"/>
              </p:ext>
            </p:extLst>
          </p:nvPr>
        </p:nvGraphicFramePr>
        <p:xfrm>
          <a:off x="1292043" y="3309938"/>
          <a:ext cx="673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8" imgW="672840" imgH="291960" progId="Equation.DSMT4">
                  <p:embed/>
                </p:oleObj>
              </mc:Choice>
              <mc:Fallback>
                <p:oleObj name="Equation" r:id="rId8" imgW="672840" imgH="2919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5485DE3-8DD3-43E1-8293-537A0419F1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92043" y="3309938"/>
                        <a:ext cx="6731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298B45A-4B67-4316-B28F-1D7B4DC080A6}"/>
              </a:ext>
            </a:extLst>
          </p:cNvPr>
          <p:cNvSpPr txBox="1">
            <a:spLocks/>
          </p:cNvSpPr>
          <p:nvPr/>
        </p:nvSpPr>
        <p:spPr>
          <a:xfrm>
            <a:off x="4456444" y="1309352"/>
            <a:ext cx="4114800" cy="343409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6"/>
                </a:solidFill>
              </a:rPr>
              <a:t>Step 2)</a:t>
            </a:r>
            <a:endParaRPr lang="en-US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5F4BFED-DB8B-4F55-AF04-5EE5E60AC0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33014"/>
              </p:ext>
            </p:extLst>
          </p:nvPr>
        </p:nvGraphicFramePr>
        <p:xfrm>
          <a:off x="1295309" y="3578225"/>
          <a:ext cx="30861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tion" r:id="rId10" imgW="3085920" imgH="787320" progId="Equation.DSMT4">
                  <p:embed/>
                </p:oleObj>
              </mc:Choice>
              <mc:Fallback>
                <p:oleObj name="Equation" r:id="rId10" imgW="3085920" imgH="78732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5F4BFED-DB8B-4F55-AF04-5EE5E60AC0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95309" y="3578225"/>
                        <a:ext cx="30861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59D5F86-8DD3-4407-A1F2-3BC708A1D3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687626"/>
              </p:ext>
            </p:extLst>
          </p:nvPr>
        </p:nvGraphicFramePr>
        <p:xfrm>
          <a:off x="6513844" y="4622800"/>
          <a:ext cx="533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Equation" r:id="rId12" imgW="533160" imgH="241200" progId="Equation.DSMT4">
                  <p:embed/>
                </p:oleObj>
              </mc:Choice>
              <mc:Fallback>
                <p:oleObj name="Equation" r:id="rId12" imgW="533160" imgH="2412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A9C61793-1047-4351-BCBB-2DA872B2B7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513844" y="4622800"/>
                        <a:ext cx="533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EE5AA7D-07B8-42AA-9F4E-9AACB22D25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683321"/>
              </p:ext>
            </p:extLst>
          </p:nvPr>
        </p:nvGraphicFramePr>
        <p:xfrm>
          <a:off x="7795829" y="3455988"/>
          <a:ext cx="698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14" imgW="698400" imgH="291960" progId="Equation.DSMT4">
                  <p:embed/>
                </p:oleObj>
              </mc:Choice>
              <mc:Fallback>
                <p:oleObj name="Equation" r:id="rId14" imgW="698400" imgH="2919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3760C78-CC9A-4BBF-A102-C4B6B9B158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795829" y="3455988"/>
                        <a:ext cx="6985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090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ark&#10;&#10;Description automatically generated">
            <a:extLst>
              <a:ext uri="{FF2B5EF4-FFF2-40B4-BE49-F238E27FC236}">
                <a16:creationId xmlns:a16="http://schemas.microsoft.com/office/drawing/2014/main" id="{D7E52045-CF1B-4B03-A280-5E2FC1F98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228" y="1396074"/>
            <a:ext cx="1527048" cy="30026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7421A4-1D3C-498C-971F-77DA16A55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401" y="1668049"/>
            <a:ext cx="3044952" cy="307540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6AF052-A144-48B5-BAB6-5897BAAB4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4114800" cy="3434098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Step 3)</a:t>
            </a: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6F6186-5DA6-44EA-B0E6-D327EB68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 With Asymptotes (Solution #4)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298B45A-4B67-4316-B28F-1D7B4DC080A6}"/>
              </a:ext>
            </a:extLst>
          </p:cNvPr>
          <p:cNvSpPr txBox="1">
            <a:spLocks/>
          </p:cNvSpPr>
          <p:nvPr/>
        </p:nvSpPr>
        <p:spPr>
          <a:xfrm>
            <a:off x="4456444" y="1309352"/>
            <a:ext cx="4114800" cy="343409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6"/>
                </a:solidFill>
              </a:rPr>
              <a:t>Step 4)</a:t>
            </a:r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2EE9C24-7052-41AD-B845-EC58654C26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317205"/>
              </p:ext>
            </p:extLst>
          </p:nvPr>
        </p:nvGraphicFramePr>
        <p:xfrm>
          <a:off x="6513844" y="4622800"/>
          <a:ext cx="533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5" imgW="533160" imgH="241200" progId="Equation.DSMT4">
                  <p:embed/>
                </p:oleObj>
              </mc:Choice>
              <mc:Fallback>
                <p:oleObj name="Equation" r:id="rId5" imgW="533160" imgH="2412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59D5F86-8DD3-4407-A1F2-3BC708A1D3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13844" y="4622800"/>
                        <a:ext cx="533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C95E261-F039-440F-B940-99189EC61C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097745"/>
              </p:ext>
            </p:extLst>
          </p:nvPr>
        </p:nvGraphicFramePr>
        <p:xfrm>
          <a:off x="7795829" y="3455988"/>
          <a:ext cx="698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7" imgW="698400" imgH="291960" progId="Equation.DSMT4">
                  <p:embed/>
                </p:oleObj>
              </mc:Choice>
              <mc:Fallback>
                <p:oleObj name="Equation" r:id="rId7" imgW="698400" imgH="2919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DEE5AA7D-07B8-42AA-9F4E-9AACB22D25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95829" y="3455988"/>
                        <a:ext cx="6985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376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Can’t Touch This, Part 1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A7854-D128-194F-AB89-C5ADDB206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Graphing Rational Functions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8229600" cy="3434098"/>
          </a:xfrm>
        </p:spPr>
        <p:txBody>
          <a:bodyPr/>
          <a:lstStyle/>
          <a:p>
            <a:r>
              <a:rPr lang="en-US" sz="2500" dirty="0"/>
              <a:t>Work with your partner to match the following cards:</a:t>
            </a:r>
          </a:p>
          <a:p>
            <a:pPr lvl="1"/>
            <a:r>
              <a:rPr lang="en-US" dirty="0"/>
              <a:t>Graph</a:t>
            </a:r>
          </a:p>
          <a:p>
            <a:pPr lvl="1"/>
            <a:r>
              <a:rPr lang="en-US" dirty="0"/>
              <a:t>Domain/Range</a:t>
            </a:r>
          </a:p>
          <a:p>
            <a:pPr lvl="1"/>
            <a:r>
              <a:rPr lang="en-US" dirty="0"/>
              <a:t>Asymptotes</a:t>
            </a:r>
          </a:p>
          <a:p>
            <a:pPr lvl="1"/>
            <a:r>
              <a:rPr lang="en-US" dirty="0"/>
              <a:t>Equation</a:t>
            </a:r>
          </a:p>
          <a:p>
            <a:pPr lvl="1"/>
            <a:r>
              <a:rPr lang="en-US" dirty="0"/>
              <a:t>Table</a:t>
            </a:r>
          </a:p>
          <a:p>
            <a:pPr lvl="1"/>
            <a:r>
              <a:rPr lang="en-US" dirty="0"/>
              <a:t>Intercepts</a:t>
            </a:r>
          </a:p>
          <a:p>
            <a:r>
              <a:rPr lang="en-US" sz="2500" dirty="0"/>
              <a:t>Record your sets on the Card Matching Results handout.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Matching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4E80840-D51C-4409-9197-678F442A6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922" y="1738008"/>
            <a:ext cx="3993028" cy="224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0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E0E0B5E-EAB7-4C78-BAF2-8CA9A9C8E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85" y="1309352"/>
            <a:ext cx="7453350" cy="3167674"/>
          </a:xfrm>
          <a:prstGeom prst="rect">
            <a:avLst/>
          </a:prstGeom>
          <a:noFill/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</p:spPr>
        <p:txBody>
          <a:bodyPr anchor="b">
            <a:normAutofit/>
          </a:bodyPr>
          <a:lstStyle/>
          <a:p>
            <a:r>
              <a:rPr lang="en-US" dirty="0"/>
              <a:t>Card Matching Results (Solution)</a:t>
            </a:r>
          </a:p>
        </p:txBody>
      </p:sp>
    </p:spTree>
    <p:extLst>
      <p:ext uri="{BB962C8B-B14F-4D97-AF65-F5344CB8AC3E}">
        <p14:creationId xmlns:p14="http://schemas.microsoft.com/office/powerpoint/2010/main" val="143121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3316-D303-40EC-B829-211C2BCB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49D1D-F9F5-4708-9845-24D99C470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What can cause asymptotes?</a:t>
            </a:r>
          </a:p>
        </p:txBody>
      </p:sp>
    </p:spTree>
    <p:extLst>
      <p:ext uri="{BB962C8B-B14F-4D97-AF65-F5344CB8AC3E}">
        <p14:creationId xmlns:p14="http://schemas.microsoft.com/office/powerpoint/2010/main" val="352637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575D-3662-4A13-BACA-E7044AD3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74266-61E7-4912-8A51-C9B03DDB6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574960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Graph rational functions.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Identify key characteristics of the graphs of rational functions, both algebraically and graphically.</a:t>
            </a:r>
          </a:p>
        </p:txBody>
      </p:sp>
    </p:spTree>
    <p:extLst>
      <p:ext uri="{BB962C8B-B14F-4D97-AF65-F5344CB8AC3E}">
        <p14:creationId xmlns:p14="http://schemas.microsoft.com/office/powerpoint/2010/main" val="14950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8229600" cy="3434098"/>
          </a:xfrm>
        </p:spPr>
        <p:txBody>
          <a:bodyPr/>
          <a:lstStyle/>
          <a:p>
            <a:r>
              <a:rPr lang="en-US" sz="2500" dirty="0"/>
              <a:t>Work with your partner to match the following cards:</a:t>
            </a:r>
          </a:p>
          <a:p>
            <a:pPr lvl="1"/>
            <a:r>
              <a:rPr lang="en-US" dirty="0"/>
              <a:t>Graph</a:t>
            </a:r>
          </a:p>
          <a:p>
            <a:pPr lvl="1"/>
            <a:r>
              <a:rPr lang="en-US" dirty="0"/>
              <a:t>Domain/Range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sz="2500" dirty="0"/>
              <a:t>Record your pairs on the Card Matching Results handout.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Matching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4E80840-D51C-4409-9197-678F442A6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922" y="1738008"/>
            <a:ext cx="3993028" cy="224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1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Matching Results (Solution)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4E80840-D51C-4409-9197-678F442A6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68224"/>
            <a:ext cx="3993028" cy="2246079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335C737-6D52-49FB-B40F-1915EEC381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4986"/>
          <a:stretch/>
        </p:blipFill>
        <p:spPr>
          <a:xfrm>
            <a:off x="457200" y="1164497"/>
            <a:ext cx="2609732" cy="3167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398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Asymptote Video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4772686-2894-463D-BF5A-ED8387534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10529"/>
            <a:ext cx="4506687" cy="504759"/>
          </a:xfrm>
        </p:spPr>
        <p:txBody>
          <a:bodyPr>
            <a:normAutofit/>
          </a:bodyPr>
          <a:lstStyle/>
          <a:p>
            <a:r>
              <a:rPr lang="en-US" dirty="0"/>
              <a:t>Watch until the 1:25 mark:</a:t>
            </a:r>
          </a:p>
        </p:txBody>
      </p:sp>
      <p:pic>
        <p:nvPicPr>
          <p:cNvPr id="7" name="Online Media 6" title="What are vertical asymptotes? (KristaKingMath)">
            <a:hlinkClick r:id="" action="ppaction://media"/>
            <a:extLst>
              <a:ext uri="{FF2B5EF4-FFF2-40B4-BE49-F238E27FC236}">
                <a16:creationId xmlns:a16="http://schemas.microsoft.com/office/drawing/2014/main" id="{439A9BA8-B026-4042-B91F-9A5CD90D79E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10085" y="1715288"/>
            <a:ext cx="5523831" cy="312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0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8229600" cy="3434098"/>
          </a:xfrm>
        </p:spPr>
        <p:txBody>
          <a:bodyPr/>
          <a:lstStyle/>
          <a:p>
            <a:r>
              <a:rPr lang="en-US" sz="2500" dirty="0"/>
              <a:t>Work with your partner to match the following cards:</a:t>
            </a:r>
          </a:p>
          <a:p>
            <a:pPr lvl="1"/>
            <a:r>
              <a:rPr lang="en-US" dirty="0"/>
              <a:t>Graph</a:t>
            </a:r>
          </a:p>
          <a:p>
            <a:pPr lvl="1"/>
            <a:r>
              <a:rPr lang="en-US" dirty="0"/>
              <a:t>Domain/Range</a:t>
            </a:r>
          </a:p>
          <a:p>
            <a:pPr lvl="1"/>
            <a:r>
              <a:rPr lang="en-US" dirty="0"/>
              <a:t>Asymptotes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sz="2500" dirty="0"/>
              <a:t>Record your sets on the Card Matching Results handout.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Matching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4E80840-D51C-4409-9197-678F442A6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922" y="1738008"/>
            <a:ext cx="3993028" cy="224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4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Matching Results (Solution)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4E80840-D51C-4409-9197-678F442A6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68224"/>
            <a:ext cx="3993028" cy="2246079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8408FAFE-94EE-4B26-9589-3BE153932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09352"/>
            <a:ext cx="3896672" cy="316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7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 Template" id="{B5FBFA7F-0F7B-4478-82A3-BA80A93C5E76}" vid="{0F1ACBB8-CC54-4F29-94C9-7DAE17CAD018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Template</Template>
  <TotalTime>2836</TotalTime>
  <Words>543</Words>
  <Application>Microsoft Office PowerPoint</Application>
  <PresentationFormat>On-screen Show (16:9)</PresentationFormat>
  <Paragraphs>101</Paragraphs>
  <Slides>21</Slides>
  <Notes>8</Notes>
  <HiddenSlides>1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Symbol</vt:lpstr>
      <vt:lpstr>Times New Roman</vt:lpstr>
      <vt:lpstr>Wingdings 2</vt:lpstr>
      <vt:lpstr>LEARN theme</vt:lpstr>
      <vt:lpstr>Equation</vt:lpstr>
      <vt:lpstr>PowerPoint Presentation</vt:lpstr>
      <vt:lpstr>Can’t Touch This, Part 1</vt:lpstr>
      <vt:lpstr>Essential Question</vt:lpstr>
      <vt:lpstr>Lesson Objectives</vt:lpstr>
      <vt:lpstr>Card Matching</vt:lpstr>
      <vt:lpstr>Card Matching Results (Solution)</vt:lpstr>
      <vt:lpstr>Asymptote Video</vt:lpstr>
      <vt:lpstr>Card Matching</vt:lpstr>
      <vt:lpstr>Card Matching Results (Solution)</vt:lpstr>
      <vt:lpstr>Guided Notes</vt:lpstr>
      <vt:lpstr>Graphing With Asymptotes</vt:lpstr>
      <vt:lpstr>Graphing With Asymptotes (Solution #1)</vt:lpstr>
      <vt:lpstr>Graphing With Asymptotes (Solution #1)</vt:lpstr>
      <vt:lpstr>Graphing With Asymptotes (Solution #2)</vt:lpstr>
      <vt:lpstr>Graphing With Asymptotes (Solution #2)</vt:lpstr>
      <vt:lpstr>Graphing With Asymptotes (Solution #3)</vt:lpstr>
      <vt:lpstr>Graphing With Asymptotes (Solution #3)</vt:lpstr>
      <vt:lpstr>Graphing With Asymptotes (Solution #4)</vt:lpstr>
      <vt:lpstr>Graphing With Asymptotes (Solution #4)</vt:lpstr>
      <vt:lpstr>Card Matching</vt:lpstr>
      <vt:lpstr>Card Matching Results (Solution)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Can't Touch This, Part 1</dc:title>
  <dc:creator>K20 Center</dc:creator>
  <cp:lastModifiedBy>Daniella Peters</cp:lastModifiedBy>
  <cp:revision>12</cp:revision>
  <dcterms:created xsi:type="dcterms:W3CDTF">2021-09-14T19:31:57Z</dcterms:created>
  <dcterms:modified xsi:type="dcterms:W3CDTF">2021-12-22T15:48:04Z</dcterms:modified>
</cp:coreProperties>
</file>