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6" r:id="rId5"/>
  </p:sldMasterIdLst>
  <p:notesMasterIdLst>
    <p:notesMasterId r:id="rId16"/>
  </p:notesMasterIdLst>
  <p:sldIdLst>
    <p:sldId id="256" r:id="rId6"/>
    <p:sldId id="257" r:id="rId7"/>
    <p:sldId id="258" r:id="rId8"/>
    <p:sldId id="265" r:id="rId9"/>
    <p:sldId id="260" r:id="rId10"/>
    <p:sldId id="261" r:id="rId11"/>
    <p:sldId id="262" r:id="rId12"/>
    <p:sldId id="263" r:id="rId13"/>
    <p:sldId id="266" r:id="rId14"/>
    <p:sldId id="264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5NnW7OQwvzDZrKgkPLlTc+Ax0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2" autoAdjust="0"/>
    <p:restoredTop sz="94660"/>
  </p:normalViewPr>
  <p:slideViewPr>
    <p:cSldViewPr snapToGrid="0">
      <p:cViewPr varScale="1">
        <p:scale>
          <a:sx n="202" d="100"/>
          <a:sy n="202" d="100"/>
        </p:scale>
        <p:origin x="49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customschemas.google.com/relationships/presentationmetadata" Target="meta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8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earch?text=S-I-T&amp;type=strategies&amp;limit=12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Stop and Jot. Strategies. https://learn.k20center.ou.edu/strategy/168</a:t>
            </a:r>
            <a:endParaRPr dirty="0"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K20 Center. Why-Lighting. </a:t>
            </a:r>
            <a:r>
              <a:rPr lang="en-US" u="sng" dirty="0" err="1">
                <a:solidFill>
                  <a:schemeClr val="hlink"/>
                </a:solidFill>
                <a:hlinkClick r:id="rId3"/>
              </a:rPr>
              <a:t>Strategeis</a:t>
            </a:r>
            <a:r>
              <a:rPr lang="en-US" u="sng" dirty="0">
                <a:solidFill>
                  <a:schemeClr val="hlink"/>
                </a:solidFill>
                <a:hlinkClick r:id="rId3"/>
              </a:rPr>
              <a:t>. https://learn.k20center.ou.edu/strategy/128</a:t>
            </a:r>
            <a:endParaRPr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K20 Center. (n.d.). S-I-T. Strategies. https://learn.k20center.ou.edu/search?text=S-I-T&amp;type=strategies&amp;limit=12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Newspapers.com. (1885, June 28). Letter from </a:t>
            </a:r>
            <a:r>
              <a:rPr lang="en-US" dirty="0" err="1"/>
              <a:t>Saum</a:t>
            </a:r>
            <a:r>
              <a:rPr lang="en-US" dirty="0"/>
              <a:t> Song Bo re Statue of Liberty fund raising. [Digital Image]. https://www.newspapers.com/clip/16261363/letter-from-saum-song-bo-re-statue-of/</a:t>
            </a:r>
          </a:p>
        </p:txBody>
      </p:sp>
    </p:spTree>
    <p:extLst>
      <p:ext uri="{BB962C8B-B14F-4D97-AF65-F5344CB8AC3E}">
        <p14:creationId xmlns:p14="http://schemas.microsoft.com/office/powerpoint/2010/main" val="962452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7400334" cy="1969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175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3100"/>
              <a:buNone/>
            </a:pPr>
            <a:r>
              <a:rPr lang="en-US" sz="3100" b="1" i="1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How did the Chinese Exclusion Act impact Asian Americans?</a:t>
            </a:r>
            <a:endParaRPr sz="3100" b="1" i="1" dirty="0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542660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American Exclusivity</a:t>
            </a:r>
            <a:endParaRPr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The Chinese Exclusion Act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>
            <a:spLocks noGrp="1"/>
          </p:cNvSpPr>
          <p:nvPr>
            <p:ph type="title"/>
          </p:nvPr>
        </p:nvSpPr>
        <p:spPr>
          <a:xfrm>
            <a:off x="549901" y="375850"/>
            <a:ext cx="4851996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Objectives</a:t>
            </a:r>
            <a:endParaRPr dirty="0"/>
          </a:p>
        </p:txBody>
      </p:sp>
      <p:sp>
        <p:nvSpPr>
          <p:cNvPr id="101" name="Google Shape;101;p4"/>
          <p:cNvSpPr txBox="1">
            <a:spLocks noGrp="1"/>
          </p:cNvSpPr>
          <p:nvPr>
            <p:ph type="body" idx="1"/>
          </p:nvPr>
        </p:nvSpPr>
        <p:spPr>
          <a:xfrm>
            <a:off x="498821" y="1694269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Analyze the conditions that led to the Chinese Exclusion Act. 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Explain how the Chinese Exclusion Act shaped America.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220CDE-1886-492D-9411-67CF2393F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3544784" cy="857250"/>
          </a:xfrm>
        </p:spPr>
        <p:txBody>
          <a:bodyPr/>
          <a:lstStyle/>
          <a:p>
            <a:r>
              <a:rPr lang="en-US" dirty="0">
                <a:solidFill>
                  <a:srgbClr val="910D28"/>
                </a:solidFill>
              </a:rPr>
              <a:t>Why Immigrate?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C5549-D364-4304-B22F-0A1A0C509B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marR="0" lvl="0" indent="0" algn="l" defTabSz="914400" rtl="0" eaLnBrk="1" fontAlgn="auto" latinLnBrk="0" hangingPunct="1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991B1E"/>
              </a:buClr>
              <a:buSzPts val="2600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What are some pull factors that contribute to immigration? 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E11EAF-4D18-48B1-9DDE-4C2DF6140AD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63500" marR="0" lvl="0" indent="0" algn="l" defTabSz="914400" rtl="0" eaLnBrk="1" fontAlgn="auto" latinLnBrk="0" hangingPunct="1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991B1E"/>
              </a:buClr>
              <a:buSzPts val="2600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What are some push factors that contribute to immigration? </a:t>
            </a:r>
          </a:p>
          <a:p>
            <a:pPr marL="76200" indent="0">
              <a:buNone/>
            </a:pPr>
            <a:endParaRPr lang="en-US" dirty="0"/>
          </a:p>
        </p:txBody>
      </p:sp>
      <p:pic>
        <p:nvPicPr>
          <p:cNvPr id="8" name="Picture 7" descr="A person playing a guitar&#10;&#10;Description automatically generated with medium confidence">
            <a:extLst>
              <a:ext uri="{FF2B5EF4-FFF2-40B4-BE49-F238E27FC236}">
                <a16:creationId xmlns:a16="http://schemas.microsoft.com/office/drawing/2014/main" id="{60E28F93-31EE-4DA4-A3F5-8580938B3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719" y="2158366"/>
            <a:ext cx="2559132" cy="2682180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D2BB58E4-ABF9-4F5C-B218-0B21868C8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130" y="1724748"/>
            <a:ext cx="3283799" cy="330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3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title"/>
          </p:nvPr>
        </p:nvSpPr>
        <p:spPr>
          <a:xfrm>
            <a:off x="540442" y="394769"/>
            <a:ext cx="5172981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116" name="Google Shape;116;p3"/>
          <p:cNvSpPr txBox="1">
            <a:spLocks noGrp="1"/>
          </p:cNvSpPr>
          <p:nvPr>
            <p:ph type="body" idx="1"/>
          </p:nvPr>
        </p:nvSpPr>
        <p:spPr>
          <a:xfrm>
            <a:off x="486208" y="1653278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did the Chinese Exclusion Act impact Asian-Americans?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978750" cy="3000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dirty="0"/>
              <a:t>Break into pairs.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dirty="0"/>
              <a:t>Using your copy of the </a:t>
            </a:r>
            <a:r>
              <a:rPr lang="en-US" sz="2400" b="1" dirty="0"/>
              <a:t>Chinese Exclusion Act Timeline </a:t>
            </a:r>
            <a:r>
              <a:rPr lang="en-US" sz="2400" dirty="0"/>
              <a:t>handout, stop and jot down the summary of events leading up to the Chinese Exclusion Act.</a:t>
            </a:r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sz="2400" dirty="0"/>
              <a:t>Share your summaries with the class.</a:t>
            </a:r>
            <a:endParaRPr sz="2400" dirty="0"/>
          </a:p>
          <a:p>
            <a:pPr marL="91440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Stop and Jot</a:t>
            </a:r>
            <a:endParaRPr/>
          </a:p>
        </p:txBody>
      </p:sp>
      <p:pic>
        <p:nvPicPr>
          <p:cNvPr id="123" name="Google Shape;123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9162" y="1510561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body" idx="1"/>
          </p:nvPr>
        </p:nvSpPr>
        <p:spPr>
          <a:xfrm>
            <a:off x="444588" y="1053925"/>
            <a:ext cx="5341357" cy="278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7012" lvl="0" indent="-176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</a:pPr>
            <a:r>
              <a:rPr lang="en-US" sz="1800" dirty="0"/>
              <a:t>Rejoin your partner for the next activity.</a:t>
            </a:r>
          </a:p>
          <a:p>
            <a:pPr marL="508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</a:pPr>
            <a:endParaRPr lang="en-US" sz="1800" dirty="0"/>
          </a:p>
          <a:p>
            <a:pPr marL="227012" lvl="0" indent="-176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</a:pPr>
            <a:r>
              <a:rPr lang="en-US" sz="1800" dirty="0"/>
              <a:t>As you read through the </a:t>
            </a:r>
            <a:r>
              <a:rPr lang="en-US" sz="1800" b="1" dirty="0"/>
              <a:t>Document Analysis Packet</a:t>
            </a:r>
            <a:r>
              <a:rPr lang="en-US" sz="1800" dirty="0"/>
              <a:t>, highlight parts of the text you deem important to answer the following question:</a:t>
            </a:r>
            <a:br>
              <a:rPr lang="en-US" sz="1800" dirty="0"/>
            </a:br>
            <a:endParaRPr sz="1800" dirty="0"/>
          </a:p>
          <a:p>
            <a:pPr marL="684212" lvl="1" indent="-176212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1600" i="1" dirty="0"/>
              <a:t>What factors contributed to the Chinese Exclusion Act?</a:t>
            </a:r>
            <a:endParaRPr sz="1600" i="1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i="1" dirty="0"/>
          </a:p>
          <a:p>
            <a:pPr marL="227012" lvl="0" indent="-1762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</a:pPr>
            <a:r>
              <a:rPr lang="en-US" sz="1800" dirty="0"/>
              <a:t>Discuss your annotations with your partner. </a:t>
            </a: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1800" dirty="0"/>
          </a:p>
          <a:p>
            <a:pPr marL="1645836" lvl="7" indent="-60951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 sz="1800" dirty="0"/>
          </a:p>
        </p:txBody>
      </p:sp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xfrm>
            <a:off x="419363" y="196675"/>
            <a:ext cx="291977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Why-Lighting </a:t>
            </a:r>
            <a:endParaRPr dirty="0"/>
          </a:p>
        </p:txBody>
      </p:sp>
      <p:pic>
        <p:nvPicPr>
          <p:cNvPr id="130" name="Google Shape;13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67470" y="985678"/>
            <a:ext cx="2482567" cy="1820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body" idx="1"/>
          </p:nvPr>
        </p:nvSpPr>
        <p:spPr>
          <a:xfrm>
            <a:off x="457200" y="1309349"/>
            <a:ext cx="5192580" cy="1960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Identify one statement you found:</a:t>
            </a:r>
          </a:p>
          <a:p>
            <a:pPr indent="-457200">
              <a:spcBef>
                <a:spcPts val="0"/>
              </a:spcBef>
            </a:pPr>
            <a:r>
              <a:rPr lang="en-US" b="1" dirty="0">
                <a:solidFill>
                  <a:schemeClr val="accent4"/>
                </a:solidFill>
              </a:rPr>
              <a:t>S</a:t>
            </a:r>
            <a:r>
              <a:rPr lang="en-US" dirty="0"/>
              <a:t>urprising</a:t>
            </a:r>
          </a:p>
          <a:p>
            <a:pPr indent="-457200">
              <a:spcBef>
                <a:spcPts val="0"/>
              </a:spcBef>
            </a:pPr>
            <a:r>
              <a:rPr lang="en-US" b="1" dirty="0">
                <a:solidFill>
                  <a:schemeClr val="accent4"/>
                </a:solidFill>
              </a:rPr>
              <a:t>I</a:t>
            </a:r>
            <a:r>
              <a:rPr lang="en-US" dirty="0"/>
              <a:t>nteresting</a:t>
            </a:r>
          </a:p>
          <a:p>
            <a:pPr indent="-457200">
              <a:spcBef>
                <a:spcPts val="0"/>
              </a:spcBef>
            </a:pPr>
            <a:r>
              <a:rPr lang="en-US" b="1" dirty="0">
                <a:solidFill>
                  <a:schemeClr val="accent4"/>
                </a:solidFill>
              </a:rPr>
              <a:t>T</a:t>
            </a:r>
            <a:r>
              <a:rPr lang="en-US" dirty="0"/>
              <a:t>roubling</a:t>
            </a:r>
            <a:endParaRPr dirty="0"/>
          </a:p>
        </p:txBody>
      </p:sp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504350" y="307247"/>
            <a:ext cx="1198326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S-I-T</a:t>
            </a:r>
            <a:endParaRPr dirty="0"/>
          </a:p>
        </p:txBody>
      </p:sp>
      <p:pic>
        <p:nvPicPr>
          <p:cNvPr id="137" name="Google Shape;137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97200" y="1113183"/>
            <a:ext cx="1989330" cy="22782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FFC9FD-7D8D-4A30-9253-67C8E7558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09352"/>
            <a:ext cx="7472855" cy="2559506"/>
          </a:xfrm>
        </p:spPr>
        <p:txBody>
          <a:bodyPr/>
          <a:lstStyle/>
          <a:p>
            <a:r>
              <a:rPr lang="en-US" dirty="0"/>
              <a:t>After you have read </a:t>
            </a:r>
            <a:r>
              <a:rPr lang="en-US" dirty="0" err="1"/>
              <a:t>Saum</a:t>
            </a:r>
            <a:r>
              <a:rPr lang="en-US" dirty="0"/>
              <a:t> Song Bo’s letter to the editor and you have completed the S-I-T analysis, how would you answer the following question:</a:t>
            </a:r>
          </a:p>
          <a:p>
            <a:pPr marL="63500" indent="0">
              <a:buNone/>
            </a:pPr>
            <a:endParaRPr lang="en-US" i="1" dirty="0"/>
          </a:p>
          <a:p>
            <a:pPr marL="520700" lvl="1" indent="0">
              <a:buNone/>
            </a:pPr>
            <a:r>
              <a:rPr lang="en-US" i="1" dirty="0">
                <a:solidFill>
                  <a:schemeClr val="accent4"/>
                </a:solidFill>
              </a:rPr>
              <a:t>Why does </a:t>
            </a:r>
            <a:r>
              <a:rPr lang="en-US" i="1" dirty="0" err="1">
                <a:solidFill>
                  <a:schemeClr val="accent4"/>
                </a:solidFill>
              </a:rPr>
              <a:t>Saum</a:t>
            </a:r>
            <a:r>
              <a:rPr lang="en-US" i="1" dirty="0">
                <a:solidFill>
                  <a:schemeClr val="accent4"/>
                </a:solidFill>
              </a:rPr>
              <a:t> Song Bo feel both honored and insulted by the call for contributions to the Statue of Liberty?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D2F4E1-1985-4288-9516-B6C24C9B9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07247"/>
            <a:ext cx="6791785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A Chinese View of the Statue of Liberty</a:t>
            </a:r>
          </a:p>
        </p:txBody>
      </p:sp>
    </p:spTree>
    <p:extLst>
      <p:ext uri="{BB962C8B-B14F-4D97-AF65-F5344CB8AC3E}">
        <p14:creationId xmlns:p14="http://schemas.microsoft.com/office/powerpoint/2010/main" val="11853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0518DF-FB20-4428-9B3F-91FDC7AB3C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B94475-52D9-4A57-82BE-E421FF5D21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0CDC13-D2E7-40C9-9733-8F09DF2A68C0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d06b737b-b789-4524-96b5-d3d460658ae2"/>
    <ds:schemaRef ds:uri="http://purl.org/dc/elements/1.1/"/>
    <ds:schemaRef ds:uri="966e68ee-ec3c-4f12-bd4f-fedbbec8de0b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345</Words>
  <Application>Microsoft Office PowerPoint</Application>
  <PresentationFormat>On-screen Show (16:9)</PresentationFormat>
  <Paragraphs>35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American Exclusivity</vt:lpstr>
      <vt:lpstr>Lesson Objectives</vt:lpstr>
      <vt:lpstr>Why Immigrate?</vt:lpstr>
      <vt:lpstr>Essential Question</vt:lpstr>
      <vt:lpstr>Stop and Jot</vt:lpstr>
      <vt:lpstr>Why-Lighting </vt:lpstr>
      <vt:lpstr>S-I-T</vt:lpstr>
      <vt:lpstr>A Chinese View of the Statue of Liberty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Eike, Michell L.</dc:creator>
  <cp:keywords>Power Point</cp:keywords>
  <cp:lastModifiedBy>McLeod Porter, Delma</cp:lastModifiedBy>
  <cp:revision>7</cp:revision>
  <dcterms:created xsi:type="dcterms:W3CDTF">2021-08-30T12:17:31Z</dcterms:created>
  <dcterms:modified xsi:type="dcterms:W3CDTF">2021-11-04T18:03:42Z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