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3"/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Constantia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nstantia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onstantia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onstantia-italic.fntdata"/><Relationship Id="rId6" Type="http://schemas.openxmlformats.org/officeDocument/2006/relationships/slide" Target="slides/slide1.xml"/><Relationship Id="rId18" Type="http://schemas.openxmlformats.org/officeDocument/2006/relationships/font" Target="fonts/Constanti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ites.google.com/ou.edu/gotcultureplanningforthenextbi/home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ites.google.com/d/1LpE_CybhzkX7SWrV1L5_ScsDe0dBsKHA/p/1WHXTJH583jkTdnNT6A3EW1TICFRxRtOM/edit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" name="Google Shape;7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https://sites.google.com/ou.edu/gotcultureplanningforthenextbi/home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f791d5bff_2_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df791d5bff_2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f791d5bff_2_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gdf791d5bff_2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u="sng">
                <a:solidFill>
                  <a:schemeClr val="hlink"/>
                </a:solidFill>
                <a:hlinkClick r:id="rId2"/>
              </a:rPr>
              <a:t>https://sites.google.com/d/1LpE_CybhzkX7SWrV1L5_ScsDe0dBsKHA/p/1WHXTJH583jkTdnNT6A3EW1TICFRxRtOM/edit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Answer Key</a:t>
            </a:r>
            <a:endParaRPr b="1"/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Number Lock 60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	Letter/ Number Lock SARS-CoV-2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	Number Lock- 1976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	Word Lock- Vector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	Color Lock- GYRB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/>
              <a:t>Video source: </a:t>
            </a:r>
            <a:r>
              <a:rPr lang="en-US" sz="1100">
                <a:solidFill>
                  <a:srgbClr val="333333"/>
                </a:solidFill>
              </a:rPr>
              <a:t>https://www.youtube.com/watch?v=stU7K1zU0r4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ColTx" type="twoColTx">
  <p:cSld name="TITLE_AND_TWO_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b="0" sz="360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indent="-284289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297179" lvl="5" marL="2743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indent="-297179" lvl="6" marL="3200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/>
        </p:txBody>
      </p:sp>
      <p:sp>
        <p:nvSpPr>
          <p:cNvPr id="45" name="Google Shape;45;p11"/>
          <p:cNvSpPr txBox="1"/>
          <p:nvPr>
            <p:ph idx="2" type="body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indent="-284289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297179" lvl="5" marL="2743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indent="-297179" lvl="6" marL="3200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/>
        </p:txBody>
      </p:sp>
      <p:pic>
        <p:nvPicPr>
          <p:cNvPr id="46" name="Google Shape;46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slide">
  <p:cSld name="Logo slid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blue">
  <p:cSld name="Title and body blu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indent="-290512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indent="-297179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indent="-28956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indent="-295275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/>
        </p:txBody>
      </p:sp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red">
  <p:cSld name="Title and body red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indent="-290512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indent="-297179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indent="-28956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indent="-295275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/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yellow">
  <p:cSld name="Title and body yellow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indent="-290512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indent="-297179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indent="-28956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indent="-295275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/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b="0" sz="50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" type="body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/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0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" type="subTitle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>
            <a:lvl1pPr lvl="0" marR="34288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/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b="0" sz="50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" type="body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74" name="Google Shape;74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3"/>
          <p:cNvSpPr txBox="1"/>
          <p:nvPr>
            <p:ph idx="1" type="body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idx="1" type="body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indent="-333883" lvl="1" marL="91440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0512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indent="-284289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2" type="body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09562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indent="-288607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indent="-27813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indent="-278129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"/>
          <p:cNvSpPr txBox="1"/>
          <p:nvPr>
            <p:ph idx="1" type="body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2" type="body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3" type="body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09562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indent="-288607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indent="-27813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indent="-278129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4" type="body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09562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indent="-288607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indent="-27813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indent="-278129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0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>
            <a:lvl1pPr lvl="0" marR="34289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" type="body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indent="-295275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indent="-284289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indent="-284289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2" type="body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indent="-295275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indent="-284289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indent="-284289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36" name="Google Shape;3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b="0"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9" name="Google Shape;3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>
  <p:cSld name="2_Blank"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755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640" lvl="2" marL="13716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b="0" i="0" sz="15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0512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7179" lvl="5" marL="27432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b="0" i="0" sz="13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95275" lvl="8" marL="41148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b="0" i="0" sz="10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39967" scaled="0"/>
        </a:gra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7"/>
          <p:cNvSpPr txBox="1"/>
          <p:nvPr>
            <p:ph idx="1" type="body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755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640" lvl="2" marL="13716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b="0" i="0" sz="157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0512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7179" lvl="5" marL="27432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b="0" i="0" sz="135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b="0" i="0" sz="1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b="0" i="0" sz="1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95275" lvl="8" marL="41148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b="0" i="0" sz="105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</p:sldLayoutIdLst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npr.org/2020/03/28/823071230/david-quammen-how-animal-borne-infections-spill-over-to-humans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sites.google.com/d/1LpE_CybhzkX7SWrV1L5_ScsDe0dBsKHA/p/1WHXTJH583jkTdnNT6A3EW1TICFRxRtOM/edit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type="title"/>
          </p:nvPr>
        </p:nvSpPr>
        <p:spPr>
          <a:xfrm>
            <a:off x="457200" y="34413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Zoonotic Disease</a:t>
            </a:r>
            <a:endParaRPr sz="3400"/>
          </a:p>
        </p:txBody>
      </p:sp>
      <p:sp>
        <p:nvSpPr>
          <p:cNvPr id="137" name="Google Shape;137;p29"/>
          <p:cNvSpPr txBox="1"/>
          <p:nvPr>
            <p:ph idx="1" type="body"/>
          </p:nvPr>
        </p:nvSpPr>
        <p:spPr>
          <a:xfrm>
            <a:off x="457200" y="1255350"/>
            <a:ext cx="79398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778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/>
              <a:t>Research your chosen zoonotic disease and </a:t>
            </a:r>
            <a:r>
              <a:rPr lang="en-US"/>
              <a:t>create a webpage</a:t>
            </a:r>
            <a:r>
              <a:rPr lang="en-US"/>
              <a:t> about that disease. </a:t>
            </a:r>
            <a:endParaRPr/>
          </a:p>
          <a:p>
            <a:pPr indent="-514350" lvl="0" marL="5778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/>
              <a:t>Be sure to include</a:t>
            </a:r>
            <a:endParaRPr/>
          </a:p>
          <a:p>
            <a:pPr indent="-514350" lvl="1" marL="10350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/>
              <a:t>History of the first spillover</a:t>
            </a:r>
            <a:endParaRPr/>
          </a:p>
          <a:p>
            <a:pPr indent="-514350" lvl="1" marL="10350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/>
              <a:t>Infectious Agent and Hosts</a:t>
            </a:r>
            <a:endParaRPr/>
          </a:p>
          <a:p>
            <a:pPr indent="-514350" lvl="1" marL="10350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/>
              <a:t>Symptoms</a:t>
            </a:r>
            <a:endParaRPr/>
          </a:p>
          <a:p>
            <a:pPr indent="-514350" lvl="1" marL="10350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/>
              <a:t>Data Points (CFR, R</a:t>
            </a:r>
            <a:r>
              <a:rPr baseline="-25000" lang="en-US"/>
              <a:t>0</a:t>
            </a:r>
            <a:r>
              <a:rPr lang="en-US"/>
              <a:t>, Incubation period, etc)</a:t>
            </a:r>
            <a:endParaRPr/>
          </a:p>
          <a:p>
            <a:pPr indent="-514350" lvl="1" marL="10350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/>
              <a:t>Pictures</a:t>
            </a:r>
            <a:endParaRPr/>
          </a:p>
          <a:p>
            <a:pPr indent="-349250" lvl="1" marL="10350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Feedback</a:t>
            </a:r>
            <a:endParaRPr/>
          </a:p>
        </p:txBody>
      </p:sp>
      <p:sp>
        <p:nvSpPr>
          <p:cNvPr id="143" name="Google Shape;143;p30"/>
          <p:cNvSpPr txBox="1"/>
          <p:nvPr>
            <p:ph idx="1" type="body"/>
          </p:nvPr>
        </p:nvSpPr>
        <p:spPr>
          <a:xfrm>
            <a:off x="457200" y="1451600"/>
            <a:ext cx="66789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Exchange webpages with another pair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Read through their entire website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Share 1-2 strengths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Share 1-2 questions you still have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Based on the feedback make final edits to your webpage.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/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Got Culture?</a:t>
            </a:r>
            <a:br>
              <a:rPr lang="en-US"/>
            </a:br>
            <a:r>
              <a:rPr lang="en-US" sz="4400"/>
              <a:t>A Look at Zoonotic Diseases</a:t>
            </a:r>
            <a:endParaRPr sz="4400"/>
          </a:p>
        </p:txBody>
      </p:sp>
      <p:sp>
        <p:nvSpPr>
          <p:cNvPr id="84" name="Google Shape;84;p21"/>
          <p:cNvSpPr txBox="1"/>
          <p:nvPr>
            <p:ph idx="1" type="subTitle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Grades 9-10 STEM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marR="3428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i="1" sz="240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Bell Ringer </a:t>
            </a:r>
            <a:endParaRPr/>
          </a:p>
        </p:txBody>
      </p:sp>
      <p:sp>
        <p:nvSpPr>
          <p:cNvPr id="90" name="Google Shape;90;p22"/>
          <p:cNvSpPr txBox="1"/>
          <p:nvPr>
            <p:ph idx="1" type="body"/>
          </p:nvPr>
        </p:nvSpPr>
        <p:spPr>
          <a:xfrm>
            <a:off x="457200" y="1451610"/>
            <a:ext cx="6837218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400"/>
              <a:t>Answer the following questions to the best of your knowledge before we begin today’s lesson: </a:t>
            </a:r>
            <a:endParaRPr b="1" sz="1200">
              <a:solidFill>
                <a:srgbClr val="910D28"/>
              </a:solidFill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400"/>
              <a:t>If there were a pandemic/zombie apocalypse, why should we choose you for our survival team?</a:t>
            </a:r>
            <a:endParaRPr sz="24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400"/>
              <a:t>What causes diseases?</a:t>
            </a:r>
            <a:endParaRPr sz="2400"/>
          </a:p>
          <a:p>
            <a: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400"/>
              <a:t>What disease can people get from animals?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91" name="Google Shape;9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8918" y="-263459"/>
            <a:ext cx="2440450" cy="244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/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Essential Questions</a:t>
            </a:r>
            <a:endParaRPr/>
          </a:p>
        </p:txBody>
      </p:sp>
      <p:sp>
        <p:nvSpPr>
          <p:cNvPr id="97" name="Google Shape;97;p23"/>
          <p:cNvSpPr txBox="1"/>
          <p:nvPr>
            <p:ph idx="1" type="body"/>
          </p:nvPr>
        </p:nvSpPr>
        <p:spPr>
          <a:xfrm>
            <a:off x="530351" y="2028498"/>
            <a:ext cx="7900200" cy="11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/>
              <a:t>What is a zoonotic disease and what factors lead to their spread in human populations?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type="title"/>
          </p:nvPr>
        </p:nvSpPr>
        <p:spPr>
          <a:xfrm>
            <a:off x="530352" y="5303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03" name="Google Shape;103;p24"/>
          <p:cNvSpPr txBox="1"/>
          <p:nvPr>
            <p:ph idx="1" type="body"/>
          </p:nvPr>
        </p:nvSpPr>
        <p:spPr>
          <a:xfrm>
            <a:off x="530350" y="1571301"/>
            <a:ext cx="8322600" cy="16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Students will be able to: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</a:pPr>
            <a:r>
              <a:rPr lang="en-US"/>
              <a:t>identify human diseases and their vectors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</a:pPr>
            <a:r>
              <a:rPr lang="en-US"/>
              <a:t>compare/contrast bacteria vs. virus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/>
          <p:nvPr>
            <p:ph type="title"/>
          </p:nvPr>
        </p:nvSpPr>
        <p:spPr>
          <a:xfrm>
            <a:off x="4656950" y="528075"/>
            <a:ext cx="4029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000"/>
              <a:t>Who Is David Quammen? </a:t>
            </a:r>
            <a:endParaRPr sz="3000"/>
          </a:p>
        </p:txBody>
      </p:sp>
      <p:sp>
        <p:nvSpPr>
          <p:cNvPr id="109" name="Google Shape;109;p25"/>
          <p:cNvSpPr txBox="1"/>
          <p:nvPr>
            <p:ph idx="1" type="body"/>
          </p:nvPr>
        </p:nvSpPr>
        <p:spPr>
          <a:xfrm>
            <a:off x="4656850" y="1428750"/>
            <a:ext cx="3849841" cy="3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</a:pPr>
            <a:r>
              <a:rPr lang="en-US"/>
              <a:t>David Quammen is a science writer and the author of Spillover Animal Infections and the Next Human Pandemic published in 2012.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-US"/>
              <a:t>Listen to the Interview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David Quammen: How Animal-Borne Infections Spill Over To Humans.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0" name="Google Shape;110;p25"/>
          <p:cNvSpPr txBox="1"/>
          <p:nvPr/>
        </p:nvSpPr>
        <p:spPr>
          <a:xfrm>
            <a:off x="4311475" y="4687850"/>
            <a:ext cx="4494900" cy="3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6592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ical user interface, text, application&#10;&#10;Description automatically generated" id="111" name="Google Shape;11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2178" y="1360733"/>
            <a:ext cx="4369822" cy="2422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TIP Chart</a:t>
            </a:r>
            <a:endParaRPr/>
          </a:p>
        </p:txBody>
      </p:sp>
      <p:sp>
        <p:nvSpPr>
          <p:cNvPr id="117" name="Google Shape;117;p26"/>
          <p:cNvSpPr txBox="1"/>
          <p:nvPr>
            <p:ph idx="1" type="body"/>
          </p:nvPr>
        </p:nvSpPr>
        <p:spPr>
          <a:xfrm>
            <a:off x="457200" y="1451600"/>
            <a:ext cx="7024255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778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/>
              <a:t>On your handout, document the vocabulary you learn during the breakout.</a:t>
            </a:r>
            <a:endParaRPr/>
          </a:p>
          <a:p>
            <a:pPr indent="-514350" lvl="0" marL="577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/>
              <a:t>In the Information column, define the term. </a:t>
            </a:r>
            <a:endParaRPr/>
          </a:p>
          <a:p>
            <a:pPr indent="-514350" lvl="0" marL="577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/>
              <a:t>In the Picture column, paste or draw a picture of the species.</a:t>
            </a:r>
            <a:endParaRPr/>
          </a:p>
          <a:p>
            <a:pPr indent="-514350" lvl="0" marL="577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/>
              <a:t>Add any additional terms below the prepopulated terms.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/>
          <p:nvPr>
            <p:ph type="title"/>
          </p:nvPr>
        </p:nvSpPr>
        <p:spPr>
          <a:xfrm>
            <a:off x="412955" y="268600"/>
            <a:ext cx="6274172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000"/>
              <a:t>Zoonotic Disease Digital Breakout </a:t>
            </a:r>
            <a:endParaRPr sz="3000"/>
          </a:p>
        </p:txBody>
      </p:sp>
      <p:sp>
        <p:nvSpPr>
          <p:cNvPr id="123" name="Google Shape;123;p27"/>
          <p:cNvSpPr txBox="1"/>
          <p:nvPr/>
        </p:nvSpPr>
        <p:spPr>
          <a:xfrm>
            <a:off x="4311475" y="4687850"/>
            <a:ext cx="4494900" cy="3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6592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ical user interface, website&#10;&#10;Description automatically generated" id="124" name="Google Shape;124;p2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3963" y="1351132"/>
            <a:ext cx="6493164" cy="3407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 txBox="1"/>
          <p:nvPr>
            <p:ph type="title"/>
          </p:nvPr>
        </p:nvSpPr>
        <p:spPr>
          <a:xfrm>
            <a:off x="457200" y="39041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TIP Chart Debrief</a:t>
            </a:r>
            <a:endParaRPr/>
          </a:p>
        </p:txBody>
      </p:sp>
      <p:sp>
        <p:nvSpPr>
          <p:cNvPr id="130" name="Google Shape;130;p28"/>
          <p:cNvSpPr txBox="1"/>
          <p:nvPr>
            <p:ph idx="2" type="body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Agree on class wide definitions and put on a large poster chart.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Discuss what you noticed during the breakout and what you still wonder.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Table&#10;&#10;Description automatically generated" id="131" name="Google Shape;13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8893" y="934497"/>
            <a:ext cx="5023802" cy="389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