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3"/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b78502cd7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b78502cd7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78502cd7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78502cd7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cbd4f9fb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cbd4f9fb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b78502cd7a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b78502cd7a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b78502cd7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b78502cd7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3-minute timer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c8e9925b4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c8e9925b4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3-minute timer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8e9925b4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8e9925b4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b78502cd7a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b78502cd7a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</a:t>
            </a:r>
            <a:r>
              <a:rPr lang="en-US"/>
              <a:t>-minute timer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b78502cd7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b78502cd7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3-minute timer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b78502cd7a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b78502cd7a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c8e9925b4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c8e9925b4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c8e9925b4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c8e9925b4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78502cd7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78502cd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8e9925b4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8e9925b4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8e9925b4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8e9925b4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8e9925b4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8e9925b4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c8e9925b4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c8e9925b4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c8e9925b4c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c8e9925b4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8e9925b4c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c8e9925b4c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3" type="body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/>
          <p:nvPr>
            <p:ph idx="4" type="body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51" lvl="1" marL="914400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321" lvl="4" marL="228600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>
            <p:ph idx="2" type="media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9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8" name="Google Shape;18;p4"/>
          <p:cNvSpPr/>
          <p:nvPr>
            <p:ph idx="2" type="pic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3" name="Google Shape;23;p5"/>
          <p:cNvSpPr/>
          <p:nvPr>
            <p:ph idx="2" type="pic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29" name="Google Shape;29;p6"/>
          <p:cNvSpPr txBox="1"/>
          <p:nvPr>
            <p:ph idx="2" type="body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30" name="Google Shape;30;p6"/>
          <p:cNvPicPr preferRelativeResize="0"/>
          <p:nvPr/>
        </p:nvPicPr>
        <p:blipFill rotWithShape="1">
          <a:blip r:embed="rId3">
            <a:alphaModFix/>
          </a:blip>
          <a:srcRect b="56088" l="34179" r="32617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9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393700" lvl="0" marL="4572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/>
          <p:nvPr>
            <p:ph idx="2" type="body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08" lvl="2" marL="1371600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08" lvl="2" marL="1371600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hyperlink" Target="http://www.youtube.com/watch?v=_W0bSen8Qjg" TargetMode="External"/><Relationship Id="rId5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zVHWhLme2NQ" TargetMode="External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iHdviZkM7S4" TargetMode="External"/><Relationship Id="rId4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4xG2aJa6UyY" TargetMode="External"/><Relationship Id="rId4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CH50zuS8DD0" TargetMode="External"/><Relationship Id="rId4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1"/>
          <p:cNvSpPr txBox="1"/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To Be Or Not To Be? That’s a Career Question! </a:t>
            </a:r>
            <a:endParaRPr/>
          </a:p>
        </p:txBody>
      </p:sp>
      <p:sp>
        <p:nvSpPr>
          <p:cNvPr id="148" name="Google Shape;148;p31"/>
          <p:cNvSpPr txBox="1"/>
          <p:nvPr>
            <p:ph idx="1" type="subTitle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marR="34289" rtl="0" algn="l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College and Career Readiness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54" name="Google Shape;154;p32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55563" rtl="0" algn="l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does it take to achieve the career you want?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3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60" name="Google Shape;160;p33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/>
              <a:t>The students will be able to: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Identify and research in which they are most interested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Create an action plan for achieving their chosen career.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Create an Anchor Chart to display their </a:t>
            </a:r>
            <a:r>
              <a:rPr lang="en-US"/>
              <a:t>research findings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/>
          <p:nvPr>
            <p:ph idx="1" type="body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Many people find jobs based on their personal interests. 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/>
              <a:t>There are SO many different careers out there, but you might not know all of the options. That’s okay!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We will use the Career Interest Survey to take a closer look at all of the possibilities. </a:t>
            </a:r>
            <a:endParaRPr/>
          </a:p>
        </p:txBody>
      </p:sp>
      <p:sp>
        <p:nvSpPr>
          <p:cNvPr id="166" name="Google Shape;166;p34"/>
          <p:cNvSpPr txBox="1"/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How Do I Know?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Tally Your Results</a:t>
            </a:r>
            <a:endParaRPr/>
          </a:p>
        </p:txBody>
      </p:sp>
      <p:sp>
        <p:nvSpPr>
          <p:cNvPr id="172" name="Google Shape;172;p35"/>
          <p:cNvSpPr txBox="1"/>
          <p:nvPr>
            <p:ph idx="1" type="body"/>
          </p:nvPr>
        </p:nvSpPr>
        <p:spPr>
          <a:xfrm>
            <a:off x="457200" y="1305050"/>
            <a:ext cx="73662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Score each section of the survey.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the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Career Interest Survey, Part 2</a:t>
            </a:r>
            <a:endParaRPr/>
          </a:p>
        </p:txBody>
      </p:sp>
      <p:sp>
        <p:nvSpPr>
          <p:cNvPr id="178" name="Google Shape;178;p36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Based on your results… 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Review the corresponding career clusters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Highlight any careers that you might be interested in pursuing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Elbow Partners</a:t>
            </a:r>
            <a:endParaRPr/>
          </a:p>
        </p:txBody>
      </p:sp>
      <p:sp>
        <p:nvSpPr>
          <p:cNvPr id="184" name="Google Shape;184;p37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With your Elbow Partner, discuss your results.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Did your results match your current dream career?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What surprised you?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Once you are done, be ready to share out.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Your Plan? </a:t>
            </a:r>
            <a:endParaRPr/>
          </a:p>
        </p:txBody>
      </p:sp>
      <p:sp>
        <p:nvSpPr>
          <p:cNvPr id="190" name="Google Shape;190;p38"/>
          <p:cNvSpPr txBox="1"/>
          <p:nvPr>
            <p:ph idx="1" type="body"/>
          </p:nvPr>
        </p:nvSpPr>
        <p:spPr>
          <a:xfrm>
            <a:off x="457200" y="1305050"/>
            <a:ext cx="74169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Regardless of the career you would like to pursue, you should have a plan to achieve it.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Want to be a doctor?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Bachelor’s degree, MCAT, medical school, board certifications, residency, etc.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Want to be a truck driver?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No degree, CDL, truck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Whatever career you choose, you should have a plan.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KWHL Chart</a:t>
            </a:r>
            <a:endParaRPr/>
          </a:p>
        </p:txBody>
      </p:sp>
      <p:sp>
        <p:nvSpPr>
          <p:cNvPr id="196" name="Google Shape;196;p39"/>
          <p:cNvSpPr txBox="1"/>
          <p:nvPr>
            <p:ph idx="1" type="body"/>
          </p:nvPr>
        </p:nvSpPr>
        <p:spPr>
          <a:xfrm>
            <a:off x="457200" y="1305050"/>
            <a:ext cx="75450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At the top of your KWHL chart, write down your selected career.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 the K column, write down what you know about your selected career.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 the W column, </a:t>
            </a:r>
            <a:r>
              <a:rPr lang="en-US"/>
              <a:t>write down what you need or want to know about the career. </a:t>
            </a:r>
            <a:endParaRPr/>
          </a:p>
          <a:p>
            <a:pPr indent="0" lvl="0" marL="45720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KWHL Chart</a:t>
            </a:r>
            <a:endParaRPr/>
          </a:p>
        </p:txBody>
      </p:sp>
      <p:sp>
        <p:nvSpPr>
          <p:cNvPr id="202" name="Google Shape;202;p40"/>
          <p:cNvSpPr txBox="1"/>
          <p:nvPr>
            <p:ph idx="1" type="body"/>
          </p:nvPr>
        </p:nvSpPr>
        <p:spPr>
          <a:xfrm>
            <a:off x="457200" y="1305050"/>
            <a:ext cx="75450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 the H column, write down what you know about your selected career. </a:t>
            </a:r>
            <a:endParaRPr/>
          </a:p>
          <a:p>
            <a:pPr indent="0" lvl="0" marL="45720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Do not fill out the L column just yet.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type="title"/>
          </p:nvPr>
        </p:nvSpPr>
        <p:spPr>
          <a:xfrm>
            <a:off x="457200" y="307250"/>
            <a:ext cx="8229600" cy="2705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did you want to be when you were younger?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Research</a:t>
            </a:r>
            <a:endParaRPr/>
          </a:p>
        </p:txBody>
      </p:sp>
      <p:sp>
        <p:nvSpPr>
          <p:cNvPr id="208" name="Google Shape;208;p41"/>
          <p:cNvSpPr txBox="1"/>
          <p:nvPr>
            <p:ph idx="1" type="body"/>
          </p:nvPr>
        </p:nvSpPr>
        <p:spPr>
          <a:xfrm>
            <a:off x="457200" y="1305050"/>
            <a:ext cx="75450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your KWHL chart and action plan document to help you organize as your research your career.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Make sure to address those items you identified in the W column! </a:t>
            </a:r>
            <a:r>
              <a:rPr lang="en-US"/>
              <a:t>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Need a place to start?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Zoom Into Your Career video playlist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ICAP video playlist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CareerOneStop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U.S. Bureau of Labor Statistics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lang="en-US"/>
              <a:t>UC-Santa Cruz Career Center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Put Your Research Into Action</a:t>
            </a:r>
            <a:endParaRPr/>
          </a:p>
        </p:txBody>
      </p:sp>
      <p:sp>
        <p:nvSpPr>
          <p:cNvPr id="214" name="Google Shape;214;p42"/>
          <p:cNvSpPr txBox="1"/>
          <p:nvPr>
            <p:ph idx="1" type="body"/>
          </p:nvPr>
        </p:nvSpPr>
        <p:spPr>
          <a:xfrm>
            <a:off x="457200" y="1305055"/>
            <a:ext cx="5020500" cy="3335700"/>
          </a:xfrm>
          <a:prstGeom prst="rect">
            <a:avLst/>
          </a:prstGeom>
        </p:spPr>
        <p:txBody>
          <a:bodyPr anchorCtr="0" anchor="ctr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will use the research about your career that you have curated to create an Anchor Chart.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Career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Educational path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Estimated costs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Images</a:t>
            </a:r>
            <a:endParaRPr/>
          </a:p>
        </p:txBody>
      </p:sp>
      <p:pic>
        <p:nvPicPr>
          <p:cNvPr id="215" name="Google Shape;215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3600" y="238722"/>
            <a:ext cx="2882719" cy="3674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Gallery Walk </a:t>
            </a:r>
            <a:endParaRPr/>
          </a:p>
        </p:txBody>
      </p:sp>
      <p:sp>
        <p:nvSpPr>
          <p:cNvPr id="221" name="Google Shape;221;p43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will be participating in a Gallery Walk to review the work of your classmates: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sticky notes to provide feedback.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See a typo? Say something.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Think it is great? Say so! </a:t>
            </a:r>
            <a:endParaRPr/>
          </a:p>
        </p:txBody>
      </p:sp>
      <p:pic>
        <p:nvPicPr>
          <p:cNvPr id="222" name="Google Shape;22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1325" y="405222"/>
            <a:ext cx="2865478" cy="3674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Revise</a:t>
            </a:r>
            <a:endParaRPr/>
          </a:p>
        </p:txBody>
      </p:sp>
      <p:sp>
        <p:nvSpPr>
          <p:cNvPr id="228" name="Google Shape;228;p44"/>
          <p:cNvSpPr txBox="1"/>
          <p:nvPr>
            <p:ph idx="1" type="body"/>
          </p:nvPr>
        </p:nvSpPr>
        <p:spPr>
          <a:xfrm>
            <a:off x="457200" y="1305050"/>
            <a:ext cx="83373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Take a look at the feedback you received from the Gallery Walk.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Did someone find a typo or spelling error?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Did someone need more clarification?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Use this time to make any revisions you see fit.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KWHL Chart</a:t>
            </a:r>
            <a:endParaRPr/>
          </a:p>
        </p:txBody>
      </p:sp>
      <p:sp>
        <p:nvSpPr>
          <p:cNvPr id="234" name="Google Shape;234;p45"/>
          <p:cNvSpPr txBox="1"/>
          <p:nvPr>
            <p:ph idx="1" type="body"/>
          </p:nvPr>
        </p:nvSpPr>
        <p:spPr>
          <a:xfrm>
            <a:off x="457200" y="1305050"/>
            <a:ext cx="75363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Go back to your KWHL Chart.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Based on your action plan, research, and Anchor Chart, what have you learned about your selected career? </a:t>
            </a:r>
            <a:endParaRPr/>
          </a:p>
          <a:p>
            <a:pPr indent="-325755" lvl="1" marL="914400" rtl="0" algn="l">
              <a:spcBef>
                <a:spcPts val="0"/>
              </a:spcBef>
              <a:spcAft>
                <a:spcPts val="0"/>
              </a:spcAft>
              <a:buSzPts val="1530"/>
              <a:buChar char="-"/>
            </a:pPr>
            <a:r>
              <a:rPr lang="en-US"/>
              <a:t>Fill out this information in the L column.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00" name="Google Shape;100;p24"/>
          <p:cNvSpPr txBox="1"/>
          <p:nvPr>
            <p:ph idx="1" type="body"/>
          </p:nvPr>
        </p:nvSpPr>
        <p:spPr>
          <a:xfrm>
            <a:off x="457200" y="1305053"/>
            <a:ext cx="5020500" cy="3426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In your group, you will write down any jobs you wanted as a child.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will have five minutes. </a:t>
            </a:r>
            <a:endParaRPr/>
          </a:p>
        </p:txBody>
      </p:sp>
      <p:pic>
        <p:nvPicPr>
          <p:cNvPr id="101" name="Google Shape;10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9950" y="410975"/>
            <a:ext cx="1718450" cy="2227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his timer counts down silently until it reaches 0:00, then a police siren sounds to alert you that time is up." id="102" name="Google Shape;102;p24" title="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0100" y="2791325"/>
            <a:ext cx="2933034" cy="2199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08" name="Google Shape;108;p25"/>
          <p:cNvSpPr txBox="1"/>
          <p:nvPr>
            <p:ph idx="1" type="body"/>
          </p:nvPr>
        </p:nvSpPr>
        <p:spPr>
          <a:xfrm>
            <a:off x="457200" y="1209575"/>
            <a:ext cx="55257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Pass your paper clockwise to the neighboring group.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will have four minutes to review the list and write down any jobs that were on your list but not theirs.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See one you had? Place a tallymark!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his timer counts down silently until it reaches 0:00, then a police siren sounds to alert you that time is up." id="109" name="Google Shape;109;p25" title="4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5300" y="1317047"/>
            <a:ext cx="2856300" cy="214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15" name="Google Shape;115;p26"/>
          <p:cNvSpPr txBox="1"/>
          <p:nvPr>
            <p:ph idx="1" type="body"/>
          </p:nvPr>
        </p:nvSpPr>
        <p:spPr>
          <a:xfrm>
            <a:off x="457200" y="1305050"/>
            <a:ext cx="55044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Pass your paper clockwise to the neighboring group.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will have three minutes to review the list and add any jobs that were on your list but not theirs.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See one you had? Place a tallymark! </a:t>
            </a:r>
            <a:endParaRPr/>
          </a:p>
        </p:txBody>
      </p:sp>
      <p:pic>
        <p:nvPicPr>
          <p:cNvPr descr="This timer counts down silently until it reaches 0:00, then a police siren sounds to alert you that time is up." id="116" name="Google Shape;116;p26" title="3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14000" y="1317047"/>
            <a:ext cx="2877600" cy="215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22" name="Google Shape;122;p27"/>
          <p:cNvSpPr txBox="1"/>
          <p:nvPr>
            <p:ph idx="1" type="body"/>
          </p:nvPr>
        </p:nvSpPr>
        <p:spPr>
          <a:xfrm>
            <a:off x="457200" y="1305050"/>
            <a:ext cx="54546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Pass your paper clockwise to the neighboring group.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 will have two minutes to review the list and add any jobs that were on your list but not theirs.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See one you had? Place a tallymark!</a:t>
            </a:r>
            <a:endParaRPr/>
          </a:p>
        </p:txBody>
      </p:sp>
      <p:pic>
        <p:nvPicPr>
          <p:cNvPr descr="This timer counts down silently until it reaches 0:00, then a police siren sounds to alert you that time is up." id="123" name="Google Shape;123;p27" title="2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4200" y="1317047"/>
            <a:ext cx="2927400" cy="21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29" name="Google Shape;129;p28"/>
          <p:cNvSpPr txBox="1"/>
          <p:nvPr>
            <p:ph idx="1" type="body"/>
          </p:nvPr>
        </p:nvSpPr>
        <p:spPr>
          <a:xfrm>
            <a:off x="457200" y="1305050"/>
            <a:ext cx="54546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Pass your paper clockwise to the neighboring group.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 will have one minute to review the list and add any jobs that were on your list but not theirs.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See one you had? Place a tallymark!</a:t>
            </a:r>
            <a:endParaRPr/>
          </a:p>
        </p:txBody>
      </p:sp>
      <p:pic>
        <p:nvPicPr>
          <p:cNvPr descr="This timer counts down silently until it reaches 0:00, then a police siren sounds to alert you that time is up." id="130" name="Google Shape;130;p28" title="1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4200" y="1317047"/>
            <a:ext cx="2927400" cy="21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36" name="Google Shape;136;p29"/>
          <p:cNvSpPr txBox="1"/>
          <p:nvPr>
            <p:ph idx="1" type="body"/>
          </p:nvPr>
        </p:nvSpPr>
        <p:spPr>
          <a:xfrm>
            <a:off x="457200" y="1305050"/>
            <a:ext cx="79443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Rotate your papers once more.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You should now have your original list.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Spend a minute reviewing your list.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 Scramble</a:t>
            </a:r>
            <a:endParaRPr/>
          </a:p>
        </p:txBody>
      </p:sp>
      <p:sp>
        <p:nvSpPr>
          <p:cNvPr id="142" name="Google Shape;142;p30"/>
          <p:cNvSpPr txBox="1"/>
          <p:nvPr>
            <p:ph idx="1" type="body"/>
          </p:nvPr>
        </p:nvSpPr>
        <p:spPr>
          <a:xfrm>
            <a:off x="457200" y="1305050"/>
            <a:ext cx="8007900" cy="36210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Consider these </a:t>
            </a:r>
            <a:r>
              <a:rPr lang="en-US"/>
              <a:t>questions and share out. 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What were the most common jobs on the list?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What were some of the more unique jobs on the list? 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/>
              <a:t>How do the jobs on the list differ from the careers you want now?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