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6" r:id="rId5"/>
  </p:sldMasterIdLst>
  <p:notesMasterIdLst>
    <p:notesMasterId r:id="rId16"/>
  </p:notesMasterIdLst>
  <p:sldIdLst>
    <p:sldId id="256" r:id="rId6"/>
    <p:sldId id="257" r:id="rId7"/>
    <p:sldId id="258" r:id="rId8"/>
    <p:sldId id="259" r:id="rId9"/>
    <p:sldId id="269" r:id="rId10"/>
    <p:sldId id="275" r:id="rId11"/>
    <p:sldId id="273" r:id="rId12"/>
    <p:sldId id="260" r:id="rId13"/>
    <p:sldId id="274" r:id="rId14"/>
    <p:sldId id="276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gWN7pM85jmQ84PGYmRl346JiVM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B0F11B-F3AC-4FB7-8047-BC451B6AEBB7}" v="5" dt="2021-11-08T15:29:16.061"/>
  </p1510:revLst>
</p1510:revInfo>
</file>

<file path=ppt/tableStyles.xml><?xml version="1.0" encoding="utf-8"?>
<a:tblStyleLst xmlns:a="http://schemas.openxmlformats.org/drawingml/2006/main" def="{6013BFCC-B083-4577-9D16-B4E03AFA8A9B}">
  <a:tblStyle styleId="{6013BFCC-B083-4577-9D16-B4E03AFA8A9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202" d="100"/>
          <a:sy n="202" d="100"/>
        </p:scale>
        <p:origin x="520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2" d="100"/>
          <a:sy n="122" d="100"/>
        </p:scale>
        <p:origin x="493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customschemas.google.com/relationships/presentationmetadata" Target="metadata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GOxVIgmGWE&amp;t=3s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26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K20 Center. (2021, Aug 19). Claims, Evidence, Reasoning. [Video]. </a:t>
            </a:r>
            <a:r>
              <a:rPr lang="en-US" dirty="0">
                <a:hlinkClick r:id="rId3"/>
              </a:rPr>
              <a:t>https://www.youtube.com/watch?v=JGOxVIgmGWE&amp;t=3s- YouTube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33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Center. (n.d.) I Think/We Think. Strategies. https://learn.k20center.ou.edu/strategy/141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Center. (n.d.) Elbow Partners.  Strategies. https://learn.k20center.ou.edu/strategy/116</a:t>
            </a:r>
            <a:endParaRPr dirty="0"/>
          </a:p>
        </p:txBody>
      </p:sp>
      <p:sp>
        <p:nvSpPr>
          <p:cNvPr id="168" name="Google Shape;16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K20 Center. S-I-T (Surprising, Interesting, Troubling). Strategies. </a:t>
            </a:r>
            <a:r>
              <a:rPr lang="en-US" u="none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https://learn.k20center.ou.edu/strategy/926ling)</a:t>
            </a:r>
            <a:endParaRPr lang="en-US" u="none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none" dirty="0">
                <a:solidFill>
                  <a:schemeClr val="tx1"/>
                </a:solidFill>
              </a:rPr>
              <a:t>OVO Video Encyclopedia. (n.d.). The congress of Vienna. [Video].  https://strm02-ens.minoto-video.com/s/45c56a96cbb3d7478e4dd8a3eadda6d061844174/w9krYayvxtAW_web_mq.mp4</a:t>
            </a:r>
          </a:p>
          <a:p>
            <a:endParaRPr lang="en-US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721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Encyclopædia</a:t>
            </a:r>
            <a:r>
              <a:rPr lang="en-US" dirty="0"/>
              <a:t> Britannica, inc. (n.d.). Decisions of the Congress. https://www.britannica.com/event/Congress-of-Vienna/Decisions-of-the-congress.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K20 Center. (n.d.). Stop and Jot. Strategy. https://learn.k20center.ou.edu/strategy/168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Lumen. (n.d.). The congress of Vienna. Boundless World history. https://courses.lumenlearning.com/boundless-worldhistory/chapter/the-congress-of-vienna/.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168" name="Google Shape;16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0257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Center. (n.d.). Historical Mingle. Strategies. https://learn.k20center.ou.edu/strategy/184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Center. (n.d.). Claim-Evidence-Reasoning. Strategies. https://learn.k20center.ou.edu/strategy/156</a:t>
            </a:r>
            <a:endParaRPr dirty="0"/>
          </a:p>
        </p:txBody>
      </p:sp>
      <p:sp>
        <p:nvSpPr>
          <p:cNvPr id="168" name="Google Shape;16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853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2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0.xml"/><Relationship Id="rId1" Type="http://schemas.openxmlformats.org/officeDocument/2006/relationships/video" Target="https://www.youtube.com/embed/JGOxVIgmGWE?feature=oembed" TargetMode="Externa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rm01-ens.minoto-video.com/s/d80cf21f37c5768f783523a18e257fc361706939/w9krYayvxtAW_web_mq.mp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F55851D-4728-435B-989A-95F20ABF9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Claim-Evidence-Reasoning</a:t>
            </a:r>
          </a:p>
        </p:txBody>
      </p:sp>
      <p:pic>
        <p:nvPicPr>
          <p:cNvPr id="7" name="Online Media 6" title="Claims, Evidence, and Reasoning.">
            <a:hlinkClick r:id="" action="ppaction://media"/>
            <a:extLst>
              <a:ext uri="{FF2B5EF4-FFF2-40B4-BE49-F238E27FC236}">
                <a16:creationId xmlns:a16="http://schemas.microsoft.com/office/drawing/2014/main" id="{5AF77787-9220-4DFA-927E-65A88CCAB13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33237" y="1604818"/>
            <a:ext cx="5532582" cy="3125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99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A Peace of the Pie</a:t>
            </a:r>
            <a:endParaRPr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Causes and Effects of the Congress of Vienna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55577" y="527198"/>
            <a:ext cx="5255593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1744717"/>
            <a:ext cx="7772400" cy="195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12763" indent="-457200">
              <a:spcBef>
                <a:spcPts val="0"/>
              </a:spcBef>
            </a:pPr>
            <a:r>
              <a:rPr lang="en-US" dirty="0"/>
              <a:t>Is peace possible after a major conflict?</a:t>
            </a:r>
          </a:p>
          <a:p>
            <a:pPr marL="512763" indent="-457200">
              <a:spcBef>
                <a:spcPts val="0"/>
              </a:spcBef>
            </a:pPr>
            <a:r>
              <a:rPr lang="en-US" dirty="0"/>
              <a:t>Can countries have a balance of power after war?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43595" y="561883"/>
            <a:ext cx="4744159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</a:t>
            </a:r>
            <a:endParaRPr dirty="0"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43595" y="1760485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12763" indent="-457200">
              <a:spcBef>
                <a:spcPts val="0"/>
              </a:spcBef>
            </a:pPr>
            <a:r>
              <a:rPr lang="en-US" dirty="0"/>
              <a:t>Evaluate the causes and effects of the Congress of Vienna.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 Think/We Think</a:t>
            </a:r>
            <a:endParaRPr dirty="0"/>
          </a:p>
        </p:txBody>
      </p:sp>
      <p:sp>
        <p:nvSpPr>
          <p:cNvPr id="171" name="Google Shape;171;p1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2488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r>
              <a:rPr lang="pt-BR" dirty="0"/>
              <a:t>How did Europe respond to the French Revolution and Napoleon? </a:t>
            </a:r>
          </a:p>
          <a:p>
            <a:pPr marL="580629" lvl="1" indent="-28575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dirty="0"/>
              <a:t>Write your response in the left column</a:t>
            </a:r>
          </a:p>
          <a:p>
            <a:pPr marL="580629" lvl="1" indent="-28575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dirty="0"/>
              <a:t>Discuss your response with an Elbow Partner.</a:t>
            </a:r>
          </a:p>
          <a:p>
            <a:pPr marL="580629" lvl="1" indent="-28575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dirty="0"/>
              <a:t> Write your combined response in the right column. </a:t>
            </a:r>
          </a:p>
          <a:p>
            <a:pPr marL="3822700" lvl="8" indent="0">
              <a:spcBef>
                <a:spcPts val="0"/>
              </a:spcBef>
              <a:buNone/>
            </a:pPr>
            <a:endParaRPr lang="en-US" dirty="0"/>
          </a:p>
          <a:p>
            <a:pPr marL="231775" lvl="0" indent="-66675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 </a:t>
            </a:r>
            <a:endParaRPr dirty="0"/>
          </a:p>
        </p:txBody>
      </p:sp>
      <p:pic>
        <p:nvPicPr>
          <p:cNvPr id="5" name="Picture Placeholder 4" descr="Icon&#10;&#10;Description automatically generated">
            <a:extLst>
              <a:ext uri="{FF2B5EF4-FFF2-40B4-BE49-F238E27FC236}">
                <a16:creationId xmlns:a16="http://schemas.microsoft.com/office/drawing/2014/main" id="{BD9B33A7-76DC-4AED-BD74-91AC43667EBA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 t="43" b="43"/>
          <a:stretch>
            <a:fillRect/>
          </a:stretch>
        </p:blipFill>
        <p:spPr>
          <a:xfrm>
            <a:off x="6189323" y="1202983"/>
            <a:ext cx="1828800" cy="1828009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884CE8-3652-4DBF-9209-BC91973D4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09352"/>
            <a:ext cx="5965672" cy="3434098"/>
          </a:xfrm>
        </p:spPr>
        <p:txBody>
          <a:bodyPr>
            <a:normAutofit/>
          </a:bodyPr>
          <a:lstStyle/>
          <a:p>
            <a:pPr>
              <a:buSzPct val="100000"/>
            </a:pPr>
            <a:r>
              <a:rPr lang="en-US" sz="2000" dirty="0"/>
              <a:t>As you view the </a:t>
            </a:r>
            <a:r>
              <a:rPr lang="en-US" sz="2000" dirty="0">
                <a:hlinkClick r:id="rId3"/>
              </a:rPr>
              <a:t>video</a:t>
            </a:r>
            <a:r>
              <a:rPr lang="en-US" sz="2000" dirty="0"/>
              <a:t> about the Congress of Vienna, look for the following: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One fact or idea that is </a:t>
            </a:r>
            <a:r>
              <a:rPr lang="en-US" sz="1800" b="1" dirty="0">
                <a:solidFill>
                  <a:schemeClr val="accent4"/>
                </a:solidFill>
              </a:rPr>
              <a:t>surprising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One fact or idea that is </a:t>
            </a:r>
            <a:r>
              <a:rPr lang="en-US" sz="1800" b="1" dirty="0">
                <a:solidFill>
                  <a:schemeClr val="accent4"/>
                </a:solidFill>
              </a:rPr>
              <a:t>interesting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One fact or idea that is </a:t>
            </a:r>
            <a:r>
              <a:rPr lang="en-US" sz="1800" b="1" dirty="0">
                <a:solidFill>
                  <a:schemeClr val="accent4"/>
                </a:solidFill>
              </a:rPr>
              <a:t>troubling</a:t>
            </a:r>
            <a:endParaRPr lang="en-US" sz="1800" b="1" dirty="0">
              <a:solidFill>
                <a:schemeClr val="accent4"/>
              </a:solidFill>
              <a:hlinkClick r:id="rId3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32BBDE3-29A8-4730-AC7D-B517EE6A2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3865705" cy="857250"/>
          </a:xfrm>
        </p:spPr>
        <p:txBody>
          <a:bodyPr/>
          <a:lstStyle/>
          <a:p>
            <a:r>
              <a:rPr lang="en-US" dirty="0"/>
              <a:t>Congress of Vienna</a:t>
            </a:r>
          </a:p>
        </p:txBody>
      </p:sp>
      <p:pic>
        <p:nvPicPr>
          <p:cNvPr id="4" name="Picture 3" descr="A picture containing text, vector graphics, sign&#10;&#10;Description automatically generated">
            <a:extLst>
              <a:ext uri="{FF2B5EF4-FFF2-40B4-BE49-F238E27FC236}">
                <a16:creationId xmlns:a16="http://schemas.microsoft.com/office/drawing/2014/main" id="{52090646-F17A-4286-99E7-CE2F361A52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8321" y="1010191"/>
            <a:ext cx="1848479" cy="203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94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Congress of Vienna Reading</a:t>
            </a:r>
            <a:endParaRPr dirty="0"/>
          </a:p>
        </p:txBody>
      </p:sp>
      <p:sp>
        <p:nvSpPr>
          <p:cNvPr id="171" name="Google Shape;171;p1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2797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622300" indent="-457200">
              <a:spcBef>
                <a:spcPts val="0"/>
              </a:spcBef>
            </a:pPr>
            <a:r>
              <a:rPr lang="en-US" sz="2000" dirty="0"/>
              <a:t>Read the article, “The Congress of Vienna,” in the left-hand column of your handout. </a:t>
            </a:r>
          </a:p>
          <a:p>
            <a:pPr marL="622300" indent="-457200">
              <a:spcBef>
                <a:spcPts val="0"/>
              </a:spcBef>
            </a:pPr>
            <a:r>
              <a:rPr lang="en-US" sz="2000" dirty="0"/>
              <a:t>Stop and Jot notes in the right-hand column as you read. </a:t>
            </a:r>
          </a:p>
          <a:p>
            <a:pPr marL="622300" indent="-457200">
              <a:spcBef>
                <a:spcPts val="0"/>
              </a:spcBef>
            </a:pPr>
            <a:r>
              <a:rPr lang="en-US" sz="2000" dirty="0"/>
              <a:t>Discuss your notes with a partner after reading the article. </a:t>
            </a:r>
          </a:p>
          <a:p>
            <a:pPr marL="622300" indent="-457200">
              <a:spcBef>
                <a:spcPts val="0"/>
              </a:spcBef>
            </a:pPr>
            <a:r>
              <a:rPr lang="en-US" sz="2000" dirty="0"/>
              <a:t>Be ready to discuss as a class. </a:t>
            </a:r>
            <a:endParaRPr sz="2000" dirty="0"/>
          </a:p>
        </p:txBody>
      </p:sp>
      <p:pic>
        <p:nvPicPr>
          <p:cNvPr id="5" name="Picture Placeholder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2B64B622-6F8F-4001-B9FA-80E661124A50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 t="43" b="43"/>
          <a:stretch>
            <a:fillRect/>
          </a:stretch>
        </p:blipFill>
        <p:spPr>
          <a:xfrm>
            <a:off x="6274457" y="1305059"/>
            <a:ext cx="1828800" cy="1828009"/>
          </a:xfrm>
        </p:spPr>
      </p:pic>
    </p:spTree>
    <p:extLst>
      <p:ext uri="{BB962C8B-B14F-4D97-AF65-F5344CB8AC3E}">
        <p14:creationId xmlns:p14="http://schemas.microsoft.com/office/powerpoint/2010/main" val="214812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419363" y="143286"/>
            <a:ext cx="3399046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Historical Mingle </a:t>
            </a:r>
            <a:endParaRPr dirty="0"/>
          </a:p>
        </p:txBody>
      </p:sp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444587" y="1024433"/>
            <a:ext cx="5020614" cy="3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200" dirty="0"/>
              <a:t>Assemble in groups of four. </a:t>
            </a:r>
          </a:p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200" dirty="0"/>
              <a:t>Each group member will be assigned a different biography card. </a:t>
            </a:r>
          </a:p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200" dirty="0"/>
              <a:t>Read the biography card for your assigned representative to the Congress of Vienna. </a:t>
            </a:r>
          </a:p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200" dirty="0"/>
              <a:t>Talk and mingle with the other representatives about your goals for the Congress.</a:t>
            </a:r>
          </a:p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200" dirty="0"/>
              <a:t>Collect information on your graphic organizer as you mingle. </a:t>
            </a:r>
            <a:endParaRPr sz="2200" dirty="0"/>
          </a:p>
          <a:p>
            <a:pPr marL="1645836" lvl="7" indent="-60952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pic>
        <p:nvPicPr>
          <p:cNvPr id="4" name="Picture Placeholder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90594192-4A9F-4965-ADBE-7349A3193C1C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 t="11392" b="11392"/>
          <a:stretch>
            <a:fillRect/>
          </a:stretch>
        </p:blipFill>
        <p:spPr>
          <a:xfrm>
            <a:off x="6242926" y="1234514"/>
            <a:ext cx="1828800" cy="1828009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"/>
          <p:cNvSpPr txBox="1">
            <a:spLocks noGrp="1"/>
          </p:cNvSpPr>
          <p:nvPr>
            <p:ph type="title"/>
          </p:nvPr>
        </p:nvSpPr>
        <p:spPr>
          <a:xfrm>
            <a:off x="457199" y="111755"/>
            <a:ext cx="535397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Claim-Evidence-Reasoning</a:t>
            </a:r>
            <a:endParaRPr dirty="0"/>
          </a:p>
        </p:txBody>
      </p:sp>
      <p:sp>
        <p:nvSpPr>
          <p:cNvPr id="171" name="Google Shape;171;p14"/>
          <p:cNvSpPr txBox="1">
            <a:spLocks noGrp="1"/>
          </p:cNvSpPr>
          <p:nvPr>
            <p:ph type="body" idx="1"/>
          </p:nvPr>
        </p:nvSpPr>
        <p:spPr>
          <a:xfrm>
            <a:off x="425668" y="1024433"/>
            <a:ext cx="6220691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622300" indent="-457200">
              <a:spcBef>
                <a:spcPts val="0"/>
              </a:spcBef>
              <a:buSzPct val="100000"/>
            </a:pPr>
            <a:r>
              <a:rPr lang="en-US" sz="2200" dirty="0"/>
              <a:t>Choose </a:t>
            </a:r>
            <a:r>
              <a:rPr lang="en-US" sz="2200" b="1" dirty="0"/>
              <a:t>one</a:t>
            </a:r>
            <a:r>
              <a:rPr lang="en-US" sz="2200" dirty="0"/>
              <a:t> statement to support</a:t>
            </a:r>
            <a:r>
              <a:rPr lang="en-US" sz="2400" dirty="0"/>
              <a:t>:</a:t>
            </a:r>
          </a:p>
          <a:p>
            <a:pPr marL="90805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Is peace possible after the French Revolution and the reign of Napoleon?</a:t>
            </a:r>
          </a:p>
          <a:p>
            <a:pPr marL="90805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Can Europe have a balance of power after the French Revolution and the reign of Napoleon? </a:t>
            </a:r>
          </a:p>
          <a:p>
            <a:pPr marL="622300" lvl="1" indent="0">
              <a:spcBef>
                <a:spcPts val="0"/>
              </a:spcBef>
              <a:buNone/>
            </a:pPr>
            <a:endParaRPr lang="en-US" dirty="0"/>
          </a:p>
          <a:p>
            <a:pPr marL="622300" indent="-457200">
              <a:spcBef>
                <a:spcPts val="0"/>
              </a:spcBef>
              <a:buSzPct val="100000"/>
            </a:pPr>
            <a:r>
              <a:rPr lang="en-US" sz="2400" dirty="0"/>
              <a:t>Respond to the statement as follows:</a:t>
            </a:r>
          </a:p>
          <a:p>
            <a:pPr marL="1079500"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/>
              <a:t>Make a claim. </a:t>
            </a:r>
          </a:p>
          <a:p>
            <a:pPr marL="1079500"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/>
              <a:t>Add evidence to support your claim.</a:t>
            </a:r>
          </a:p>
          <a:p>
            <a:pPr marL="1079500"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/>
              <a:t>Add your reasoning, which explains how your evidence supports your claim. </a:t>
            </a:r>
            <a:endParaRPr sz="1600" dirty="0"/>
          </a:p>
        </p:txBody>
      </p:sp>
      <p:pic>
        <p:nvPicPr>
          <p:cNvPr id="5" name="Picture Placeholder 4" descr="Icon&#10;&#10;Description automatically generated">
            <a:extLst>
              <a:ext uri="{FF2B5EF4-FFF2-40B4-BE49-F238E27FC236}">
                <a16:creationId xmlns:a16="http://schemas.microsoft.com/office/drawing/2014/main" id="{6200E09C-7D38-4485-96DC-35A1F0864175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 t="43" b="43"/>
          <a:stretch>
            <a:fillRect/>
          </a:stretch>
        </p:blipFill>
        <p:spPr>
          <a:xfrm>
            <a:off x="6858000" y="1657745"/>
            <a:ext cx="1828800" cy="1828009"/>
          </a:xfrm>
        </p:spPr>
      </p:pic>
    </p:spTree>
    <p:extLst>
      <p:ext uri="{BB962C8B-B14F-4D97-AF65-F5344CB8AC3E}">
        <p14:creationId xmlns:p14="http://schemas.microsoft.com/office/powerpoint/2010/main" val="129965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59E6E4-767E-455A-B14A-2DD3A451436F}">
  <ds:schemaRefs>
    <ds:schemaRef ds:uri="966e68ee-ec3c-4f12-bd4f-fedbbec8de0b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d06b737b-b789-4524-96b5-d3d460658ae2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7773403-462E-4B1F-AABD-A3DD29D9F7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F613BC-DB7E-4E62-8EA6-AEF4A971F9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600</Words>
  <Application>Microsoft Office PowerPoint</Application>
  <PresentationFormat>On-screen Show (16:9)</PresentationFormat>
  <Paragraphs>50</Paragraphs>
  <Slides>10</Slides>
  <Notes>10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Noto Sans Symbols</vt:lpstr>
      <vt:lpstr>Wingdings</vt:lpstr>
      <vt:lpstr>LEARN theme</vt:lpstr>
      <vt:lpstr>LEARN theme</vt:lpstr>
      <vt:lpstr>PowerPoint Presentation</vt:lpstr>
      <vt:lpstr>A Peace of the Pie</vt:lpstr>
      <vt:lpstr>Essential Questions</vt:lpstr>
      <vt:lpstr>Lesson Objective</vt:lpstr>
      <vt:lpstr>I Think/We Think</vt:lpstr>
      <vt:lpstr>Congress of Vienna</vt:lpstr>
      <vt:lpstr>Congress of Vienna Reading</vt:lpstr>
      <vt:lpstr>Historical Mingle </vt:lpstr>
      <vt:lpstr>Claim-Evidence-Reasoning</vt:lpstr>
      <vt:lpstr>Writing a Claim-Evidence-Reasoning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keywords>Power Point</cp:keywords>
  <cp:lastModifiedBy>McLeod Porter, Delma</cp:lastModifiedBy>
  <cp:revision>13</cp:revision>
  <dcterms:created xsi:type="dcterms:W3CDTF">2021-08-30T12:17:31Z</dcterms:created>
  <dcterms:modified xsi:type="dcterms:W3CDTF">2021-11-08T15:29:18Z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