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07"/>
  </p:normalViewPr>
  <p:slideViewPr>
    <p:cSldViewPr snapToGrid="0" snapToObjects="1">
      <p:cViewPr varScale="1">
        <p:scale>
          <a:sx n="202" d="100"/>
          <a:sy n="202" d="100"/>
        </p:scale>
        <p:origin x="5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cubgIGwJeU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mazon.com/Broke-Trunk-Elephant-Piggie-Book/dp/142313309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three-students-talking-to-one-another-inside-the-classroom-6936328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75750bd4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75750bd4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FlyClipart</a:t>
            </a:r>
            <a:r>
              <a:rPr lang="en-US" dirty="0"/>
              <a:t>. (n.d.). Listening ears. [Digital Image]. https://flyclipart.com/cartoon-listening-ears-clipart-servant-clipart-290216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75750bd4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75750bd4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75750bd4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075750bd4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Willems, Mo. (2011). </a:t>
            </a:r>
            <a:r>
              <a:rPr lang="en-US" i="1" dirty="0"/>
              <a:t>I broke my trunk! (</a:t>
            </a:r>
            <a:r>
              <a:rPr lang="en-US" i="0" dirty="0"/>
              <a:t>The Cozy Chair, Narrator). [Video]. YouTube. https://www.youtube.com/watch?v=ocubgIGwJeU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Sample of online read aloud: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https://www.youtube.com/watch?v=ocubgIGwJeU</a:t>
            </a:r>
            <a:endParaRPr u="sng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img</a:t>
            </a:r>
            <a:r>
              <a:rPr lang="en-US" dirty="0"/>
              <a:t> source: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https://www.amazon.com/Broke-Trunk-Elephant-Piggie-Book/dp/1423133099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75750bd4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Rodnae</a:t>
            </a:r>
            <a:r>
              <a:rPr lang="en-US" dirty="0"/>
              <a:t> Productions. Three students talking. </a:t>
            </a:r>
            <a:r>
              <a:rPr lang="en-US" dirty="0" err="1"/>
              <a:t>Pexels</a:t>
            </a:r>
            <a:r>
              <a:rPr lang="en-US" dirty="0"/>
              <a:t>. [Digital Image]. </a:t>
            </a:r>
            <a:r>
              <a:rPr lang="en-US" dirty="0">
                <a:hlinkClick r:id="rId3"/>
              </a:rPr>
              <a:t>https://www.pexels.com/photo/three-students-talking-to-one-another-inside-the-classroom-6936328/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g1075750bd4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75750bd4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75750bd4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Duque, C. (n.d.). Boys sitting on floor. </a:t>
            </a:r>
            <a:r>
              <a:rPr lang="en-US" dirty="0" err="1"/>
              <a:t>Pexels</a:t>
            </a:r>
            <a:r>
              <a:rPr lang="en-US" dirty="0"/>
              <a:t>. [Digital Image]. https://www.pexels.com/photo/photo-of-boys-sitting-on-floor-3654176/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75750bd4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75750bd4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Holmes, K. (n.d.). Happy diverse schoolchildren communicating. </a:t>
            </a:r>
            <a:r>
              <a:rPr lang="en-US" dirty="0" err="1"/>
              <a:t>Pexels</a:t>
            </a:r>
            <a:r>
              <a:rPr lang="en-US" dirty="0"/>
              <a:t> [Digital Image]. https://www.pexels.com/photo/happy-diverse-schoolchildren-communicating-in-corridor-during-break-5905487/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075750bd4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075750bd4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Pixabay</a:t>
            </a:r>
            <a:r>
              <a:rPr lang="en-US" dirty="0"/>
              <a:t>. (n.d.). Doll and teddy bear. [Digital Image]. https://pixabay.com/vectors/toy-toys-doll-teddy-bear-5262311/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" name="Google Shape;38;p7">
            <a:extLst>
              <a:ext uri="{FF2B5EF4-FFF2-40B4-BE49-F238E27FC236}">
                <a16:creationId xmlns:a16="http://schemas.microsoft.com/office/drawing/2014/main" id="{17433CFA-B6E5-8B4B-8CA5-342D2D1A52D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A5ED40F-A61B-5C42-B110-A5A20B933A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" name="Google Shape;38;p7">
            <a:extLst>
              <a:ext uri="{FF2B5EF4-FFF2-40B4-BE49-F238E27FC236}">
                <a16:creationId xmlns:a16="http://schemas.microsoft.com/office/drawing/2014/main" id="{DD37B3E1-8455-7D40-8AA3-452790EF98F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287FC38-9C54-7649-8C70-A6D28008A7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" name="Google Shape;38;p7">
            <a:extLst>
              <a:ext uri="{FF2B5EF4-FFF2-40B4-BE49-F238E27FC236}">
                <a16:creationId xmlns:a16="http://schemas.microsoft.com/office/drawing/2014/main" id="{E57A289C-1221-7245-88CF-4675A4E6441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A76F4D9-E6D2-434A-84F0-5220242A0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" name="Google Shape;38;p7">
            <a:extLst>
              <a:ext uri="{FF2B5EF4-FFF2-40B4-BE49-F238E27FC236}">
                <a16:creationId xmlns:a16="http://schemas.microsoft.com/office/drawing/2014/main" id="{7B8EDB8E-B602-DD4F-ACB6-372E92DDB7D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7E7F888-0CB2-1142-A6B2-5E2521E2A5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" name="Google Shape;38;p7">
            <a:extLst>
              <a:ext uri="{FF2B5EF4-FFF2-40B4-BE49-F238E27FC236}">
                <a16:creationId xmlns:a16="http://schemas.microsoft.com/office/drawing/2014/main" id="{41D3E7D9-C3CF-1743-A1DA-D8A10744416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213002A-82AF-444E-BF4A-AA9471D1A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;p7">
            <a:extLst>
              <a:ext uri="{FF2B5EF4-FFF2-40B4-BE49-F238E27FC236}">
                <a16:creationId xmlns:a16="http://schemas.microsoft.com/office/drawing/2014/main" id="{40199BB8-59EB-134C-995D-FE89E6EB1A9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18679CE-8AF4-0843-9B39-5CFB7C9EF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;p7">
            <a:extLst>
              <a:ext uri="{FF2B5EF4-FFF2-40B4-BE49-F238E27FC236}">
                <a16:creationId xmlns:a16="http://schemas.microsoft.com/office/drawing/2014/main" id="{658F21BA-E1EA-3546-9758-D9811D0760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3218684-F5BA-B043-B0F2-721B187512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6" name="Google Shape;38;p7">
            <a:extLst>
              <a:ext uri="{FF2B5EF4-FFF2-40B4-BE49-F238E27FC236}">
                <a16:creationId xmlns:a16="http://schemas.microsoft.com/office/drawing/2014/main" id="{CFA3279D-DB57-DB44-9A4C-7D3A5183A57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24BEC36-1EF9-E44E-B26A-44ECD442C2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" name="Google Shape;38;p7">
            <a:extLst>
              <a:ext uri="{FF2B5EF4-FFF2-40B4-BE49-F238E27FC236}">
                <a16:creationId xmlns:a16="http://schemas.microsoft.com/office/drawing/2014/main" id="{61B37C86-E5B7-1645-A723-4EF6947C338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29B596C-1B75-7147-9FF7-A2525FB61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" name="Google Shape;38;p7">
            <a:extLst>
              <a:ext uri="{FF2B5EF4-FFF2-40B4-BE49-F238E27FC236}">
                <a16:creationId xmlns:a16="http://schemas.microsoft.com/office/drawing/2014/main" id="{04CDA9B5-261D-854F-86EF-F2796ED2B6A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2B8AC3-730E-A643-9517-1668A282E4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9" name="Google Shape;19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Google Shape;38;p7">
            <a:extLst>
              <a:ext uri="{FF2B5EF4-FFF2-40B4-BE49-F238E27FC236}">
                <a16:creationId xmlns:a16="http://schemas.microsoft.com/office/drawing/2014/main" id="{DCF735E4-0EA6-CC41-8134-2B3B69BA7B7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8DEFBE8-B7BD-3A46-BD7C-1011D5540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5" name="Google Shape;25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Google Shape;38;p7">
            <a:extLst>
              <a:ext uri="{FF2B5EF4-FFF2-40B4-BE49-F238E27FC236}">
                <a16:creationId xmlns:a16="http://schemas.microsoft.com/office/drawing/2014/main" id="{68BC9E12-1025-974E-A35C-61BF8BC16B2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1540192-84D0-5E4B-9795-0A4DE118EF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1424111" y="1257836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2277385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2720584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3" name="Google Shape;33;p6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34179" t="21571" r="32617" b="56088"/>
          <a:stretch/>
        </p:blipFill>
        <p:spPr>
          <a:xfrm>
            <a:off x="1637734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  <p:pic>
        <p:nvPicPr>
          <p:cNvPr id="9" name="Google Shape;38;p7">
            <a:extLst>
              <a:ext uri="{FF2B5EF4-FFF2-40B4-BE49-F238E27FC236}">
                <a16:creationId xmlns:a16="http://schemas.microsoft.com/office/drawing/2014/main" id="{D262DBC6-917C-F047-89A0-2040BD87E03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972669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06A014D-4CE2-9242-8968-A0A7D4879B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71885" y="426704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6DCD351-2EA9-C240-B42E-D60CB96F4D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" name="Google Shape;38;p7">
            <a:extLst>
              <a:ext uri="{FF2B5EF4-FFF2-40B4-BE49-F238E27FC236}">
                <a16:creationId xmlns:a16="http://schemas.microsoft.com/office/drawing/2014/main" id="{87BC308D-5524-CC44-AEA1-2AF4D8C1CA7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D7F8030-365E-4B4A-8223-D3F7E147FF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" name="Google Shape;38;p7">
            <a:extLst>
              <a:ext uri="{FF2B5EF4-FFF2-40B4-BE49-F238E27FC236}">
                <a16:creationId xmlns:a16="http://schemas.microsoft.com/office/drawing/2014/main" id="{97DE15CB-3BAA-A942-8552-2DCAD48319F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33B1CF6-C68A-1543-92BA-88C6C881DB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userDrawn="1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8;p7">
            <a:extLst>
              <a:ext uri="{FF2B5EF4-FFF2-40B4-BE49-F238E27FC236}">
                <a16:creationId xmlns:a16="http://schemas.microsoft.com/office/drawing/2014/main" id="{7031692C-D485-EF4E-9E9F-A9D8B4C6CF3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5EFBE86-37F2-2449-A0AE-9C146EE2DC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7064" y="3981298"/>
            <a:ext cx="1597152" cy="838505"/>
          </a:xfrm>
          <a:prstGeom prst="rect">
            <a:avLst/>
          </a:prstGeom>
        </p:spPr>
      </p:pic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cubgIGwJe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One person shares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A friend raises their hand afterward and repeats what they heard</a:t>
            </a:r>
            <a:endParaRPr dirty="0"/>
          </a:p>
        </p:txBody>
      </p:sp>
      <p:sp>
        <p:nvSpPr>
          <p:cNvPr id="161" name="Google Shape;161;p3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Hear You</a:t>
            </a:r>
            <a:endParaRPr dirty="0"/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384" y="2963038"/>
            <a:ext cx="2760450" cy="200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50397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One person shares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A friend tells us the most important thing their friend said</a:t>
            </a:r>
            <a:endParaRPr dirty="0"/>
          </a:p>
        </p:txBody>
      </p:sp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POMS</a:t>
            </a:r>
            <a:endParaRPr dirty="0"/>
          </a:p>
        </p:txBody>
      </p:sp>
      <p:pic>
        <p:nvPicPr>
          <p:cNvPr id="169" name="Google Shape;1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975" y="825625"/>
            <a:ext cx="2778426" cy="24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4994100" cy="28811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Which things we have tried for taking turns speaking and listening will help us learn?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What is the best way for us to take turns speaking and listening in class?</a:t>
            </a:r>
            <a:endParaRPr dirty="0"/>
          </a:p>
        </p:txBody>
      </p:sp>
      <p:sp>
        <p:nvSpPr>
          <p:cNvPr id="175" name="Google Shape;175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Anchor Chart</a:t>
            </a:r>
            <a:endParaRPr dirty="0"/>
          </a:p>
        </p:txBody>
      </p:sp>
      <p:pic>
        <p:nvPicPr>
          <p:cNvPr id="176" name="Google Shape;1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1200" y="792250"/>
            <a:ext cx="2783500" cy="280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My Turn Your Turn</a:t>
            </a:r>
            <a:endParaRPr dirty="0"/>
          </a:p>
        </p:txBody>
      </p:sp>
      <p:sp>
        <p:nvSpPr>
          <p:cNvPr id="112" name="Google Shape;112;p2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Speaking and Listening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524675" y="467291"/>
            <a:ext cx="5719099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</a:t>
            </a:r>
            <a:endParaRPr dirty="0"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524675" y="1621748"/>
            <a:ext cx="8351255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How do I know when it is my turn to speak?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How can I listen and make sure others know I am listening?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How does listening make me a better friend?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530352" y="555577"/>
            <a:ext cx="5712793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>
            <a:off x="530352" y="1650126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Explore the traits of being a good listener and taking turns speaking.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Practice and evaluate the best strategies for listening and speaking. </a:t>
            </a:r>
            <a:endParaRPr dirty="0"/>
          </a:p>
          <a:p>
            <a:pPr marL="398463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Read Aloud</a:t>
            </a:r>
            <a:endParaRPr dirty="0"/>
          </a:p>
        </p:txBody>
      </p:sp>
      <p:pic>
        <p:nvPicPr>
          <p:cNvPr id="130" name="Google Shape;130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8572" y="1298800"/>
            <a:ext cx="2552650" cy="36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How can you tell they are listening? </a:t>
            </a:r>
            <a:endParaRPr dirty="0"/>
          </a:p>
        </p:txBody>
      </p:sp>
      <p:pic>
        <p:nvPicPr>
          <p:cNvPr id="136" name="Google Shape;1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70" y="1431163"/>
            <a:ext cx="4600575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can you tell they are listening? </a:t>
            </a:r>
            <a:endParaRPr dirty="0"/>
          </a:p>
        </p:txBody>
      </p:sp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195" y="1353622"/>
            <a:ext cx="4600575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can you tell they are listening? </a:t>
            </a:r>
            <a:endParaRPr dirty="0"/>
          </a:p>
        </p:txBody>
      </p:sp>
      <p:pic>
        <p:nvPicPr>
          <p:cNvPr id="148" name="Google Shape;1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917" y="1343725"/>
            <a:ext cx="4600575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Only the person holding the toy can talk </a:t>
            </a:r>
            <a:endParaRPr dirty="0"/>
          </a:p>
        </p:txBody>
      </p:sp>
      <p:sp>
        <p:nvSpPr>
          <p:cNvPr id="154" name="Google Shape;154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Talking Toy</a:t>
            </a:r>
            <a:endParaRPr dirty="0"/>
          </a:p>
        </p:txBody>
      </p:sp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4455" y="2006550"/>
            <a:ext cx="3125501" cy="221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</TotalTime>
  <Words>378</Words>
  <Application>Microsoft Office PowerPoint</Application>
  <PresentationFormat>On-screen Show (16:9)</PresentationFormat>
  <Paragraphs>34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Noto Sans Symbols</vt:lpstr>
      <vt:lpstr>LEARN theme</vt:lpstr>
      <vt:lpstr>LEARN theme</vt:lpstr>
      <vt:lpstr>PowerPoint Presentation</vt:lpstr>
      <vt:lpstr>My Turn Your Turn</vt:lpstr>
      <vt:lpstr>Essential Question</vt:lpstr>
      <vt:lpstr>Lesson Objectives</vt:lpstr>
      <vt:lpstr>Read Aloud</vt:lpstr>
      <vt:lpstr>How can you tell they are listening? </vt:lpstr>
      <vt:lpstr>How can you tell they are listening? </vt:lpstr>
      <vt:lpstr>How can you tell they are listening? </vt:lpstr>
      <vt:lpstr>Talking Toy</vt:lpstr>
      <vt:lpstr>I Hear You</vt:lpstr>
      <vt:lpstr>POMS</vt:lpstr>
      <vt:lpstr>Anchor Chart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profe</dc:creator>
  <cp:lastModifiedBy>McLeod Porter, Delma</cp:lastModifiedBy>
  <cp:revision>2</cp:revision>
  <dcterms:modified xsi:type="dcterms:W3CDTF">2022-01-19T13:41:25Z</dcterms:modified>
</cp:coreProperties>
</file>