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66" r:id="rId2"/>
  </p:sldMasterIdLst>
  <p:notesMasterIdLst>
    <p:notesMasterId r:id="rId17"/>
  </p:notesMasterIdLst>
  <p:sldIdLst>
    <p:sldId id="256" r:id="rId3"/>
    <p:sldId id="257" r:id="rId4"/>
    <p:sldId id="258" r:id="rId5"/>
    <p:sldId id="259" r:id="rId6"/>
    <p:sldId id="260" r:id="rId7"/>
    <p:sldId id="261" r:id="rId8"/>
    <p:sldId id="269" r:id="rId9"/>
    <p:sldId id="262" r:id="rId10"/>
    <p:sldId id="263" r:id="rId11"/>
    <p:sldId id="264" r:id="rId12"/>
    <p:sldId id="265" r:id="rId13"/>
    <p:sldId id="266" r:id="rId14"/>
    <p:sldId id="267" r:id="rId15"/>
    <p:sldId id="268" r:id="rId1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9" roundtripDataSignature="AMtx7milcxzAicst1tfEcI5ZpgDkvkrm5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202" d="100"/>
          <a:sy n="202" d="100"/>
        </p:scale>
        <p:origin x="620" y="1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customschemas.google.com/relationships/presentationmetadata" Target="metadata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25" TargetMode="External"/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92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4PJKe12mUvs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8" name="Google Shape;8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10b02f1fa1f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g10b02f1fa1f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10f2b28db1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g10f2b28db1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5560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Davenport, M. (2016, September 22). </a:t>
            </a:r>
            <a:r>
              <a:rPr lang="en-US" i="1"/>
              <a:t>Socratic Seminars: Building a culture of student-led discussion</a:t>
            </a:r>
            <a:r>
              <a:rPr lang="en-US"/>
              <a:t>. Edutopia. Retrieved January 20, 2022, from https://www.edutopia.org/blog/socratic-seminars-culture-student-led-discussion-mary-davenport 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10e3414c88c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10e3414c88c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10b02f1fa1f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g10b02f1fa1f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Image source: </a:t>
            </a:r>
            <a:r>
              <a:rPr lang="en-US" u="sng">
                <a:solidFill>
                  <a:schemeClr val="hlink"/>
                </a:solidFill>
                <a:hlinkClick r:id="rId3"/>
              </a:rPr>
              <a:t>https://learn.k20center.ou.edu/strategy/125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62" name="Google Shape;162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" name="Google Shape;92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8" name="Google Shape;9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4" name="Google Shape;10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0" name="Google Shape;11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Image Source: </a:t>
            </a:r>
            <a:r>
              <a:rPr lang="en-US" u="sng" dirty="0">
                <a:solidFill>
                  <a:schemeClr val="hlink"/>
                </a:solidFill>
                <a:hlinkClick r:id="rId3"/>
              </a:rPr>
              <a:t>https://learn.k20center.ou.edu/strategy/192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16" name="Google Shape;116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i="1" dirty="0">
                <a:effectLst/>
              </a:rPr>
              <a:t>Federalism - definition, meaning &amp; synonyms</a:t>
            </a:r>
            <a:r>
              <a:rPr lang="en-US" dirty="0">
                <a:effectLst/>
              </a:rPr>
              <a:t>. Vocabulary.com. (n.d.). https://www.vocabulary.com/dictionary/federalism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7511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Video Source: </a:t>
            </a:r>
            <a:r>
              <a:rPr lang="en-US" u="sng" dirty="0">
                <a:solidFill>
                  <a:schemeClr val="hlink"/>
                </a:solidFill>
                <a:hlinkClick r:id="rId3"/>
              </a:rPr>
              <a:t>https://www.youtube.com/watch?v=4PJKe12mUvs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22" name="Google Shape;122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8" name="Google Shape;128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ARN Logo" type="blank">
  <p:cSld name="BLANK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1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16452" y="1028700"/>
            <a:ext cx="1911096" cy="31227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3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30"/>
          <p:cNvSpPr txBox="1"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30"/>
          <p:cNvSpPr txBox="1">
            <a:spLocks noGrp="1"/>
          </p:cNvSpPr>
          <p:nvPr>
            <p:ph type="body" idx="2"/>
          </p:nvPr>
        </p:nvSpPr>
        <p:spPr>
          <a:xfrm>
            <a:off x="4645027" y="1394820"/>
            <a:ext cx="4041775" cy="491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30"/>
          <p:cNvSpPr txBox="1">
            <a:spLocks noGrp="1"/>
          </p:cNvSpPr>
          <p:nvPr>
            <p:ph type="body" idx="3"/>
          </p:nvPr>
        </p:nvSpPr>
        <p:spPr>
          <a:xfrm>
            <a:off x="457200" y="1974760"/>
            <a:ext cx="4040188" cy="2795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3" name="Google Shape;53;p3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Google Shape;54;p30"/>
          <p:cNvSpPr txBox="1">
            <a:spLocks noGrp="1"/>
          </p:cNvSpPr>
          <p:nvPr>
            <p:ph type="body" idx="4"/>
          </p:nvPr>
        </p:nvSpPr>
        <p:spPr>
          <a:xfrm>
            <a:off x="4649788" y="1974760"/>
            <a:ext cx="4040188" cy="279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Graphic">
  <p:cSld name="Content with Graphic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31"/>
          <p:cNvSpPr txBox="1">
            <a:spLocks noGrp="1"/>
          </p:cNvSpPr>
          <p:nvPr>
            <p:ph type="body" idx="1"/>
          </p:nvPr>
        </p:nvSpPr>
        <p:spPr>
          <a:xfrm>
            <a:off x="3581400" y="1330012"/>
            <a:ext cx="511175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SzPts val="2100"/>
              <a:buNone/>
              <a:defRPr sz="2100"/>
            </a:lvl1pPr>
            <a:lvl2pPr marL="914400" lvl="1" indent="-333883" algn="l">
              <a:lnSpc>
                <a:spcPct val="100000"/>
              </a:lnSpc>
              <a:spcBef>
                <a:spcPts val="390"/>
              </a:spcBef>
              <a:spcAft>
                <a:spcPts val="0"/>
              </a:spcAft>
              <a:buSzPts val="1658"/>
              <a:buChar char="⚫"/>
              <a:defRPr sz="1950"/>
            </a:lvl2pPr>
            <a:lvl3pPr marL="1371600" lvl="2" indent="-30861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 sz="1500"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7" name="Google Shape;57;p31"/>
          <p:cNvSpPr txBox="1">
            <a:spLocks noGrp="1"/>
          </p:cNvSpPr>
          <p:nvPr>
            <p:ph type="body" idx="2"/>
          </p:nvPr>
        </p:nvSpPr>
        <p:spPr>
          <a:xfrm>
            <a:off x="450850" y="1330012"/>
            <a:ext cx="312420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2pPr>
            <a:lvl3pPr marL="1371600" lvl="2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Font typeface="Arial"/>
              <a:buChar char="•"/>
              <a:defRPr sz="1400"/>
            </a:lvl3pPr>
            <a:lvl4pPr marL="1828800" lvl="3" indent="-31115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SzPts val="1300"/>
              <a:buFont typeface="Arial"/>
              <a:buChar char="•"/>
              <a:defRPr sz="13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8" name="Google Shape;58;p3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3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o">
  <p:cSld name="Video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3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32"/>
          <p:cNvSpPr>
            <a:spLocks noGrp="1"/>
          </p:cNvSpPr>
          <p:nvPr>
            <p:ph type="media" idx="2"/>
          </p:nvPr>
        </p:nvSpPr>
        <p:spPr>
          <a:xfrm>
            <a:off x="457200" y="1343696"/>
            <a:ext cx="6125827" cy="3408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Google Shape;63;p32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">
  <p:cSld name="Table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3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3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Only">
  <p:cSld name="1_Title Only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p3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3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1">
  <p:cSld name="Blank 1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Google Shape;71;p3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White BG">
  <p:cSld name="Blank White BG">
    <p:bg>
      <p:bgPr>
        <a:solidFill>
          <a:schemeClr val="lt1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p3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No Logo">
  <p:cSld name="Blank No Logo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1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1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9" lv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81" name="Google Shape;81;p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3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23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85" name="Google Shape;85;p2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4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36550" algn="l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SzPts val="1700"/>
              <a:buFont typeface="Arial"/>
              <a:buChar char="•"/>
              <a:defRPr sz="17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2" name="Google Shape;12;p2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1">
  <p:cSld name="Strategy v1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oogle Shape;15;p2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Google Shape;16;p2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5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5020614" cy="3620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18" name="Google Shape;18;p25"/>
          <p:cNvSpPr>
            <a:spLocks noGrp="1"/>
          </p:cNvSpPr>
          <p:nvPr>
            <p:ph type="pic" idx="2"/>
          </p:nvPr>
        </p:nvSpPr>
        <p:spPr>
          <a:xfrm>
            <a:off x="5911850" y="1663336"/>
            <a:ext cx="1828800" cy="1828009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2">
  <p:cSld name="Strategy v2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Google Shape;20;p2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26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3994500" cy="3620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23" name="Google Shape;23;p26"/>
          <p:cNvSpPr>
            <a:spLocks noGrp="1"/>
          </p:cNvSpPr>
          <p:nvPr>
            <p:ph type="pic" idx="2"/>
          </p:nvPr>
        </p:nvSpPr>
        <p:spPr>
          <a:xfrm>
            <a:off x="4692302" y="1305059"/>
            <a:ext cx="3994150" cy="1420813"/>
          </a:xfrm>
          <a:prstGeom prst="rect">
            <a:avLst/>
          </a:prstGeom>
          <a:noFill/>
          <a:ln w="9525" cap="flat" cmpd="sng">
            <a:solidFill>
              <a:srgbClr val="BCD4E9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ull Quote">
  <p:cSld name="Pull Quote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27"/>
          <p:cNvSpPr/>
          <p:nvPr/>
        </p:nvSpPr>
        <p:spPr>
          <a:xfrm>
            <a:off x="1721476" y="1313644"/>
            <a:ext cx="5701048" cy="3206840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1C3C5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" name="Google Shape;26;p2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Google Shape;27;p27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27"/>
          <p:cNvSpPr txBox="1">
            <a:spLocks noGrp="1"/>
          </p:cNvSpPr>
          <p:nvPr>
            <p:ph type="body" idx="1"/>
          </p:nvPr>
        </p:nvSpPr>
        <p:spPr>
          <a:xfrm>
            <a:off x="2574750" y="1534732"/>
            <a:ext cx="3994500" cy="2376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b="1">
                <a:solidFill>
                  <a:schemeClr val="lt1"/>
                </a:solidFill>
              </a:defRPr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29" name="Google Shape;29;p27"/>
          <p:cNvSpPr txBox="1">
            <a:spLocks noGrp="1"/>
          </p:cNvSpPr>
          <p:nvPr>
            <p:ph type="body" idx="2"/>
          </p:nvPr>
        </p:nvSpPr>
        <p:spPr>
          <a:xfrm>
            <a:off x="3017949" y="3943350"/>
            <a:ext cx="3108101" cy="5213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 i="1">
                <a:solidFill>
                  <a:schemeClr val="lt1"/>
                </a:solidFill>
              </a:defRPr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pic>
        <p:nvPicPr>
          <p:cNvPr id="30" name="Google Shape;30;p27" descr="A picture containing ic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 l="34179" t="21571" r="32616" b="56088"/>
          <a:stretch/>
        </p:blipFill>
        <p:spPr>
          <a:xfrm>
            <a:off x="1828288" y="1352281"/>
            <a:ext cx="639651" cy="536620"/>
          </a:xfrm>
          <a:prstGeom prst="rect">
            <a:avLst/>
          </a:prstGeom>
          <a:solidFill>
            <a:srgbClr val="1C3C58"/>
          </a:solidFill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20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20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9" lv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34" name="Google Shape;34;p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rdered List">
  <p:cSld name="Ordered Lis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28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Calibri"/>
              <a:buAutoNum type="arabicPeriod"/>
              <a:defRPr sz="26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Calibri"/>
              <a:buAutoNum type="alphaLcParenR"/>
              <a:defRPr sz="2000"/>
            </a:lvl2pPr>
            <a:lvl3pPr marL="1371600" lvl="2" indent="-336550" algn="l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Clr>
                <a:schemeClr val="accent4"/>
              </a:buClr>
              <a:buSzPts val="1700"/>
              <a:buFont typeface="Calibri"/>
              <a:buAutoNum type="romanLcPeriod"/>
              <a:defRPr sz="17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Calibri"/>
              <a:buAutoNum type="arabicPeriod"/>
              <a:defRPr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AutoNum type="arabicPeriod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37" name="Google Shape;37;p2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Google Shape;38;p2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22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22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2" name="Google Shape;42;p2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29"/>
          <p:cNvSpPr txBox="1">
            <a:spLocks noGrp="1"/>
          </p:cNvSpPr>
          <p:nvPr>
            <p:ph type="title"/>
          </p:nvPr>
        </p:nvSpPr>
        <p:spPr>
          <a:xfrm>
            <a:off x="457200" y="302954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29"/>
          <p:cNvSpPr txBox="1">
            <a:spLocks noGrp="1"/>
          </p:cNvSpPr>
          <p:nvPr>
            <p:ph type="body" idx="1"/>
          </p:nvPr>
        </p:nvSpPr>
        <p:spPr>
          <a:xfrm>
            <a:off x="457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6" name="Google Shape;46;p2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Google Shape;47;p29"/>
          <p:cNvSpPr txBox="1">
            <a:spLocks noGrp="1"/>
          </p:cNvSpPr>
          <p:nvPr>
            <p:ph type="body" idx="2"/>
          </p:nvPr>
        </p:nvSpPr>
        <p:spPr>
          <a:xfrm>
            <a:off x="4648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8D8D8"/>
            </a:gs>
          </a:gsLst>
          <a:lin ang="5640000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7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7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chemeClr val="dk1"/>
            </a:gs>
          </a:gsLst>
          <a:lin ang="5640000" scaled="0"/>
        </a:gradFill>
        <a:effectLst/>
      </p:bgPr>
    </p:bg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9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7" name="Google Shape;77;p19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lt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7" r:id="rId1"/>
    <p:sldLayoutId id="2147483668" r:id="rId2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4PJKe12mUvs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10b02f1fa1f_0_8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endParaRPr lang="en-US" dirty="0"/>
          </a:p>
          <a:p>
            <a:r>
              <a:rPr lang="en-US" dirty="0"/>
              <a:t>Come prepared to discuss the two issues on the Socratic Seminar handout. 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Write two questions per issue that will help you and your classmates have an in-depth discussion. </a:t>
            </a:r>
            <a:endParaRPr dirty="0"/>
          </a:p>
        </p:txBody>
      </p:sp>
      <p:sp>
        <p:nvSpPr>
          <p:cNvPr id="138" name="Google Shape;138;g10b02f1fa1f_0_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Socratic Seminar: Preparation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10f2b28db1b_0_0"/>
          <p:cNvSpPr txBox="1">
            <a:spLocks noGrp="1"/>
          </p:cNvSpPr>
          <p:nvPr>
            <p:ph type="body" idx="1"/>
          </p:nvPr>
        </p:nvSpPr>
        <p:spPr>
          <a:xfrm>
            <a:off x="366000" y="1317950"/>
            <a:ext cx="4129800" cy="3504000"/>
          </a:xfrm>
          <a:prstGeom prst="rect">
            <a:avLst/>
          </a:prstGeom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•"/>
            </a:pPr>
            <a:r>
              <a:rPr lang="en-US" sz="1800" dirty="0"/>
              <a:t>Prepare by reading before the seminar.</a:t>
            </a:r>
            <a:endParaRPr sz="1800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•"/>
            </a:pPr>
            <a:r>
              <a:rPr lang="en-US" sz="1800" dirty="0"/>
              <a:t>Focus on the text when conversing.</a:t>
            </a:r>
            <a:endParaRPr sz="1800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•"/>
            </a:pPr>
            <a:r>
              <a:rPr lang="en-US" sz="1800" dirty="0"/>
              <a:t>Make eye contact and be engaged with the speaker.</a:t>
            </a:r>
            <a:endParaRPr sz="1800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•"/>
            </a:pPr>
            <a:r>
              <a:rPr lang="en-US" sz="1800" dirty="0"/>
              <a:t>Be respectful of differing opinions.</a:t>
            </a:r>
            <a:endParaRPr sz="1800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•"/>
            </a:pPr>
            <a:r>
              <a:rPr lang="en-US" sz="1800" dirty="0"/>
              <a:t>Awkward silences are natural.</a:t>
            </a:r>
            <a:endParaRPr sz="1800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•"/>
            </a:pPr>
            <a:r>
              <a:rPr lang="en-US" sz="1800" dirty="0"/>
              <a:t>Build on previous comments.</a:t>
            </a:r>
            <a:endParaRPr sz="1800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•"/>
            </a:pPr>
            <a:r>
              <a:rPr lang="en-US" sz="1800" dirty="0"/>
              <a:t>Expect teacher intervention to redirect as needed. </a:t>
            </a:r>
            <a:endParaRPr sz="1800" dirty="0"/>
          </a:p>
        </p:txBody>
      </p:sp>
      <p:sp>
        <p:nvSpPr>
          <p:cNvPr id="144" name="Google Shape;144;g10f2b28db1b_0_0"/>
          <p:cNvSpPr txBox="1">
            <a:spLocks noGrp="1"/>
          </p:cNvSpPr>
          <p:nvPr>
            <p:ph type="title"/>
          </p:nvPr>
        </p:nvSpPr>
        <p:spPr>
          <a:xfrm>
            <a:off x="457200" y="302954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Socratic Seminar Do’s and Don’ts </a:t>
            </a:r>
            <a:endParaRPr dirty="0"/>
          </a:p>
        </p:txBody>
      </p:sp>
      <p:sp>
        <p:nvSpPr>
          <p:cNvPr id="145" name="Google Shape;145;g10f2b28db1b_0_0"/>
          <p:cNvSpPr txBox="1">
            <a:spLocks noGrp="1"/>
          </p:cNvSpPr>
          <p:nvPr>
            <p:ph type="body" idx="2"/>
          </p:nvPr>
        </p:nvSpPr>
        <p:spPr>
          <a:xfrm>
            <a:off x="4607211" y="1317950"/>
            <a:ext cx="4129800" cy="3504000"/>
          </a:xfrm>
          <a:prstGeom prst="rect">
            <a:avLst/>
          </a:prstGeom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8297" algn="l" rtl="0">
              <a:spcBef>
                <a:spcPts val="480"/>
              </a:spcBef>
              <a:spcAft>
                <a:spcPts val="0"/>
              </a:spcAft>
              <a:buSzPct val="100000"/>
              <a:buChar char="•"/>
            </a:pPr>
            <a:r>
              <a:rPr lang="en-US" sz="1800" dirty="0"/>
              <a:t>Don’t dominate the conversation; allow for many voices.</a:t>
            </a:r>
            <a:endParaRPr sz="1800" dirty="0"/>
          </a:p>
          <a:p>
            <a:pPr marL="457200" lvl="0" indent="-348297" algn="l" rtl="0"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 sz="1800" dirty="0"/>
              <a:t>Don’t interrupt your peers. </a:t>
            </a:r>
            <a:endParaRPr sz="1800" dirty="0"/>
          </a:p>
          <a:p>
            <a:pPr marL="457200" lvl="0" indent="-348297" algn="l" rtl="0"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 sz="1800" dirty="0"/>
              <a:t>Don’t treat this as a debate, but as a conversation. </a:t>
            </a:r>
            <a:endParaRPr sz="1800" dirty="0"/>
          </a:p>
          <a:p>
            <a:pPr marL="457200" lvl="0" indent="-348297" algn="l" rtl="0"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 sz="1800" dirty="0"/>
              <a:t>Don’t have a side conversation with another student; focus on the speaker. </a:t>
            </a:r>
            <a:endParaRPr sz="1800" dirty="0"/>
          </a:p>
          <a:p>
            <a:pPr marL="457200" lvl="0" indent="-348297" algn="l" rtl="0"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 sz="1800" dirty="0"/>
              <a:t>Don’t be on your phone or personal device. </a:t>
            </a:r>
            <a:endParaRPr sz="1800" dirty="0"/>
          </a:p>
          <a:p>
            <a:pPr marL="457200" lvl="0" indent="-348297" algn="l" rtl="0"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 sz="1800" dirty="0"/>
              <a:t>Don’t be rude or disrespectful </a:t>
            </a:r>
            <a:br>
              <a:rPr lang="en-US" sz="1800" dirty="0"/>
            </a:br>
            <a:r>
              <a:rPr lang="en-US" sz="1800" dirty="0"/>
              <a:t>to your peers. </a:t>
            </a:r>
            <a:endParaRPr dirty="0"/>
          </a:p>
          <a:p>
            <a:pPr marL="0" lvl="0" indent="0" algn="l" rtl="0">
              <a:spcBef>
                <a:spcPts val="48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10e3414c88c_1_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Socratic Seminar: Round 1 </a:t>
            </a:r>
            <a:endParaRPr/>
          </a:p>
        </p:txBody>
      </p:sp>
      <p:sp>
        <p:nvSpPr>
          <p:cNvPr id="151" name="Google Shape;151;g10e3414c88c_1_0"/>
          <p:cNvSpPr txBox="1">
            <a:spLocks noGrp="1"/>
          </p:cNvSpPr>
          <p:nvPr>
            <p:ph type="body" idx="1"/>
          </p:nvPr>
        </p:nvSpPr>
        <p:spPr>
          <a:xfrm>
            <a:off x="457200" y="1309350"/>
            <a:ext cx="5159700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dirty="0">
                <a:solidFill>
                  <a:srgbClr val="991B1E"/>
                </a:solidFill>
                <a:latin typeface="Arial"/>
                <a:ea typeface="Arial"/>
                <a:cs typeface="Arial"/>
                <a:sym typeface="Arial"/>
              </a:rPr>
              <a:t>• </a:t>
            </a:r>
            <a:r>
              <a:rPr lang="en-US" sz="2400" dirty="0"/>
              <a:t>Divide into two groups:</a:t>
            </a:r>
            <a:endParaRPr sz="2400"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500" dirty="0">
                <a:solidFill>
                  <a:srgbClr val="DCBA25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● </a:t>
            </a:r>
            <a:r>
              <a:rPr lang="en-US" sz="1600" dirty="0"/>
              <a:t>Group 1: Inner Circle</a:t>
            </a:r>
            <a:endParaRPr sz="1600"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500" dirty="0">
                <a:solidFill>
                  <a:srgbClr val="DCBA25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● </a:t>
            </a:r>
            <a:r>
              <a:rPr lang="en-US" sz="1600" dirty="0"/>
              <a:t>Group 2: Outer Circle</a:t>
            </a:r>
            <a:endParaRPr sz="1600"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dirty="0">
                <a:solidFill>
                  <a:srgbClr val="991B1E"/>
                </a:solidFill>
                <a:latin typeface="Arial"/>
                <a:ea typeface="Arial"/>
                <a:cs typeface="Arial"/>
                <a:sym typeface="Arial"/>
              </a:rPr>
              <a:t>• </a:t>
            </a:r>
            <a:r>
              <a:rPr lang="en-US" sz="2400" dirty="0"/>
              <a:t>Round 1:</a:t>
            </a:r>
            <a:endParaRPr sz="2400"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500" dirty="0">
                <a:solidFill>
                  <a:srgbClr val="DCBA25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● </a:t>
            </a:r>
            <a:r>
              <a:rPr lang="en-US" sz="1600" dirty="0"/>
              <a:t>Inner Circle discusses issues outlined in the handout. </a:t>
            </a:r>
            <a:br>
              <a:rPr lang="en-US" sz="1600" dirty="0"/>
            </a:br>
            <a:r>
              <a:rPr lang="en-US" sz="1600" dirty="0"/>
              <a:t>	         (15-30 minutes)</a:t>
            </a:r>
            <a:endParaRPr sz="1600"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500" dirty="0">
                <a:solidFill>
                  <a:srgbClr val="DCBA25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● </a:t>
            </a:r>
            <a:r>
              <a:rPr lang="en-US" sz="1600" dirty="0"/>
              <a:t>Outer Circle silently observes dialogue and records observations.</a:t>
            </a:r>
            <a:endParaRPr sz="1600" dirty="0"/>
          </a:p>
          <a:p>
            <a:pPr marL="63500" lvl="0" indent="0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000" b="1" dirty="0"/>
              <a:t>Note: This exercise is NOT a debate. There is no “winner” or “loser” in the discussions.</a:t>
            </a:r>
            <a:endParaRPr sz="2000" b="1" dirty="0"/>
          </a:p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endParaRPr dirty="0"/>
          </a:p>
        </p:txBody>
      </p:sp>
      <p:pic>
        <p:nvPicPr>
          <p:cNvPr id="152" name="Google Shape;152;g10e3414c88c_1_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90175" y="1438675"/>
            <a:ext cx="2696624" cy="20331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10b02f1fa1f_0_2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Socratic Seminar: Round 2</a:t>
            </a:r>
            <a:endParaRPr/>
          </a:p>
        </p:txBody>
      </p:sp>
      <p:sp>
        <p:nvSpPr>
          <p:cNvPr id="158" name="Google Shape;158;g10b02f1fa1f_0_2"/>
          <p:cNvSpPr txBox="1">
            <a:spLocks noGrp="1"/>
          </p:cNvSpPr>
          <p:nvPr>
            <p:ph type="body" idx="1"/>
          </p:nvPr>
        </p:nvSpPr>
        <p:spPr>
          <a:xfrm>
            <a:off x="457199" y="1309350"/>
            <a:ext cx="5735496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 sz="2400" dirty="0"/>
              <a:t>Change roles.</a:t>
            </a:r>
            <a:endParaRPr sz="2400" dirty="0"/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rgbClr val="DCBA25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● </a:t>
            </a:r>
            <a:r>
              <a:rPr lang="en-US" sz="1600" dirty="0"/>
              <a:t>Inner Circle discusses issues outlined in the handout.</a:t>
            </a:r>
            <a:br>
              <a:rPr lang="en-US" sz="1600" dirty="0"/>
            </a:br>
            <a:r>
              <a:rPr lang="en-US" sz="1600" dirty="0"/>
              <a:t>		(15-30 minutes)</a:t>
            </a:r>
            <a:endParaRPr sz="1600" dirty="0"/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rgbClr val="DCBA25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● </a:t>
            </a:r>
            <a:r>
              <a:rPr lang="en-US" sz="1600" dirty="0"/>
              <a:t>Outer Circle observes dialogue and records observations.</a:t>
            </a:r>
            <a:endParaRPr sz="1600" dirty="0"/>
          </a:p>
          <a:p>
            <a:pPr marL="63500" lvl="0" indent="0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en-US" sz="2000" b="1" dirty="0"/>
              <a:t>Reminder: This exercise is NOT a debate. There is no “winner” or “loser” in the discussions.</a:t>
            </a:r>
            <a:endParaRPr sz="2000" b="1"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endParaRPr dirty="0"/>
          </a:p>
        </p:txBody>
      </p:sp>
      <p:pic>
        <p:nvPicPr>
          <p:cNvPr id="159" name="Google Shape;159;g10b02f1fa1f_0_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122850" y="1449725"/>
            <a:ext cx="2696624" cy="20331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9"/>
          <p:cNvSpPr txBox="1">
            <a:spLocks noGrp="1"/>
          </p:cNvSpPr>
          <p:nvPr>
            <p:ph type="body" idx="1"/>
          </p:nvPr>
        </p:nvSpPr>
        <p:spPr>
          <a:xfrm>
            <a:off x="457200" y="1309350"/>
            <a:ext cx="3862552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7012" lvl="0" indent="-2270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 dirty="0"/>
              <a:t>What are the benefits and drawbacks of a federal system?</a:t>
            </a:r>
            <a:endParaRPr dirty="0"/>
          </a:p>
          <a:p>
            <a:pPr marL="1645836" lvl="7" indent="-60951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Calibri"/>
              <a:buNone/>
            </a:pPr>
            <a:endParaRPr dirty="0"/>
          </a:p>
        </p:txBody>
      </p:sp>
      <p:sp>
        <p:nvSpPr>
          <p:cNvPr id="165" name="Google Shape;165;p9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Exit Ticket</a:t>
            </a:r>
            <a:endParaRPr/>
          </a:p>
        </p:txBody>
      </p:sp>
      <p:pic>
        <p:nvPicPr>
          <p:cNvPr id="166" name="Google Shape;166;p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1226296">
            <a:off x="4813837" y="961022"/>
            <a:ext cx="4128300" cy="212933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</a:pPr>
            <a:r>
              <a:rPr lang="en-US" dirty="0"/>
              <a:t>Yours, Mine, and Ours, Part 1</a:t>
            </a:r>
            <a:endParaRPr dirty="0"/>
          </a:p>
        </p:txBody>
      </p:sp>
      <p:sp>
        <p:nvSpPr>
          <p:cNvPr id="95" name="Google Shape;95;p2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/>
          <a:p>
            <a:pPr marL="0" marR="34289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/>
              <a:t>An Introduction to Federalism</a:t>
            </a:r>
            <a:endParaRPr/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5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937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600"/>
              <a:buAutoNum type="arabicPeriod"/>
            </a:pPr>
            <a:r>
              <a:rPr lang="en-US"/>
              <a:t>States can declare war on another country.</a:t>
            </a:r>
            <a:endParaRPr/>
          </a:p>
          <a:p>
            <a:pPr marL="457200" lvl="0" indent="-3937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600"/>
              <a:buAutoNum type="arabicPeriod"/>
            </a:pPr>
            <a:r>
              <a:rPr lang="en-US"/>
              <a:t>States can decide what content is taught in schools.</a:t>
            </a:r>
            <a:endParaRPr/>
          </a:p>
          <a:p>
            <a:pPr marL="457200" lvl="0" indent="-3937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600"/>
              <a:buAutoNum type="arabicPeriod"/>
            </a:pPr>
            <a:r>
              <a:rPr lang="en-US"/>
              <a:t>States decide what day to hold the presidential election.</a:t>
            </a:r>
            <a:endParaRPr/>
          </a:p>
          <a:p>
            <a:pPr marL="457200" lvl="0" indent="-3937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600"/>
              <a:buAutoNum type="arabicPeriod"/>
            </a:pPr>
            <a:r>
              <a:rPr lang="en-US"/>
              <a:t>States can decide what the speed limit is.</a:t>
            </a:r>
            <a:endParaRPr/>
          </a:p>
        </p:txBody>
      </p:sp>
      <p:sp>
        <p:nvSpPr>
          <p:cNvPr id="101" name="Google Shape;101;p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True or False?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3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/>
              <a:t>Essential Question</a:t>
            </a:r>
            <a:endParaRPr/>
          </a:p>
        </p:txBody>
      </p:sp>
      <p:sp>
        <p:nvSpPr>
          <p:cNvPr id="107" name="Google Shape;107;p3"/>
          <p:cNvSpPr txBox="1">
            <a:spLocks noGrp="1"/>
          </p:cNvSpPr>
          <p:nvPr>
            <p:ph type="body" idx="1"/>
          </p:nvPr>
        </p:nvSpPr>
        <p:spPr>
          <a:xfrm>
            <a:off x="530352" y="2028497"/>
            <a:ext cx="7772400" cy="19507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/>
          <a:p>
            <a:pPr marL="55563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/>
              <a:t>How is power shared in a federal system?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4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/>
              <a:t>Lesson Objective</a:t>
            </a:r>
            <a:endParaRPr/>
          </a:p>
        </p:txBody>
      </p:sp>
      <p:sp>
        <p:nvSpPr>
          <p:cNvPr id="113" name="Google Shape;113;p4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/>
          <a:p>
            <a:pPr marL="55563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</a:pPr>
            <a:r>
              <a:rPr lang="en-US" dirty="0"/>
              <a:t>Explain how power is shared among levels of government. 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6"/>
          <p:cNvSpPr txBox="1">
            <a:spLocks noGrp="1"/>
          </p:cNvSpPr>
          <p:nvPr>
            <p:ph type="body" idx="1"/>
          </p:nvPr>
        </p:nvSpPr>
        <p:spPr>
          <a:xfrm>
            <a:off x="457200" y="1309350"/>
            <a:ext cx="70347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227012" lvl="0" indent="-2270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As you read the first column, think of a law</a:t>
            </a:r>
            <a:br>
              <a:rPr lang="en-US" dirty="0"/>
            </a:br>
            <a:r>
              <a:rPr lang="en-US" dirty="0"/>
              <a:t>or government agency that has input or control over the event. </a:t>
            </a:r>
            <a:endParaRPr dirty="0"/>
          </a:p>
          <a:p>
            <a:pPr marL="227012" lvl="0" indent="-2270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Add the name of the agency or the type of law to the second column.</a:t>
            </a:r>
            <a:endParaRPr dirty="0"/>
          </a:p>
          <a:p>
            <a:pPr marL="1645836" lvl="7" indent="-60951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Calibri"/>
              <a:buNone/>
            </a:pPr>
            <a:endParaRPr dirty="0"/>
          </a:p>
        </p:txBody>
      </p:sp>
      <p:sp>
        <p:nvSpPr>
          <p:cNvPr id="119" name="Google Shape;119;p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Government in Daily Life</a:t>
            </a:r>
            <a:endParaRPr dirty="0"/>
          </a:p>
        </p:txBody>
      </p:sp>
      <p:pic>
        <p:nvPicPr>
          <p:cNvPr id="9" name="Picture 8" descr="Icon&#10;&#10;Description automatically generated">
            <a:extLst>
              <a:ext uri="{FF2B5EF4-FFF2-40B4-BE49-F238E27FC236}">
                <a16:creationId xmlns:a16="http://schemas.microsoft.com/office/drawing/2014/main" id="{16F6BF00-3E34-4653-A772-1A6913D082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93672" y="394476"/>
            <a:ext cx="1641625" cy="154004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51AD431-6423-4A9C-8FF9-8F57AE68272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A system of government in which entities such as states </a:t>
            </a:r>
            <a:r>
              <a:rPr lang="en-US" b="1" dirty="0"/>
              <a:t>share</a:t>
            </a:r>
            <a:r>
              <a:rPr lang="en-US" dirty="0"/>
              <a:t> power with a national government.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71DCDEE-0640-4A6E-9183-95B9F72AA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Federalism Defined</a:t>
            </a:r>
          </a:p>
        </p:txBody>
      </p:sp>
    </p:spTree>
    <p:extLst>
      <p:ext uri="{BB962C8B-B14F-4D97-AF65-F5344CB8AC3E}">
        <p14:creationId xmlns:p14="http://schemas.microsoft.com/office/powerpoint/2010/main" val="4036636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7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What is federalism?</a:t>
            </a:r>
            <a:endParaRPr/>
          </a:p>
        </p:txBody>
      </p:sp>
      <p:pic>
        <p:nvPicPr>
          <p:cNvPr id="125" name="Google Shape;125;p7" descr="What is federalism?&#10;This video introduces federalism and why there are state and federal courts in the United States.&#10;uslawessentials.com&#10;uslawessentials.com/blog" title="What is federalism?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186600" y="1197600"/>
            <a:ext cx="4915250" cy="3686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8"/>
          <p:cNvSpPr txBox="1">
            <a:spLocks noGrp="1"/>
          </p:cNvSpPr>
          <p:nvPr>
            <p:ph type="body" idx="1"/>
          </p:nvPr>
        </p:nvSpPr>
        <p:spPr>
          <a:xfrm>
            <a:off x="457200" y="1309350"/>
            <a:ext cx="36465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7012" lvl="0" indent="-2270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/>
              <a:t>Read the list of government powers.</a:t>
            </a:r>
            <a:endParaRPr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227012" lvl="0" indent="-2270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Write each power in the appropriate place on the venn diagram.</a:t>
            </a:r>
            <a:endParaRPr/>
          </a:p>
          <a:p>
            <a:pPr marL="1645836" lvl="7" indent="-60951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Calibri"/>
              <a:buNone/>
            </a:pPr>
            <a:endParaRPr/>
          </a:p>
        </p:txBody>
      </p:sp>
      <p:sp>
        <p:nvSpPr>
          <p:cNvPr id="131" name="Google Shape;131;p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Who has the power?</a:t>
            </a:r>
            <a:endParaRPr/>
          </a:p>
        </p:txBody>
      </p:sp>
      <p:pic>
        <p:nvPicPr>
          <p:cNvPr id="132" name="Google Shape;132;p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53825" y="1309347"/>
            <a:ext cx="4288801" cy="25890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578</Words>
  <Application>Microsoft Office PowerPoint</Application>
  <PresentationFormat>On-screen Show (16:9)</PresentationFormat>
  <Paragraphs>62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Noto Sans Symbols</vt:lpstr>
      <vt:lpstr>LEARN theme</vt:lpstr>
      <vt:lpstr>LEARN theme</vt:lpstr>
      <vt:lpstr>PowerPoint Presentation</vt:lpstr>
      <vt:lpstr>Yours, Mine, and Ours, Part 1</vt:lpstr>
      <vt:lpstr>True or False?</vt:lpstr>
      <vt:lpstr>Essential Question</vt:lpstr>
      <vt:lpstr>Lesson Objective</vt:lpstr>
      <vt:lpstr>Government in Daily Life</vt:lpstr>
      <vt:lpstr>Federalism Defined</vt:lpstr>
      <vt:lpstr>What is federalism?</vt:lpstr>
      <vt:lpstr>Who has the power?</vt:lpstr>
      <vt:lpstr>Socratic Seminar: Preparation</vt:lpstr>
      <vt:lpstr>Socratic Seminar Do’s and Don’ts </vt:lpstr>
      <vt:lpstr>Socratic Seminar: Round 1 </vt:lpstr>
      <vt:lpstr>Socratic Seminar: Round 2</vt:lpstr>
      <vt:lpstr>Exit Ticket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Yours, Mine, and Ours, Part 1</dc:title>
  <dc:creator>K20 Center</dc:creator>
  <cp:lastModifiedBy>Daniella Peters</cp:lastModifiedBy>
  <cp:revision>13</cp:revision>
  <dcterms:created xsi:type="dcterms:W3CDTF">2021-08-30T12:17:31Z</dcterms:created>
  <dcterms:modified xsi:type="dcterms:W3CDTF">2023-03-31T19:45:39Z</dcterms:modified>
</cp:coreProperties>
</file>