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lcxzAicst1tfEcI5ZpgDkvkrm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PJKe12mUv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b02f1fa1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b02f1fa1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f2b28db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f2b28db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Davenport, M. (2016, September 22). </a:t>
            </a:r>
            <a:r>
              <a:rPr lang="en-US" i="1"/>
              <a:t>Socratic Seminars: Building a culture of student-led discussion</a:t>
            </a:r>
            <a:r>
              <a:rPr lang="en-US"/>
              <a:t>. Edutopia. Retrieved January 20, 2022, from https://www.edutopia.org/blog/socratic-seminars-culture-student-led-discussion-mary-davenport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e3414c88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e3414c88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b02f1fa1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b02f1fa1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Image source: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https://learn.k20center.ou.edu/strategy/125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Image Source: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https://learn.k20center.ou.edu/strategy/192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i="1" dirty="0">
                <a:effectLst/>
              </a:rPr>
              <a:t>Federalism - definition, meaning &amp; synonyms</a:t>
            </a:r>
            <a:r>
              <a:rPr lang="en-US" dirty="0">
                <a:effectLst/>
              </a:rPr>
              <a:t>. Vocabulary.com. (n.d.). https://www.vocabulary.com/dictionary/federalism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51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Video Source: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https://www.youtube.com/watch?v=4PJKe12mUvs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PJKe12mUv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02f1fa1f_0_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endParaRPr lang="en-US" dirty="0"/>
          </a:p>
          <a:p>
            <a:r>
              <a:rPr lang="en-US" dirty="0"/>
              <a:t>Come prepared to discuss the two issues on the Socratic Seminar handout.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two questions per issue that will help you and your classmates have an in-depth discussion. </a:t>
            </a:r>
            <a:endParaRPr dirty="0"/>
          </a:p>
        </p:txBody>
      </p:sp>
      <p:sp>
        <p:nvSpPr>
          <p:cNvPr id="138" name="Google Shape;138;g10b02f1fa1f_0_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Preparation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f2b28db1b_0_0"/>
          <p:cNvSpPr txBox="1">
            <a:spLocks noGrp="1"/>
          </p:cNvSpPr>
          <p:nvPr>
            <p:ph type="body" idx="1"/>
          </p:nvPr>
        </p:nvSpPr>
        <p:spPr>
          <a:xfrm>
            <a:off x="366000" y="1317950"/>
            <a:ext cx="4129800" cy="35040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Prepare by reading before the seminar.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Focus on the text when conversing.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Make eye contact and be engaged with the speaker.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Be respectful of differing opinions.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Awkward silences are natural.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Build on previous comments.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1800" dirty="0"/>
              <a:t>Expect teacher intervention to redirect as needed. </a:t>
            </a:r>
            <a:endParaRPr sz="1800" dirty="0"/>
          </a:p>
        </p:txBody>
      </p:sp>
      <p:sp>
        <p:nvSpPr>
          <p:cNvPr id="144" name="Google Shape;144;g10f2b28db1b_0_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Socratic Seminar Do’s and Don’ts </a:t>
            </a:r>
            <a:endParaRPr dirty="0"/>
          </a:p>
        </p:txBody>
      </p:sp>
      <p:sp>
        <p:nvSpPr>
          <p:cNvPr id="145" name="Google Shape;145;g10f2b28db1b_0_0"/>
          <p:cNvSpPr txBox="1">
            <a:spLocks noGrp="1"/>
          </p:cNvSpPr>
          <p:nvPr>
            <p:ph type="body" idx="2"/>
          </p:nvPr>
        </p:nvSpPr>
        <p:spPr>
          <a:xfrm>
            <a:off x="4607211" y="1317950"/>
            <a:ext cx="4129800" cy="35040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8297" algn="l" rtl="0">
              <a:spcBef>
                <a:spcPts val="48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dominate the conversation; allow for many voices.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interrupt your peers.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treat this as a debate, but as a conversation.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have a side conversation with another student; focus on the speaker.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be on your phone or personal device. </a:t>
            </a:r>
            <a:endParaRPr sz="1800" dirty="0"/>
          </a:p>
          <a:p>
            <a:pPr marL="457200" lvl="0" indent="-34829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800" dirty="0"/>
              <a:t>Don’t be rude or disrespectful </a:t>
            </a:r>
            <a:br>
              <a:rPr lang="en-US" sz="1800" dirty="0"/>
            </a:br>
            <a:r>
              <a:rPr lang="en-US" sz="1800" dirty="0"/>
              <a:t>to your peers. 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e3414c88c_1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Round 1 </a:t>
            </a:r>
            <a:endParaRPr/>
          </a:p>
        </p:txBody>
      </p:sp>
      <p:sp>
        <p:nvSpPr>
          <p:cNvPr id="151" name="Google Shape;151;g10e3414c88c_1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59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991B1E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 dirty="0"/>
              <a:t>Divide into two groups: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Group 1: Inner Circle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Group 2: Outer Circle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991B1E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 dirty="0"/>
              <a:t>Round 1: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Inner Circle discusses issues outlined in the handout. </a:t>
            </a:r>
            <a:br>
              <a:rPr lang="en-US" sz="1600" dirty="0"/>
            </a:br>
            <a:r>
              <a:rPr lang="en-US" sz="1600" dirty="0"/>
              <a:t>	         (15-30 minutes)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Outer Circle silently observes dialogue and records observations.</a:t>
            </a:r>
            <a:endParaRPr sz="1600" dirty="0"/>
          </a:p>
          <a:p>
            <a:pPr marL="635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Note: This exercise is NOT a debate. There is no “winner” or “loser” in the discussions.</a:t>
            </a:r>
            <a:endParaRPr sz="2000" b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2" name="Google Shape;152;g10e3414c88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0175" y="1438675"/>
            <a:ext cx="2696624" cy="203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b02f1fa1f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Socratic Seminar: Round 2</a:t>
            </a:r>
            <a:endParaRPr/>
          </a:p>
        </p:txBody>
      </p:sp>
      <p:sp>
        <p:nvSpPr>
          <p:cNvPr id="158" name="Google Shape;158;g10b02f1fa1f_0_2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573549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Change roles.</a:t>
            </a:r>
            <a:endParaRPr sz="24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Inner Circle discusses issues outlined in the handout.</a:t>
            </a:r>
            <a:br>
              <a:rPr lang="en-US" sz="1600" dirty="0"/>
            </a:br>
            <a:r>
              <a:rPr lang="en-US" sz="1600" dirty="0"/>
              <a:t>		(15-30 minutes)</a:t>
            </a:r>
            <a:endParaRPr sz="160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DCBA25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● </a:t>
            </a:r>
            <a:r>
              <a:rPr lang="en-US" sz="1600" dirty="0"/>
              <a:t>Outer Circle observes dialogue and records observations.</a:t>
            </a:r>
            <a:endParaRPr sz="1600" dirty="0"/>
          </a:p>
          <a:p>
            <a:pPr marL="6350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 b="1" dirty="0"/>
              <a:t>Reminder: This exercise is NOT a debate. There is no “winner” or “loser” in the discussions.</a:t>
            </a:r>
            <a:endParaRPr sz="20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9" name="Google Shape;159;g10b02f1fa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2850" y="1449725"/>
            <a:ext cx="2696624" cy="203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3862552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are the benefits and drawbacks of a federal system?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66" name="Google Shape;16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26296">
            <a:off x="4813837" y="961022"/>
            <a:ext cx="4128300" cy="21293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Yours, Mine, and Ours, Part 1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An Introduction to Federalism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declare war on another country.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decide what content is taught in schools.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decide what day to hold the presidential election.</a:t>
            </a:r>
            <a:endParaRPr/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States can decide what the speed limit is.</a:t>
            </a:r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True or False?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is power shared in a federal system?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how power is shared among levels of government.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0347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you read the first column, think of a law</a:t>
            </a:r>
            <a:br>
              <a:rPr lang="en-US" dirty="0"/>
            </a:br>
            <a:r>
              <a:rPr lang="en-US" dirty="0"/>
              <a:t>or government agency that has input or control over the event.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the name of the agency or the type of law to the second column.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Government in Daily Life</a:t>
            </a:r>
            <a:endParaRPr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16F6BF00-3E34-4653-A772-1A6913D08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672" y="394476"/>
            <a:ext cx="1641625" cy="15400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1AD431-6423-4A9C-8FF9-8F57AE6827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system of government in which entities such as states </a:t>
            </a:r>
            <a:r>
              <a:rPr lang="en-US" b="1" dirty="0"/>
              <a:t>share</a:t>
            </a:r>
            <a:r>
              <a:rPr lang="en-US" dirty="0"/>
              <a:t> power with a national government.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DCDEE-0640-4A6E-9183-95B9F72A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Federalism Defined</a:t>
            </a:r>
          </a:p>
        </p:txBody>
      </p:sp>
    </p:spTree>
    <p:extLst>
      <p:ext uri="{BB962C8B-B14F-4D97-AF65-F5344CB8AC3E}">
        <p14:creationId xmlns:p14="http://schemas.microsoft.com/office/powerpoint/2010/main" val="40366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is federalism?</a:t>
            </a:r>
            <a:endParaRPr/>
          </a:p>
        </p:txBody>
      </p:sp>
      <p:pic>
        <p:nvPicPr>
          <p:cNvPr id="125" name="Google Shape;125;p7" descr="What is federalism?&#10;This video introduces federalism and why there are state and federal courts in the United States.&#10;uslawessentials.com&#10;uslawessentials.com/blog" title="What is federalism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6600" y="1197600"/>
            <a:ext cx="4915250" cy="368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36465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Read the list of government powers.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each power in the appropriate place on the venn diagram.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Who has the power?</a:t>
            </a:r>
            <a:endParaRPr/>
          </a:p>
        </p:txBody>
      </p:sp>
      <p:pic>
        <p:nvPicPr>
          <p:cNvPr id="132" name="Google Shape;13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3825" y="1309347"/>
            <a:ext cx="4288801" cy="2589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578</Words>
  <Application>Microsoft Office PowerPoint</Application>
  <PresentationFormat>On-screen Show (16:9)</PresentationFormat>
  <Paragraphs>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PowerPoint Presentation</vt:lpstr>
      <vt:lpstr>Yours, Mine, and Ours, Part 1</vt:lpstr>
      <vt:lpstr>True or False?</vt:lpstr>
      <vt:lpstr>Essential Question</vt:lpstr>
      <vt:lpstr>Lesson Objective</vt:lpstr>
      <vt:lpstr>Government in Daily Life</vt:lpstr>
      <vt:lpstr>Federalism Defined</vt:lpstr>
      <vt:lpstr>What is federalism?</vt:lpstr>
      <vt:lpstr>Who has the power?</vt:lpstr>
      <vt:lpstr>Socratic Seminar: Preparation</vt:lpstr>
      <vt:lpstr>Socratic Seminar Do’s and Don’ts </vt:lpstr>
      <vt:lpstr>Socratic Seminar: Round 1 </vt:lpstr>
      <vt:lpstr>Socratic Seminar: Round 2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Yours, Mine, and Ours, Part 1</dc:title>
  <dc:creator>K20 Center</dc:creator>
  <cp:lastModifiedBy>Daniella Peters</cp:lastModifiedBy>
  <cp:revision>13</cp:revision>
  <dcterms:created xsi:type="dcterms:W3CDTF">2021-08-30T12:17:31Z</dcterms:created>
  <dcterms:modified xsi:type="dcterms:W3CDTF">2023-03-31T19:45:39Z</dcterms:modified>
</cp:coreProperties>
</file>