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  <p:sldMasterId id="2147483693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7" r:id="rId8"/>
    <p:sldId id="269" r:id="rId9"/>
    <p:sldId id="266" r:id="rId10"/>
    <p:sldId id="272" r:id="rId11"/>
    <p:sldId id="277" r:id="rId12"/>
    <p:sldId id="270" r:id="rId13"/>
    <p:sldId id="271" r:id="rId14"/>
    <p:sldId id="263" r:id="rId15"/>
    <p:sldId id="27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9C94B2-4291-4ED5-A50A-A03EC59F84B8}">
  <a:tblStyle styleId="{029C94B2-4291-4ED5-A50A-A03EC59F84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/>
    <p:restoredTop sz="80313"/>
  </p:normalViewPr>
  <p:slideViewPr>
    <p:cSldViewPr snapToGrid="0" snapToObjects="1">
      <p:cViewPr varScale="1">
        <p:scale>
          <a:sx n="86" d="100"/>
          <a:sy n="86" d="100"/>
        </p:scale>
        <p:origin x="4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a7197f1f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a7197f1f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Bell Ringers and Exit Tickets. Strategies. https://learn.k20center.ou.edu/strategy/125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t.ly</a:t>
            </a:r>
            <a:r>
              <a:rPr lang="en-US" dirty="0"/>
              <a:t>/</a:t>
            </a:r>
            <a:r>
              <a:rPr lang="en-US" dirty="0" err="1"/>
              <a:t>cDOy</a:t>
            </a:r>
            <a:endParaRPr lang="en-US" dirty="0"/>
          </a:p>
          <a:p>
            <a:endParaRPr lang="en-US" dirty="0"/>
          </a:p>
          <a:p>
            <a:r>
              <a:rPr lang="en-US"/>
              <a:t>http</a:t>
            </a:r>
            <a:r>
              <a:rPr lang="en-US" dirty="0"/>
              <a:t>://</a:t>
            </a:r>
            <a:r>
              <a:rPr lang="en-US" dirty="0" err="1"/>
              <a:t>pngimg.com</a:t>
            </a:r>
            <a:r>
              <a:rPr lang="en-US" dirty="0"/>
              <a:t>/uploads/</a:t>
            </a:r>
            <a:r>
              <a:rPr lang="en-US" dirty="0" err="1"/>
              <a:t>jelly_candies</a:t>
            </a:r>
            <a:r>
              <a:rPr lang="en-US" dirty="0"/>
              <a:t>/jelly_candies_PNG126.png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3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pxhere.com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/photo/599314?utm_content=</a:t>
            </a:r>
            <a:r>
              <a:rPr lang="en-US" dirty="0" err="1"/>
              <a:t>shareClip&amp;utm_medium</a:t>
            </a:r>
            <a:r>
              <a:rPr lang="en-US" dirty="0"/>
              <a:t>=</a:t>
            </a:r>
            <a:r>
              <a:rPr lang="en-US" dirty="0" err="1"/>
              <a:t>referral&amp;utm_source</a:t>
            </a:r>
            <a:r>
              <a:rPr lang="en-US" dirty="0"/>
              <a:t>=</a:t>
            </a:r>
            <a:r>
              <a:rPr lang="en-US" dirty="0" err="1"/>
              <a:t>pxhere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7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7" name="Google Shape;28;p36">
            <a:extLst>
              <a:ext uri="{FF2B5EF4-FFF2-40B4-BE49-F238E27FC236}">
                <a16:creationId xmlns:a16="http://schemas.microsoft.com/office/drawing/2014/main" id="{D23F75FA-B649-614C-9971-D54EDEF6B4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70191" y="4384424"/>
            <a:ext cx="648212" cy="64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;p36">
            <a:extLst>
              <a:ext uri="{FF2B5EF4-FFF2-40B4-BE49-F238E27FC236}">
                <a16:creationId xmlns:a16="http://schemas.microsoft.com/office/drawing/2014/main" id="{04F3CAE3-7F9F-154B-957D-C8E2C93A753A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318403" y="4417455"/>
            <a:ext cx="592454" cy="58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R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1028700"/>
            <a:ext cx="1911096" cy="3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44652" y="1007598"/>
            <a:ext cx="7851648" cy="1371600"/>
          </a:xfrm>
          <a:ln>
            <a:noFill/>
          </a:ln>
        </p:spPr>
        <p:txBody>
          <a:bodyPr vert="horz" tIns="0" rIns="1828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Lesson/Activity 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644652" y="2400300"/>
            <a:ext cx="7854696" cy="1314450"/>
          </a:xfrm>
        </p:spPr>
        <p:txBody>
          <a:bodyPr lIns="0" rIns="18287">
            <a:normAutofit/>
          </a:bodyPr>
          <a:lstStyle>
            <a:lvl1pPr marL="0" marR="34289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42883" indent="0" algn="ctr">
              <a:buNone/>
            </a:lvl2pPr>
            <a:lvl3pPr marL="685765" indent="0" algn="ctr">
              <a:buNone/>
            </a:lvl3pPr>
            <a:lvl4pPr marL="1028648" indent="0" algn="ctr">
              <a:buNone/>
            </a:lvl4pPr>
            <a:lvl5pPr marL="1371530" indent="0" algn="ctr">
              <a:buNone/>
            </a:lvl5pPr>
            <a:lvl6pPr marL="1714412" indent="0" algn="ctr">
              <a:buNone/>
            </a:lvl6pPr>
            <a:lvl7pPr marL="2057295" indent="0" algn="ctr">
              <a:buNone/>
            </a:lvl7pPr>
            <a:lvl8pPr marL="2400177" indent="0" algn="ctr">
              <a:buNone/>
            </a:lvl8pPr>
            <a:lvl9pPr marL="2743060" indent="0" algn="ctr">
              <a:buNone/>
            </a:lvl9pPr>
          </a:lstStyle>
          <a:p>
            <a:r>
              <a:rPr kumimoji="0" lang="en-US" dirty="0"/>
              <a:t>Topic/Subtitle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89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390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d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342900" indent="-342900">
              <a:buClr>
                <a:schemeClr val="accent4"/>
              </a:buClr>
              <a:buSzPct val="100000"/>
              <a:buFont typeface="+mj-lt"/>
              <a:buAutoNum type="arabicPeriod"/>
              <a:defRPr sz="2600"/>
            </a:lvl1pPr>
            <a:lvl2pPr marL="627063" indent="-333375">
              <a:buClr>
                <a:schemeClr val="accent4"/>
              </a:buClr>
              <a:buSzPct val="100000"/>
              <a:buFont typeface="+mj-lt"/>
              <a:buAutoNum type="alphaLcParenR"/>
              <a:defRPr sz="2000"/>
            </a:lvl2pPr>
            <a:lvl3pPr marL="914400" indent="-227013">
              <a:buClr>
                <a:schemeClr val="accent4"/>
              </a:buClr>
              <a:buSzPct val="100000"/>
              <a:buFont typeface="+mj-lt"/>
              <a:buAutoNum type="romanLcPeriod"/>
              <a:defRPr sz="1700"/>
            </a:lvl3pPr>
            <a:lvl4pPr marL="1076668" indent="-342900">
              <a:buSzPct val="100000"/>
              <a:buFont typeface="+mj-lt"/>
              <a:buAutoNum type="arabicPeriod"/>
              <a:defRPr/>
            </a:lvl4pPr>
            <a:lvl5pPr marL="1282398" indent="-342900">
              <a:buSzPct val="100000"/>
              <a:buFont typeface="+mj-lt"/>
              <a:buAutoNum type="arabicPeriod"/>
              <a:defRPr sz="1350"/>
            </a:lvl5pPr>
          </a:lstStyle>
          <a:p>
            <a:pPr lvl="0" eaLnBrk="1" latinLnBrk="0" hangingPunct="1"/>
            <a:r>
              <a:rPr lang="en-US" dirty="0"/>
              <a:t>Step</a:t>
            </a:r>
          </a:p>
          <a:p>
            <a:pPr lvl="1" eaLnBrk="1" latinLnBrk="0" hangingPunct="1"/>
            <a:r>
              <a:rPr lang="en-US" dirty="0" err="1"/>
              <a:t>Substep</a:t>
            </a:r>
            <a:endParaRPr lang="en-US" dirty="0"/>
          </a:p>
          <a:p>
            <a:pPr lvl="2" eaLnBrk="1" latinLnBrk="0" hangingPunct="1"/>
            <a:r>
              <a:rPr lang="en-US" dirty="0"/>
              <a:t>Sub-</a:t>
            </a:r>
            <a:r>
              <a:rPr lang="en-US" dirty="0" err="1"/>
              <a:t>substep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293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0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Section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0352" y="2028498"/>
            <a:ext cx="7772400" cy="1132284"/>
          </a:xfrm>
        </p:spPr>
        <p:txBody>
          <a:bodyPr lIns="45718" rIns="45718" anchor="t">
            <a:normAutofit/>
          </a:bodyPr>
          <a:lstStyle>
            <a:lvl1pPr marL="398463" indent="-342900">
              <a:buClr>
                <a:schemeClr val="tx1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Item A</a:t>
            </a:r>
          </a:p>
          <a:p>
            <a:pPr lvl="0" eaLnBrk="1" latinLnBrk="0" hangingPunct="1"/>
            <a:r>
              <a:rPr kumimoji="0" lang="en-US" dirty="0"/>
              <a:t>Item B</a:t>
            </a:r>
          </a:p>
          <a:p>
            <a:pPr lvl="0" eaLnBrk="1" latinLnBrk="0" hangingPunct="1"/>
            <a:r>
              <a:rPr kumimoji="0" lang="en-US" dirty="0"/>
              <a:t>Item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63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2954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15C7E-697C-4702-93D3-61EBBCC240B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039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391436"/>
            <a:ext cx="4040188" cy="494514"/>
          </a:xfrm>
        </p:spPr>
        <p:txBody>
          <a:bodyPr lIns="45718" tIns="0" rIns="45718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A Subtitle/Header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4645027" y="1394820"/>
            <a:ext cx="4041775" cy="491132"/>
          </a:xfrm>
        </p:spPr>
        <p:txBody>
          <a:bodyPr lIns="45718" tIns="0" rIns="45718" bIns="0" anchor="ctr">
            <a:norm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B Subtitle/Header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7200" y="1974760"/>
            <a:ext cx="4040188" cy="2795480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F6623D-9146-44DE-A2AF-4628874D04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9788" y="1974760"/>
            <a:ext cx="4040188" cy="2795481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15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81400" y="1330012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{Insert photo or chart here}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0850" y="1330012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6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4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3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D2421-83B0-4920-AB5D-7E41627BC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791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588CD6-00FA-3647-9C32-955C9EE213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5E15DE5-15CD-41A8-BA89-39372E5587A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57200" y="1343696"/>
            <a:ext cx="6125827" cy="340834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F4382-70BA-4DE9-9B01-7F103D1E9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675320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1121FC-8B0E-0F4B-8A9D-C7B1ADC4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A07C9-52E3-4212-9CBC-F4ACF85E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752E28-88FD-4D46-A840-A174E90B52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517" y="1427702"/>
            <a:ext cx="7040563" cy="305701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70863230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ACA14D18-7E80-4DA7-8133-159DD521CE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7C2501-3118-4C0D-A655-F2D0DFA1CF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1850" y="1663336"/>
            <a:ext cx="1828800" cy="18280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10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D319D0-7727-40E0-9BB2-013BA6FE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2302" y="1305059"/>
            <a:ext cx="3994150" cy="1420813"/>
          </a:xfr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171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FE57066-AFD2-4D39-B9C9-BF451B892B56}"/>
              </a:ext>
            </a:extLst>
          </p:cNvPr>
          <p:cNvSpPr/>
          <p:nvPr/>
        </p:nvSpPr>
        <p:spPr>
          <a:xfrm>
            <a:off x="1721476" y="1313644"/>
            <a:ext cx="5701048" cy="3206840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marL="0" indent="0" rtl="0">
              <a:buSzPct val="100000"/>
              <a:buNone/>
              <a:defRPr b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98ECED1A-A97B-463C-904C-0655947FAF6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rmAutofit/>
          </a:bodyPr>
          <a:lstStyle>
            <a:lvl1pPr marL="0" indent="0" rtl="0">
              <a:buSzPct val="100000"/>
              <a:buNone/>
              <a:defRPr sz="1600" b="1" i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-Attribution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6017F3C-31CC-46B1-BC0D-495B548BE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5000"/>
                    </a14:imgEffect>
                  </a14:imgLayer>
                </a14:imgProps>
              </a:ext>
            </a:extLst>
          </a:blip>
          <a:srcRect l="34179" t="21572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36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785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Log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0267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706" cy="572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824" cy="393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620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68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92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74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480035" indent="-18515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765" indent="-18515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Calibri"/>
          <a:ea typeface="+mn-ea"/>
          <a:cs typeface="Calibri"/>
        </a:defRPr>
      </a:lvl3pPr>
      <a:lvl4pPr marL="891494" indent="-15772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4pPr>
      <a:lvl5pPr marL="1097224" indent="-15772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02953" indent="-15772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06" indent="-13715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36" indent="-137153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66" indent="-13715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pngimg.com/download/80502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://www.flickr.com/photos/27845211@N02/280851151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pxhere.com/en/photo/5993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02133-428A-1C41-9841-3F5BDAA937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7025"/>
            <a:ext cx="3668713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  <a:t>How to revise/edit your </a:t>
            </a:r>
            <a:b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</a:br>
            <a: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  <a:t>classmate’s work.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4AEBC7-7403-C742-831C-DDEA0D5FD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52" y="135977"/>
            <a:ext cx="4434594" cy="48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147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makes the best persuasive sentence?</a:t>
            </a:r>
            <a:endParaRPr dirty="0"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1"/>
          </p:nvPr>
        </p:nvSpPr>
        <p:spPr>
          <a:xfrm>
            <a:off x="457199" y="1305059"/>
            <a:ext cx="7690981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r>
              <a:rPr lang="en-US" dirty="0"/>
              <a:t>What makes those sentences stand out? </a:t>
            </a:r>
          </a:p>
          <a:p>
            <a:r>
              <a:rPr lang="en-US" dirty="0"/>
              <a:t>What made others agree/disagree with your candy choice? </a:t>
            </a:r>
          </a:p>
          <a:p>
            <a:r>
              <a:rPr lang="en-US" dirty="0"/>
              <a:t>What do you notice about the sentence structure and word choice? </a:t>
            </a:r>
          </a:p>
          <a:p>
            <a:r>
              <a:rPr lang="en-US" dirty="0"/>
              <a:t>What could you have written to make your candy choice more convincing? </a:t>
            </a:r>
          </a:p>
          <a:p>
            <a:pPr marL="231775" lvl="0" indent="-66675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a7197f1fa_0_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2948152" cy="857400"/>
          </a:xfrm>
          <a:prstGeom prst="rect">
            <a:avLst/>
          </a:prstGeom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Exit Ticket?</a:t>
            </a:r>
            <a:endParaRPr dirty="0"/>
          </a:p>
        </p:txBody>
      </p:sp>
      <p:sp>
        <p:nvSpPr>
          <p:cNvPr id="220" name="Google Shape;220;gfa7197f1fa_0_18"/>
          <p:cNvSpPr txBox="1">
            <a:spLocks noGrp="1"/>
          </p:cNvSpPr>
          <p:nvPr>
            <p:ph type="body" idx="1"/>
          </p:nvPr>
        </p:nvSpPr>
        <p:spPr>
          <a:xfrm>
            <a:off x="422514" y="976280"/>
            <a:ext cx="4766705" cy="3201582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Answer the following question in a paragraph using details from our lesson.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"What makes a good opinion/persuasive paragraph?"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1" name="Google Shape;221;gfa7197f1fa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799" y="676008"/>
            <a:ext cx="3413493" cy="167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481814" y="587976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The Best Candy</a:t>
            </a:r>
            <a:endParaRPr dirty="0"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569495" y="1959576"/>
            <a:ext cx="7854696" cy="94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Persuasive Writing</a:t>
            </a:r>
          </a:p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Lesson written by Chrissy </a:t>
            </a:r>
            <a:r>
              <a:rPr lang="en-US" dirty="0" err="1"/>
              <a:t>Waldhoer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075C4-EEA2-8E4A-B2B0-9ADE48E114BC}"/>
              </a:ext>
            </a:extLst>
          </p:cNvPr>
          <p:cNvSpPr txBox="1"/>
          <p:nvPr/>
        </p:nvSpPr>
        <p:spPr>
          <a:xfrm>
            <a:off x="481814" y="3012510"/>
            <a:ext cx="7058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5.2.W.1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Students will apply components of a recursive writing process for multiple purposes to create a focused, organized, and coherent piece of writing. 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5.2.W.3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Students will develop drafts by choosing an organizational structure (e.g., description, compare/contrast, sequential, problem/solution, cause/effect, etc.) and building on ideas in multi-paragraph essays. 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3" lvl="0" indent="0">
              <a:spcBef>
                <a:spcPts val="0"/>
              </a:spcBef>
              <a:buNone/>
            </a:pPr>
            <a:r>
              <a:rPr lang="en-US" dirty="0"/>
              <a:t>How is writing used to persuade or change other’s ideas or opinions?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323673" y="643086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323673" y="1709084"/>
            <a:ext cx="7772400" cy="245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r>
              <a:rPr lang="en-US" dirty="0"/>
              <a:t>Use descriptive language and specific details to enhance your writing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Write a persuasive paragraph using the writing process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Use your five senses to create a list of words that are detailed and descriptive </a:t>
            </a:r>
          </a:p>
          <a:p>
            <a:endParaRPr lang="en-US" dirty="0"/>
          </a:p>
          <a:p>
            <a:pPr marL="398463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07CA-6879-BC49-A14F-35FD2DD5B0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150" y="600445"/>
            <a:ext cx="8521700" cy="57308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Love Candy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7B625C1-7FC0-EC43-B9A3-A9DCC5A48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531" y="1789557"/>
            <a:ext cx="5670485" cy="2458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A416A-3A42-714C-AC7E-D2F9CCA1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6076" y="1854925"/>
            <a:ext cx="2781659" cy="23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33FC-3D76-DE43-90B3-0B916CDB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433552"/>
            <a:ext cx="4045200" cy="2281923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Which candy do these words describe?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4028F0C-7F11-A442-90FF-F82118577C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Delicious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Yummy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Sweet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Delectable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Nice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1" name="Picture 10" descr="A pile of colorful lollipops&#10;&#10;Description automatically generated with low confidence">
            <a:extLst>
              <a:ext uri="{FF2B5EF4-FFF2-40B4-BE49-F238E27FC236}">
                <a16:creationId xmlns:a16="http://schemas.microsoft.com/office/drawing/2014/main" id="{151A3EC3-1B42-2849-9B2F-8CBBB274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3260" y="2941855"/>
            <a:ext cx="3439291" cy="14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05000" y="13335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905000" y="140970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05000" y="268605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905000" y="396240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499C-836C-9E49-AE4C-907413B4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63814"/>
            <a:ext cx="8520600" cy="572700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makes a good opinion or persuasive paragraph? 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D9A2160F-C883-8741-85BB-EC996E8E2D47}"/>
              </a:ext>
            </a:extLst>
          </p:cNvPr>
          <p:cNvSpPr/>
          <p:nvPr/>
        </p:nvSpPr>
        <p:spPr>
          <a:xfrm>
            <a:off x="540706" y="1063648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C55E281A-E0FF-244C-AA74-1573597C5B98}"/>
              </a:ext>
            </a:extLst>
          </p:cNvPr>
          <p:cNvSpPr/>
          <p:nvPr/>
        </p:nvSpPr>
        <p:spPr>
          <a:xfrm>
            <a:off x="540706" y="1580409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A4490F8-7B1D-9245-A211-5B024527E1C2}"/>
              </a:ext>
            </a:extLst>
          </p:cNvPr>
          <p:cNvSpPr/>
          <p:nvPr/>
        </p:nvSpPr>
        <p:spPr>
          <a:xfrm>
            <a:off x="540706" y="2097170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33AA27DA-5262-DC4E-A579-7D58A546310D}"/>
              </a:ext>
            </a:extLst>
          </p:cNvPr>
          <p:cNvSpPr/>
          <p:nvPr/>
        </p:nvSpPr>
        <p:spPr>
          <a:xfrm>
            <a:off x="540706" y="2763556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277E-D297-454F-AFA5-ED3762F1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278714"/>
            <a:ext cx="4091266" cy="1351611"/>
          </a:xfrm>
        </p:spPr>
        <p:txBody>
          <a:bodyPr/>
          <a:lstStyle/>
          <a:p>
            <a:r>
              <a:rPr lang="en-US" sz="4000" dirty="0"/>
              <a:t>Get Your Thoughts Organized!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199A37-E8E7-41D3-9B32-7323A5D9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672" y="278714"/>
            <a:ext cx="3496009" cy="4071302"/>
          </a:xfrm>
          <a:prstGeom prst="rect">
            <a:avLst/>
          </a:prstGeom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5B75566A-936D-4874-8911-D71BFAF572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4641" y="1007426"/>
            <a:ext cx="936490" cy="51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CA30CB35-1742-43C5-AF13-5094B4398E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201" y="1877567"/>
            <a:ext cx="673369" cy="74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DCAFD4E9-D6A5-4DF5-9C0A-D26219DA0A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2837">
            <a:off x="4054605" y="3052687"/>
            <a:ext cx="1034790" cy="673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2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ARN theme">
  <a:themeElements>
    <a:clrScheme name="LEARN Colors">
      <a:dk1>
        <a:sysClr val="windowText" lastClr="000000"/>
      </a:dk1>
      <a:lt1>
        <a:sysClr val="window" lastClr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LEAR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B2E46B7-BAB5-4694-988B-B0F959B89D8F}" vid="{FB87079A-474F-4FCC-91FD-820F6407D40E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345</Words>
  <Application>Microsoft Office PowerPoint</Application>
  <PresentationFormat>On-screen Show (16:9)</PresentationFormat>
  <Paragraphs>43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Constantia</vt:lpstr>
      <vt:lpstr>Georgia</vt:lpstr>
      <vt:lpstr>Noto Sans Symbols</vt:lpstr>
      <vt:lpstr>Wingdings 2</vt:lpstr>
      <vt:lpstr>LEARN theme</vt:lpstr>
      <vt:lpstr>LEARN theme</vt:lpstr>
      <vt:lpstr>1_LEARN theme</vt:lpstr>
      <vt:lpstr>PowerPoint Presentation</vt:lpstr>
      <vt:lpstr>The Best Candy</vt:lpstr>
      <vt:lpstr>Essential Question</vt:lpstr>
      <vt:lpstr>Lesson Objectives</vt:lpstr>
      <vt:lpstr>We Love Candy</vt:lpstr>
      <vt:lpstr>Which candy do these words describe?</vt:lpstr>
      <vt:lpstr>PowerPoint Presentation</vt:lpstr>
      <vt:lpstr>What makes a good opinion or persuasive paragraph? </vt:lpstr>
      <vt:lpstr>Get Your Thoughts Organized!</vt:lpstr>
      <vt:lpstr>PowerPoint Presentation</vt:lpstr>
      <vt:lpstr>How to revise/edit your  classmate’s work.</vt:lpstr>
      <vt:lpstr>What makes the best persuasive sentence?</vt:lpstr>
      <vt:lpstr>Exit Ticket?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K20 Center</dc:creator>
  <cp:lastModifiedBy>Lee, Brooke L.</cp:lastModifiedBy>
  <cp:revision>10</cp:revision>
  <dcterms:modified xsi:type="dcterms:W3CDTF">2022-03-16T14:44:16Z</dcterms:modified>
</cp:coreProperties>
</file>